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471" r:id="rId3"/>
    <p:sldId id="464" r:id="rId4"/>
    <p:sldId id="465" r:id="rId5"/>
    <p:sldId id="477" r:id="rId6"/>
    <p:sldId id="289" r:id="rId7"/>
    <p:sldId id="468" r:id="rId8"/>
    <p:sldId id="295" r:id="rId9"/>
    <p:sldId id="315" r:id="rId10"/>
    <p:sldId id="296" r:id="rId11"/>
    <p:sldId id="290" r:id="rId12"/>
    <p:sldId id="287" r:id="rId13"/>
    <p:sldId id="298" r:id="rId14"/>
    <p:sldId id="306" r:id="rId15"/>
    <p:sldId id="478" r:id="rId16"/>
    <p:sldId id="320" r:id="rId17"/>
    <p:sldId id="329" r:id="rId18"/>
    <p:sldId id="479" r:id="rId19"/>
    <p:sldId id="344" r:id="rId20"/>
    <p:sldId id="321" r:id="rId21"/>
    <p:sldId id="336" r:id="rId22"/>
    <p:sldId id="326" r:id="rId23"/>
    <p:sldId id="317" r:id="rId24"/>
    <p:sldId id="318" r:id="rId25"/>
    <p:sldId id="291" r:id="rId26"/>
    <p:sldId id="300" r:id="rId27"/>
    <p:sldId id="337" r:id="rId28"/>
    <p:sldId id="333" r:id="rId29"/>
    <p:sldId id="322" r:id="rId30"/>
    <p:sldId id="340" r:id="rId31"/>
    <p:sldId id="31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00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903"/>
    <p:restoredTop sz="94694"/>
  </p:normalViewPr>
  <p:slideViewPr>
    <p:cSldViewPr snapToGrid="0">
      <p:cViewPr varScale="1">
        <p:scale>
          <a:sx n="121" d="100"/>
          <a:sy n="121" d="100"/>
        </p:scale>
        <p:origin x="1168" y="176"/>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AB8CB-49B0-6CDB-988E-0D3F8614A658}"/>
              </a:ext>
            </a:extLst>
          </p:cNvPr>
          <p:cNvSpPr>
            <a:spLocks noGrp="1"/>
          </p:cNvSpPr>
          <p:nvPr>
            <p:ph type="ctrTitle"/>
          </p:nvPr>
        </p:nvSpPr>
        <p:spPr>
          <a:xfrm>
            <a:off x="1524000" y="1122363"/>
            <a:ext cx="9144000" cy="2387600"/>
          </a:xfrm>
        </p:spPr>
        <p:txBody>
          <a:bodyPr anchor="b"/>
          <a:lstStyle>
            <a:lvl1pPr algn="ctr">
              <a:defRPr sz="6000" baseline="0">
                <a:solidFill>
                  <a:schemeClr val="accent4">
                    <a:lumMod val="50000"/>
                  </a:schemeClr>
                </a:solidFill>
                <a:latin typeface="Powderfinger Type" panose="02020709070000000403" pitchFamily="49" charset="77"/>
              </a:defRPr>
            </a:lvl1pPr>
          </a:lstStyle>
          <a:p>
            <a:r>
              <a:rPr lang="en-GB" dirty="0"/>
              <a:t>Click to edit Master title style</a:t>
            </a:r>
            <a:endParaRPr lang="en-AU" dirty="0"/>
          </a:p>
        </p:txBody>
      </p:sp>
      <p:sp>
        <p:nvSpPr>
          <p:cNvPr id="3" name="Subtitle 2">
            <a:extLst>
              <a:ext uri="{FF2B5EF4-FFF2-40B4-BE49-F238E27FC236}">
                <a16:creationId xmlns:a16="http://schemas.microsoft.com/office/drawing/2014/main" id="{8683694C-1B2E-5B95-5B1C-48D0D91B27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AU" dirty="0"/>
          </a:p>
        </p:txBody>
      </p:sp>
      <p:sp>
        <p:nvSpPr>
          <p:cNvPr id="4" name="Date Placeholder 3">
            <a:extLst>
              <a:ext uri="{FF2B5EF4-FFF2-40B4-BE49-F238E27FC236}">
                <a16:creationId xmlns:a16="http://schemas.microsoft.com/office/drawing/2014/main" id="{E2623E09-508A-4701-3C31-F607EC5B51D2}"/>
              </a:ext>
            </a:extLst>
          </p:cNvPr>
          <p:cNvSpPr>
            <a:spLocks noGrp="1"/>
          </p:cNvSpPr>
          <p:nvPr>
            <p:ph type="dt" sz="half" idx="10"/>
          </p:nvPr>
        </p:nvSpPr>
        <p:spPr/>
        <p:txBody>
          <a:bodyPr/>
          <a:lstStyle/>
          <a:p>
            <a:fld id="{936B7E82-8153-1B40-B03C-F5F5FA245232}" type="datetimeFigureOut">
              <a:rPr lang="en-AU" smtClean="0"/>
              <a:t>1/12/2023</a:t>
            </a:fld>
            <a:endParaRPr lang="en-AU"/>
          </a:p>
        </p:txBody>
      </p:sp>
      <p:sp>
        <p:nvSpPr>
          <p:cNvPr id="5" name="Footer Placeholder 4">
            <a:extLst>
              <a:ext uri="{FF2B5EF4-FFF2-40B4-BE49-F238E27FC236}">
                <a16:creationId xmlns:a16="http://schemas.microsoft.com/office/drawing/2014/main" id="{50973263-5CE3-697D-8823-01B96E7CC77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BBD26FB-C4F7-8965-6DD7-92FE3C987C75}"/>
              </a:ext>
            </a:extLst>
          </p:cNvPr>
          <p:cNvSpPr>
            <a:spLocks noGrp="1"/>
          </p:cNvSpPr>
          <p:nvPr>
            <p:ph type="sldNum" sz="quarter" idx="12"/>
          </p:nvPr>
        </p:nvSpPr>
        <p:spPr/>
        <p:txBody>
          <a:bodyPr/>
          <a:lstStyle/>
          <a:p>
            <a:fld id="{AA19C9E2-2CA5-4E45-B74F-1205A2D8A575}" type="slidenum">
              <a:rPr lang="en-AU" smtClean="0"/>
              <a:t>‹#›</a:t>
            </a:fld>
            <a:endParaRPr lang="en-AU"/>
          </a:p>
        </p:txBody>
      </p:sp>
    </p:spTree>
    <p:extLst>
      <p:ext uri="{BB962C8B-B14F-4D97-AF65-F5344CB8AC3E}">
        <p14:creationId xmlns:p14="http://schemas.microsoft.com/office/powerpoint/2010/main" val="887931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FCC27-491F-5355-BFB7-A9D44EF67EB0}"/>
              </a:ext>
            </a:extLst>
          </p:cNvPr>
          <p:cNvSpPr>
            <a:spLocks noGrp="1"/>
          </p:cNvSpPr>
          <p:nvPr>
            <p:ph type="title"/>
          </p:nvPr>
        </p:nvSpPr>
        <p:spPr/>
        <p:txBody>
          <a:bodyPr/>
          <a:lstStyle/>
          <a:p>
            <a:r>
              <a:rPr lang="en-GB"/>
              <a:t>Click to edit Master title style</a:t>
            </a:r>
            <a:endParaRPr lang="en-AU"/>
          </a:p>
        </p:txBody>
      </p:sp>
      <p:sp>
        <p:nvSpPr>
          <p:cNvPr id="3" name="Vertical Text Placeholder 2">
            <a:extLst>
              <a:ext uri="{FF2B5EF4-FFF2-40B4-BE49-F238E27FC236}">
                <a16:creationId xmlns:a16="http://schemas.microsoft.com/office/drawing/2014/main" id="{88BFEE95-5429-A4B1-3903-719BC86DAAC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ED074BC6-C441-7449-37A1-9115AE89D7DE}"/>
              </a:ext>
            </a:extLst>
          </p:cNvPr>
          <p:cNvSpPr>
            <a:spLocks noGrp="1"/>
          </p:cNvSpPr>
          <p:nvPr>
            <p:ph type="dt" sz="half" idx="10"/>
          </p:nvPr>
        </p:nvSpPr>
        <p:spPr/>
        <p:txBody>
          <a:bodyPr/>
          <a:lstStyle/>
          <a:p>
            <a:fld id="{936B7E82-8153-1B40-B03C-F5F5FA245232}" type="datetimeFigureOut">
              <a:rPr lang="en-AU" smtClean="0"/>
              <a:t>1/12/2023</a:t>
            </a:fld>
            <a:endParaRPr lang="en-AU"/>
          </a:p>
        </p:txBody>
      </p:sp>
      <p:sp>
        <p:nvSpPr>
          <p:cNvPr id="5" name="Footer Placeholder 4">
            <a:extLst>
              <a:ext uri="{FF2B5EF4-FFF2-40B4-BE49-F238E27FC236}">
                <a16:creationId xmlns:a16="http://schemas.microsoft.com/office/drawing/2014/main" id="{2D5FA8EA-A4BA-CD82-0587-C3AA8B2B752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D542C49-B3D8-1514-8637-CEE59BC21FE4}"/>
              </a:ext>
            </a:extLst>
          </p:cNvPr>
          <p:cNvSpPr>
            <a:spLocks noGrp="1"/>
          </p:cNvSpPr>
          <p:nvPr>
            <p:ph type="sldNum" sz="quarter" idx="12"/>
          </p:nvPr>
        </p:nvSpPr>
        <p:spPr/>
        <p:txBody>
          <a:bodyPr/>
          <a:lstStyle/>
          <a:p>
            <a:fld id="{AA19C9E2-2CA5-4E45-B74F-1205A2D8A575}" type="slidenum">
              <a:rPr lang="en-AU" smtClean="0"/>
              <a:t>‹#›</a:t>
            </a:fld>
            <a:endParaRPr lang="en-AU"/>
          </a:p>
        </p:txBody>
      </p:sp>
    </p:spTree>
    <p:extLst>
      <p:ext uri="{BB962C8B-B14F-4D97-AF65-F5344CB8AC3E}">
        <p14:creationId xmlns:p14="http://schemas.microsoft.com/office/powerpoint/2010/main" val="584186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8036A5-3C04-1D46-75E8-0D462505E8F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AU"/>
          </a:p>
        </p:txBody>
      </p:sp>
      <p:sp>
        <p:nvSpPr>
          <p:cNvPr id="3" name="Vertical Text Placeholder 2">
            <a:extLst>
              <a:ext uri="{FF2B5EF4-FFF2-40B4-BE49-F238E27FC236}">
                <a16:creationId xmlns:a16="http://schemas.microsoft.com/office/drawing/2014/main" id="{CE7C3ACD-98D8-0EE6-A510-29C07843384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5CF74254-ECB8-6F1C-39CF-3467B7E3A3D5}"/>
              </a:ext>
            </a:extLst>
          </p:cNvPr>
          <p:cNvSpPr>
            <a:spLocks noGrp="1"/>
          </p:cNvSpPr>
          <p:nvPr>
            <p:ph type="dt" sz="half" idx="10"/>
          </p:nvPr>
        </p:nvSpPr>
        <p:spPr/>
        <p:txBody>
          <a:bodyPr/>
          <a:lstStyle/>
          <a:p>
            <a:fld id="{936B7E82-8153-1B40-B03C-F5F5FA245232}" type="datetimeFigureOut">
              <a:rPr lang="en-AU" smtClean="0"/>
              <a:t>1/12/2023</a:t>
            </a:fld>
            <a:endParaRPr lang="en-AU"/>
          </a:p>
        </p:txBody>
      </p:sp>
      <p:sp>
        <p:nvSpPr>
          <p:cNvPr id="5" name="Footer Placeholder 4">
            <a:extLst>
              <a:ext uri="{FF2B5EF4-FFF2-40B4-BE49-F238E27FC236}">
                <a16:creationId xmlns:a16="http://schemas.microsoft.com/office/drawing/2014/main" id="{D396EB4B-F6AF-DBBB-1280-64220B29832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78A676B-B6E9-AFD8-5762-5BAB860F9DF5}"/>
              </a:ext>
            </a:extLst>
          </p:cNvPr>
          <p:cNvSpPr>
            <a:spLocks noGrp="1"/>
          </p:cNvSpPr>
          <p:nvPr>
            <p:ph type="sldNum" sz="quarter" idx="12"/>
          </p:nvPr>
        </p:nvSpPr>
        <p:spPr/>
        <p:txBody>
          <a:bodyPr/>
          <a:lstStyle/>
          <a:p>
            <a:fld id="{AA19C9E2-2CA5-4E45-B74F-1205A2D8A575}" type="slidenum">
              <a:rPr lang="en-AU" smtClean="0"/>
              <a:t>‹#›</a:t>
            </a:fld>
            <a:endParaRPr lang="en-AU"/>
          </a:p>
        </p:txBody>
      </p:sp>
    </p:spTree>
    <p:extLst>
      <p:ext uri="{BB962C8B-B14F-4D97-AF65-F5344CB8AC3E}">
        <p14:creationId xmlns:p14="http://schemas.microsoft.com/office/powerpoint/2010/main" val="3493270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0F9A5-1834-FB38-0199-F13595A2ABFB}"/>
              </a:ext>
            </a:extLst>
          </p:cNvPr>
          <p:cNvSpPr>
            <a:spLocks noGrp="1"/>
          </p:cNvSpPr>
          <p:nvPr>
            <p:ph type="title"/>
          </p:nvPr>
        </p:nvSpPr>
        <p:spPr/>
        <p:txBody>
          <a:bodyPr/>
          <a:lstStyle>
            <a:lvl1pPr>
              <a:defRPr baseline="0">
                <a:solidFill>
                  <a:schemeClr val="accent4">
                    <a:lumMod val="50000"/>
                  </a:schemeClr>
                </a:solidFill>
                <a:latin typeface="Powderfinger Type" panose="02020709070000000403" pitchFamily="49" charset="77"/>
              </a:defRPr>
            </a:lvl1pPr>
          </a:lstStyle>
          <a:p>
            <a:r>
              <a:rPr lang="en-GB" dirty="0"/>
              <a:t>Click to edit Master title style</a:t>
            </a:r>
            <a:endParaRPr lang="en-AU" dirty="0"/>
          </a:p>
        </p:txBody>
      </p:sp>
      <p:sp>
        <p:nvSpPr>
          <p:cNvPr id="3" name="Content Placeholder 2">
            <a:extLst>
              <a:ext uri="{FF2B5EF4-FFF2-40B4-BE49-F238E27FC236}">
                <a16:creationId xmlns:a16="http://schemas.microsoft.com/office/drawing/2014/main" id="{3A9636F7-06F2-C6D4-93C2-0D0913429D6C}"/>
              </a:ext>
            </a:extLst>
          </p:cNvPr>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
        <p:nvSpPr>
          <p:cNvPr id="4" name="Date Placeholder 3">
            <a:extLst>
              <a:ext uri="{FF2B5EF4-FFF2-40B4-BE49-F238E27FC236}">
                <a16:creationId xmlns:a16="http://schemas.microsoft.com/office/drawing/2014/main" id="{DE18E687-464E-C740-B72D-4E4FE10F2FB2}"/>
              </a:ext>
            </a:extLst>
          </p:cNvPr>
          <p:cNvSpPr>
            <a:spLocks noGrp="1"/>
          </p:cNvSpPr>
          <p:nvPr>
            <p:ph type="dt" sz="half" idx="10"/>
          </p:nvPr>
        </p:nvSpPr>
        <p:spPr/>
        <p:txBody>
          <a:bodyPr/>
          <a:lstStyle/>
          <a:p>
            <a:fld id="{936B7E82-8153-1B40-B03C-F5F5FA245232}" type="datetimeFigureOut">
              <a:rPr lang="en-AU" smtClean="0"/>
              <a:t>1/12/2023</a:t>
            </a:fld>
            <a:endParaRPr lang="en-AU"/>
          </a:p>
        </p:txBody>
      </p:sp>
      <p:sp>
        <p:nvSpPr>
          <p:cNvPr id="5" name="Footer Placeholder 4">
            <a:extLst>
              <a:ext uri="{FF2B5EF4-FFF2-40B4-BE49-F238E27FC236}">
                <a16:creationId xmlns:a16="http://schemas.microsoft.com/office/drawing/2014/main" id="{B62BFACD-7594-D30F-DB7A-BEFE39CE356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300BC33-F86C-8AA1-6F08-75FD9B42418E}"/>
              </a:ext>
            </a:extLst>
          </p:cNvPr>
          <p:cNvSpPr>
            <a:spLocks noGrp="1"/>
          </p:cNvSpPr>
          <p:nvPr>
            <p:ph type="sldNum" sz="quarter" idx="12"/>
          </p:nvPr>
        </p:nvSpPr>
        <p:spPr/>
        <p:txBody>
          <a:bodyPr/>
          <a:lstStyle/>
          <a:p>
            <a:fld id="{AA19C9E2-2CA5-4E45-B74F-1205A2D8A575}" type="slidenum">
              <a:rPr lang="en-AU" smtClean="0"/>
              <a:t>‹#›</a:t>
            </a:fld>
            <a:endParaRPr lang="en-AU"/>
          </a:p>
        </p:txBody>
      </p:sp>
    </p:spTree>
    <p:extLst>
      <p:ext uri="{BB962C8B-B14F-4D97-AF65-F5344CB8AC3E}">
        <p14:creationId xmlns:p14="http://schemas.microsoft.com/office/powerpoint/2010/main" val="101504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33C57-2DCB-B598-9CF4-B753142CCE4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AU"/>
          </a:p>
        </p:txBody>
      </p:sp>
      <p:sp>
        <p:nvSpPr>
          <p:cNvPr id="3" name="Text Placeholder 2">
            <a:extLst>
              <a:ext uri="{FF2B5EF4-FFF2-40B4-BE49-F238E27FC236}">
                <a16:creationId xmlns:a16="http://schemas.microsoft.com/office/drawing/2014/main" id="{CEAF2F08-7A51-1211-6D36-CB24537595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053FB5D-8448-BF02-1A71-75751A04CA86}"/>
              </a:ext>
            </a:extLst>
          </p:cNvPr>
          <p:cNvSpPr>
            <a:spLocks noGrp="1"/>
          </p:cNvSpPr>
          <p:nvPr>
            <p:ph type="dt" sz="half" idx="10"/>
          </p:nvPr>
        </p:nvSpPr>
        <p:spPr/>
        <p:txBody>
          <a:bodyPr/>
          <a:lstStyle/>
          <a:p>
            <a:fld id="{936B7E82-8153-1B40-B03C-F5F5FA245232}" type="datetimeFigureOut">
              <a:rPr lang="en-AU" smtClean="0"/>
              <a:t>1/12/2023</a:t>
            </a:fld>
            <a:endParaRPr lang="en-AU"/>
          </a:p>
        </p:txBody>
      </p:sp>
      <p:sp>
        <p:nvSpPr>
          <p:cNvPr id="5" name="Footer Placeholder 4">
            <a:extLst>
              <a:ext uri="{FF2B5EF4-FFF2-40B4-BE49-F238E27FC236}">
                <a16:creationId xmlns:a16="http://schemas.microsoft.com/office/drawing/2014/main" id="{64D1A5C0-D4E1-1FBF-23B7-2022E3AE798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E85B951-B484-4222-34E7-11B9A197D41B}"/>
              </a:ext>
            </a:extLst>
          </p:cNvPr>
          <p:cNvSpPr>
            <a:spLocks noGrp="1"/>
          </p:cNvSpPr>
          <p:nvPr>
            <p:ph type="sldNum" sz="quarter" idx="12"/>
          </p:nvPr>
        </p:nvSpPr>
        <p:spPr/>
        <p:txBody>
          <a:bodyPr/>
          <a:lstStyle/>
          <a:p>
            <a:fld id="{AA19C9E2-2CA5-4E45-B74F-1205A2D8A575}" type="slidenum">
              <a:rPr lang="en-AU" smtClean="0"/>
              <a:t>‹#›</a:t>
            </a:fld>
            <a:endParaRPr lang="en-AU"/>
          </a:p>
        </p:txBody>
      </p:sp>
    </p:spTree>
    <p:extLst>
      <p:ext uri="{BB962C8B-B14F-4D97-AF65-F5344CB8AC3E}">
        <p14:creationId xmlns:p14="http://schemas.microsoft.com/office/powerpoint/2010/main" val="216782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08EA-862E-B68E-1529-8427BA1BCCFC}"/>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02BCE5A4-022B-3DC3-0A20-9C3C9961AA0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Content Placeholder 3">
            <a:extLst>
              <a:ext uri="{FF2B5EF4-FFF2-40B4-BE49-F238E27FC236}">
                <a16:creationId xmlns:a16="http://schemas.microsoft.com/office/drawing/2014/main" id="{F887BF79-9A40-23F0-6A72-FB9C1B4ABF8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Date Placeholder 4">
            <a:extLst>
              <a:ext uri="{FF2B5EF4-FFF2-40B4-BE49-F238E27FC236}">
                <a16:creationId xmlns:a16="http://schemas.microsoft.com/office/drawing/2014/main" id="{8CD77433-5BF5-5AC3-3AE0-676544964327}"/>
              </a:ext>
            </a:extLst>
          </p:cNvPr>
          <p:cNvSpPr>
            <a:spLocks noGrp="1"/>
          </p:cNvSpPr>
          <p:nvPr>
            <p:ph type="dt" sz="half" idx="10"/>
          </p:nvPr>
        </p:nvSpPr>
        <p:spPr/>
        <p:txBody>
          <a:bodyPr/>
          <a:lstStyle/>
          <a:p>
            <a:fld id="{936B7E82-8153-1B40-B03C-F5F5FA245232}" type="datetimeFigureOut">
              <a:rPr lang="en-AU" smtClean="0"/>
              <a:t>1/12/2023</a:t>
            </a:fld>
            <a:endParaRPr lang="en-AU"/>
          </a:p>
        </p:txBody>
      </p:sp>
      <p:sp>
        <p:nvSpPr>
          <p:cNvPr id="6" name="Footer Placeholder 5">
            <a:extLst>
              <a:ext uri="{FF2B5EF4-FFF2-40B4-BE49-F238E27FC236}">
                <a16:creationId xmlns:a16="http://schemas.microsoft.com/office/drawing/2014/main" id="{45A75187-DBC5-F694-7743-F14DB9A7B64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A59B2F6F-DD6F-543B-3909-09D01675C7DB}"/>
              </a:ext>
            </a:extLst>
          </p:cNvPr>
          <p:cNvSpPr>
            <a:spLocks noGrp="1"/>
          </p:cNvSpPr>
          <p:nvPr>
            <p:ph type="sldNum" sz="quarter" idx="12"/>
          </p:nvPr>
        </p:nvSpPr>
        <p:spPr/>
        <p:txBody>
          <a:bodyPr/>
          <a:lstStyle/>
          <a:p>
            <a:fld id="{AA19C9E2-2CA5-4E45-B74F-1205A2D8A575}" type="slidenum">
              <a:rPr lang="en-AU" smtClean="0"/>
              <a:t>‹#›</a:t>
            </a:fld>
            <a:endParaRPr lang="en-AU"/>
          </a:p>
        </p:txBody>
      </p:sp>
    </p:spTree>
    <p:extLst>
      <p:ext uri="{BB962C8B-B14F-4D97-AF65-F5344CB8AC3E}">
        <p14:creationId xmlns:p14="http://schemas.microsoft.com/office/powerpoint/2010/main" val="3409869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69442-8348-020A-6D52-39F915BC755A}"/>
              </a:ext>
            </a:extLst>
          </p:cNvPr>
          <p:cNvSpPr>
            <a:spLocks noGrp="1"/>
          </p:cNvSpPr>
          <p:nvPr>
            <p:ph type="title"/>
          </p:nvPr>
        </p:nvSpPr>
        <p:spPr>
          <a:xfrm>
            <a:off x="839788" y="365125"/>
            <a:ext cx="10515600" cy="1325563"/>
          </a:xfrm>
        </p:spPr>
        <p:txBody>
          <a:bodyPr/>
          <a:lstStyle/>
          <a:p>
            <a:r>
              <a:rPr lang="en-GB"/>
              <a:t>Click to edit Master title style</a:t>
            </a:r>
            <a:endParaRPr lang="en-AU"/>
          </a:p>
        </p:txBody>
      </p:sp>
      <p:sp>
        <p:nvSpPr>
          <p:cNvPr id="3" name="Text Placeholder 2">
            <a:extLst>
              <a:ext uri="{FF2B5EF4-FFF2-40B4-BE49-F238E27FC236}">
                <a16:creationId xmlns:a16="http://schemas.microsoft.com/office/drawing/2014/main" id="{763EEBD1-32AB-20FA-95E9-1C2E3C6ED4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79AEAD3-046E-58AC-9D8B-5CDB386A5B1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Text Placeholder 4">
            <a:extLst>
              <a:ext uri="{FF2B5EF4-FFF2-40B4-BE49-F238E27FC236}">
                <a16:creationId xmlns:a16="http://schemas.microsoft.com/office/drawing/2014/main" id="{AB8FA84B-C23F-7FFB-74D8-6CD58A1CFB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C3F3403-6BFE-6E90-8EFF-703D141340E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7" name="Date Placeholder 6">
            <a:extLst>
              <a:ext uri="{FF2B5EF4-FFF2-40B4-BE49-F238E27FC236}">
                <a16:creationId xmlns:a16="http://schemas.microsoft.com/office/drawing/2014/main" id="{2527F975-840E-1736-BA19-80060334124F}"/>
              </a:ext>
            </a:extLst>
          </p:cNvPr>
          <p:cNvSpPr>
            <a:spLocks noGrp="1"/>
          </p:cNvSpPr>
          <p:nvPr>
            <p:ph type="dt" sz="half" idx="10"/>
          </p:nvPr>
        </p:nvSpPr>
        <p:spPr/>
        <p:txBody>
          <a:bodyPr/>
          <a:lstStyle/>
          <a:p>
            <a:fld id="{936B7E82-8153-1B40-B03C-F5F5FA245232}" type="datetimeFigureOut">
              <a:rPr lang="en-AU" smtClean="0"/>
              <a:t>1/12/2023</a:t>
            </a:fld>
            <a:endParaRPr lang="en-AU"/>
          </a:p>
        </p:txBody>
      </p:sp>
      <p:sp>
        <p:nvSpPr>
          <p:cNvPr id="8" name="Footer Placeholder 7">
            <a:extLst>
              <a:ext uri="{FF2B5EF4-FFF2-40B4-BE49-F238E27FC236}">
                <a16:creationId xmlns:a16="http://schemas.microsoft.com/office/drawing/2014/main" id="{FA192B66-F8E0-17EE-AF6D-C29A185870B2}"/>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15A176F6-F95A-FE8F-BA0A-8028F5851A34}"/>
              </a:ext>
            </a:extLst>
          </p:cNvPr>
          <p:cNvSpPr>
            <a:spLocks noGrp="1"/>
          </p:cNvSpPr>
          <p:nvPr>
            <p:ph type="sldNum" sz="quarter" idx="12"/>
          </p:nvPr>
        </p:nvSpPr>
        <p:spPr/>
        <p:txBody>
          <a:bodyPr/>
          <a:lstStyle/>
          <a:p>
            <a:fld id="{AA19C9E2-2CA5-4E45-B74F-1205A2D8A575}" type="slidenum">
              <a:rPr lang="en-AU" smtClean="0"/>
              <a:t>‹#›</a:t>
            </a:fld>
            <a:endParaRPr lang="en-AU"/>
          </a:p>
        </p:txBody>
      </p:sp>
    </p:spTree>
    <p:extLst>
      <p:ext uri="{BB962C8B-B14F-4D97-AF65-F5344CB8AC3E}">
        <p14:creationId xmlns:p14="http://schemas.microsoft.com/office/powerpoint/2010/main" val="2317881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A88F4-6AF5-3216-C531-1E4CBB28B170}"/>
              </a:ext>
            </a:extLst>
          </p:cNvPr>
          <p:cNvSpPr>
            <a:spLocks noGrp="1"/>
          </p:cNvSpPr>
          <p:nvPr>
            <p:ph type="title"/>
          </p:nvPr>
        </p:nvSpPr>
        <p:spPr/>
        <p:txBody>
          <a:bodyPr/>
          <a:lstStyle/>
          <a:p>
            <a:r>
              <a:rPr lang="en-GB"/>
              <a:t>Click to edit Master title style</a:t>
            </a:r>
            <a:endParaRPr lang="en-AU"/>
          </a:p>
        </p:txBody>
      </p:sp>
      <p:sp>
        <p:nvSpPr>
          <p:cNvPr id="3" name="Date Placeholder 2">
            <a:extLst>
              <a:ext uri="{FF2B5EF4-FFF2-40B4-BE49-F238E27FC236}">
                <a16:creationId xmlns:a16="http://schemas.microsoft.com/office/drawing/2014/main" id="{F23C72D0-CD60-7CB9-61FC-17DF703C56C7}"/>
              </a:ext>
            </a:extLst>
          </p:cNvPr>
          <p:cNvSpPr>
            <a:spLocks noGrp="1"/>
          </p:cNvSpPr>
          <p:nvPr>
            <p:ph type="dt" sz="half" idx="10"/>
          </p:nvPr>
        </p:nvSpPr>
        <p:spPr/>
        <p:txBody>
          <a:bodyPr/>
          <a:lstStyle/>
          <a:p>
            <a:fld id="{936B7E82-8153-1B40-B03C-F5F5FA245232}" type="datetimeFigureOut">
              <a:rPr lang="en-AU" smtClean="0"/>
              <a:t>1/12/2023</a:t>
            </a:fld>
            <a:endParaRPr lang="en-AU"/>
          </a:p>
        </p:txBody>
      </p:sp>
      <p:sp>
        <p:nvSpPr>
          <p:cNvPr id="4" name="Footer Placeholder 3">
            <a:extLst>
              <a:ext uri="{FF2B5EF4-FFF2-40B4-BE49-F238E27FC236}">
                <a16:creationId xmlns:a16="http://schemas.microsoft.com/office/drawing/2014/main" id="{32E5B926-F1ED-2E4D-95B0-66EB5AAA11BF}"/>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F1A3E34B-9C64-DDE0-E293-6FC4424424C8}"/>
              </a:ext>
            </a:extLst>
          </p:cNvPr>
          <p:cNvSpPr>
            <a:spLocks noGrp="1"/>
          </p:cNvSpPr>
          <p:nvPr>
            <p:ph type="sldNum" sz="quarter" idx="12"/>
          </p:nvPr>
        </p:nvSpPr>
        <p:spPr/>
        <p:txBody>
          <a:bodyPr/>
          <a:lstStyle/>
          <a:p>
            <a:fld id="{AA19C9E2-2CA5-4E45-B74F-1205A2D8A575}" type="slidenum">
              <a:rPr lang="en-AU" smtClean="0"/>
              <a:t>‹#›</a:t>
            </a:fld>
            <a:endParaRPr lang="en-AU"/>
          </a:p>
        </p:txBody>
      </p:sp>
    </p:spTree>
    <p:extLst>
      <p:ext uri="{BB962C8B-B14F-4D97-AF65-F5344CB8AC3E}">
        <p14:creationId xmlns:p14="http://schemas.microsoft.com/office/powerpoint/2010/main" val="561791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695502-9803-D1A7-B79D-DFDBDC2E7322}"/>
              </a:ext>
            </a:extLst>
          </p:cNvPr>
          <p:cNvSpPr>
            <a:spLocks noGrp="1"/>
          </p:cNvSpPr>
          <p:nvPr>
            <p:ph type="dt" sz="half" idx="10"/>
          </p:nvPr>
        </p:nvSpPr>
        <p:spPr/>
        <p:txBody>
          <a:bodyPr/>
          <a:lstStyle/>
          <a:p>
            <a:fld id="{936B7E82-8153-1B40-B03C-F5F5FA245232}" type="datetimeFigureOut">
              <a:rPr lang="en-AU" smtClean="0"/>
              <a:t>1/12/2023</a:t>
            </a:fld>
            <a:endParaRPr lang="en-AU"/>
          </a:p>
        </p:txBody>
      </p:sp>
      <p:sp>
        <p:nvSpPr>
          <p:cNvPr id="3" name="Footer Placeholder 2">
            <a:extLst>
              <a:ext uri="{FF2B5EF4-FFF2-40B4-BE49-F238E27FC236}">
                <a16:creationId xmlns:a16="http://schemas.microsoft.com/office/drawing/2014/main" id="{1A961083-58A5-8666-BA65-DC05A87C1998}"/>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E6DD1AC9-CCC5-F0EE-B54F-81AA85BA6892}"/>
              </a:ext>
            </a:extLst>
          </p:cNvPr>
          <p:cNvSpPr>
            <a:spLocks noGrp="1"/>
          </p:cNvSpPr>
          <p:nvPr>
            <p:ph type="sldNum" sz="quarter" idx="12"/>
          </p:nvPr>
        </p:nvSpPr>
        <p:spPr/>
        <p:txBody>
          <a:bodyPr/>
          <a:lstStyle/>
          <a:p>
            <a:fld id="{AA19C9E2-2CA5-4E45-B74F-1205A2D8A575}" type="slidenum">
              <a:rPr lang="en-AU" smtClean="0"/>
              <a:t>‹#›</a:t>
            </a:fld>
            <a:endParaRPr lang="en-AU"/>
          </a:p>
        </p:txBody>
      </p:sp>
    </p:spTree>
    <p:extLst>
      <p:ext uri="{BB962C8B-B14F-4D97-AF65-F5344CB8AC3E}">
        <p14:creationId xmlns:p14="http://schemas.microsoft.com/office/powerpoint/2010/main" val="977181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3CF49-A5B6-D1B9-BFD1-21CE29C6400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U"/>
          </a:p>
        </p:txBody>
      </p:sp>
      <p:sp>
        <p:nvSpPr>
          <p:cNvPr id="3" name="Content Placeholder 2">
            <a:extLst>
              <a:ext uri="{FF2B5EF4-FFF2-40B4-BE49-F238E27FC236}">
                <a16:creationId xmlns:a16="http://schemas.microsoft.com/office/drawing/2014/main" id="{B73C53A8-3273-C768-701A-EFB9521618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Text Placeholder 3">
            <a:extLst>
              <a:ext uri="{FF2B5EF4-FFF2-40B4-BE49-F238E27FC236}">
                <a16:creationId xmlns:a16="http://schemas.microsoft.com/office/drawing/2014/main" id="{6C7944F3-3997-93C5-A55D-5CDBEC5D3C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5FF4C23-085F-FCB8-547A-ACDB054EAF62}"/>
              </a:ext>
            </a:extLst>
          </p:cNvPr>
          <p:cNvSpPr>
            <a:spLocks noGrp="1"/>
          </p:cNvSpPr>
          <p:nvPr>
            <p:ph type="dt" sz="half" idx="10"/>
          </p:nvPr>
        </p:nvSpPr>
        <p:spPr/>
        <p:txBody>
          <a:bodyPr/>
          <a:lstStyle/>
          <a:p>
            <a:fld id="{936B7E82-8153-1B40-B03C-F5F5FA245232}" type="datetimeFigureOut">
              <a:rPr lang="en-AU" smtClean="0"/>
              <a:t>1/12/2023</a:t>
            </a:fld>
            <a:endParaRPr lang="en-AU"/>
          </a:p>
        </p:txBody>
      </p:sp>
      <p:sp>
        <p:nvSpPr>
          <p:cNvPr id="6" name="Footer Placeholder 5">
            <a:extLst>
              <a:ext uri="{FF2B5EF4-FFF2-40B4-BE49-F238E27FC236}">
                <a16:creationId xmlns:a16="http://schemas.microsoft.com/office/drawing/2014/main" id="{373131EA-1715-66E8-194B-B39E117028F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37F84D1C-D136-DF85-2533-20F9383AEED3}"/>
              </a:ext>
            </a:extLst>
          </p:cNvPr>
          <p:cNvSpPr>
            <a:spLocks noGrp="1"/>
          </p:cNvSpPr>
          <p:nvPr>
            <p:ph type="sldNum" sz="quarter" idx="12"/>
          </p:nvPr>
        </p:nvSpPr>
        <p:spPr/>
        <p:txBody>
          <a:bodyPr/>
          <a:lstStyle/>
          <a:p>
            <a:fld id="{AA19C9E2-2CA5-4E45-B74F-1205A2D8A575}" type="slidenum">
              <a:rPr lang="en-AU" smtClean="0"/>
              <a:t>‹#›</a:t>
            </a:fld>
            <a:endParaRPr lang="en-AU"/>
          </a:p>
        </p:txBody>
      </p:sp>
    </p:spTree>
    <p:extLst>
      <p:ext uri="{BB962C8B-B14F-4D97-AF65-F5344CB8AC3E}">
        <p14:creationId xmlns:p14="http://schemas.microsoft.com/office/powerpoint/2010/main" val="1554849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C6760-0351-6554-A551-441204EEE23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U"/>
          </a:p>
        </p:txBody>
      </p:sp>
      <p:sp>
        <p:nvSpPr>
          <p:cNvPr id="3" name="Picture Placeholder 2">
            <a:extLst>
              <a:ext uri="{FF2B5EF4-FFF2-40B4-BE49-F238E27FC236}">
                <a16:creationId xmlns:a16="http://schemas.microsoft.com/office/drawing/2014/main" id="{BCA88F37-CF87-B4D2-F714-DF3A58C66F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411F3626-E8B0-F7C3-33B9-116F717F62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15C6DA9-99BB-AA2B-A69E-E16AA55495C8}"/>
              </a:ext>
            </a:extLst>
          </p:cNvPr>
          <p:cNvSpPr>
            <a:spLocks noGrp="1"/>
          </p:cNvSpPr>
          <p:nvPr>
            <p:ph type="dt" sz="half" idx="10"/>
          </p:nvPr>
        </p:nvSpPr>
        <p:spPr/>
        <p:txBody>
          <a:bodyPr/>
          <a:lstStyle/>
          <a:p>
            <a:fld id="{936B7E82-8153-1B40-B03C-F5F5FA245232}" type="datetimeFigureOut">
              <a:rPr lang="en-AU" smtClean="0"/>
              <a:t>1/12/2023</a:t>
            </a:fld>
            <a:endParaRPr lang="en-AU"/>
          </a:p>
        </p:txBody>
      </p:sp>
      <p:sp>
        <p:nvSpPr>
          <p:cNvPr id="6" name="Footer Placeholder 5">
            <a:extLst>
              <a:ext uri="{FF2B5EF4-FFF2-40B4-BE49-F238E27FC236}">
                <a16:creationId xmlns:a16="http://schemas.microsoft.com/office/drawing/2014/main" id="{AC9DA70F-2D82-7C1F-024B-43401D949DFA}"/>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7BB2CE7-445F-21D7-BA53-0585DF820892}"/>
              </a:ext>
            </a:extLst>
          </p:cNvPr>
          <p:cNvSpPr>
            <a:spLocks noGrp="1"/>
          </p:cNvSpPr>
          <p:nvPr>
            <p:ph type="sldNum" sz="quarter" idx="12"/>
          </p:nvPr>
        </p:nvSpPr>
        <p:spPr/>
        <p:txBody>
          <a:bodyPr/>
          <a:lstStyle/>
          <a:p>
            <a:fld id="{AA19C9E2-2CA5-4E45-B74F-1205A2D8A575}" type="slidenum">
              <a:rPr lang="en-AU" smtClean="0"/>
              <a:t>‹#›</a:t>
            </a:fld>
            <a:endParaRPr lang="en-AU"/>
          </a:p>
        </p:txBody>
      </p:sp>
    </p:spTree>
    <p:extLst>
      <p:ext uri="{BB962C8B-B14F-4D97-AF65-F5344CB8AC3E}">
        <p14:creationId xmlns:p14="http://schemas.microsoft.com/office/powerpoint/2010/main" val="3514805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572004-81C6-F061-E78E-E03225280F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AU"/>
          </a:p>
        </p:txBody>
      </p:sp>
      <p:sp>
        <p:nvSpPr>
          <p:cNvPr id="3" name="Text Placeholder 2">
            <a:extLst>
              <a:ext uri="{FF2B5EF4-FFF2-40B4-BE49-F238E27FC236}">
                <a16:creationId xmlns:a16="http://schemas.microsoft.com/office/drawing/2014/main" id="{1AD2F9D5-0085-1F28-2A4E-83CA858BA5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A11F856A-193E-398C-2C18-21D7A42053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6B7E82-8153-1B40-B03C-F5F5FA245232}" type="datetimeFigureOut">
              <a:rPr lang="en-AU" smtClean="0"/>
              <a:t>1/12/2023</a:t>
            </a:fld>
            <a:endParaRPr lang="en-AU"/>
          </a:p>
        </p:txBody>
      </p:sp>
      <p:sp>
        <p:nvSpPr>
          <p:cNvPr id="5" name="Footer Placeholder 4">
            <a:extLst>
              <a:ext uri="{FF2B5EF4-FFF2-40B4-BE49-F238E27FC236}">
                <a16:creationId xmlns:a16="http://schemas.microsoft.com/office/drawing/2014/main" id="{3D78D5F2-6344-77E9-3555-E042FB692F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4D5D773D-FEAB-070B-DE2E-462273A16F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19C9E2-2CA5-4E45-B74F-1205A2D8A575}" type="slidenum">
              <a:rPr lang="en-AU" smtClean="0"/>
              <a:t>‹#›</a:t>
            </a:fld>
            <a:endParaRPr lang="en-AU"/>
          </a:p>
        </p:txBody>
      </p:sp>
    </p:spTree>
    <p:extLst>
      <p:ext uri="{BB962C8B-B14F-4D97-AF65-F5344CB8AC3E}">
        <p14:creationId xmlns:p14="http://schemas.microsoft.com/office/powerpoint/2010/main" val="30396423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blog.cloudflare.com/why-we-terminated-daily-stormer/"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2.xml"/><Relationship Id="rId4" Type="http://schemas.openxmlformats.org/officeDocument/2006/relationships/image" Target="../media/image16.tiff"/></Relationships>
</file>

<file path=ppt/slides/_rels/slide24.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hyperlink" Target="https://investors.vodafone.com/sites/vodafone-ir/files/2021-06/vodafone-technology-investor-briefing-presentation.pdf" TargetMode="Externa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6EBD7-9BDC-CFCE-283A-8CDF46B7A2A1}"/>
              </a:ext>
            </a:extLst>
          </p:cNvPr>
          <p:cNvSpPr>
            <a:spLocks noGrp="1"/>
          </p:cNvSpPr>
          <p:nvPr>
            <p:ph type="ctrTitle"/>
          </p:nvPr>
        </p:nvSpPr>
        <p:spPr/>
        <p:txBody>
          <a:bodyPr>
            <a:normAutofit fontScale="90000"/>
          </a:bodyPr>
          <a:lstStyle/>
          <a:p>
            <a:r>
              <a:rPr lang="en-AU" dirty="0"/>
              <a:t>The Evolution of Carriage and Content</a:t>
            </a:r>
          </a:p>
        </p:txBody>
      </p:sp>
      <p:sp>
        <p:nvSpPr>
          <p:cNvPr id="3" name="Subtitle 2">
            <a:extLst>
              <a:ext uri="{FF2B5EF4-FFF2-40B4-BE49-F238E27FC236}">
                <a16:creationId xmlns:a16="http://schemas.microsoft.com/office/drawing/2014/main" id="{D90680E8-FC8B-E940-3804-4629F7486848}"/>
              </a:ext>
            </a:extLst>
          </p:cNvPr>
          <p:cNvSpPr>
            <a:spLocks noGrp="1"/>
          </p:cNvSpPr>
          <p:nvPr>
            <p:ph type="subTitle" idx="1"/>
          </p:nvPr>
        </p:nvSpPr>
        <p:spPr>
          <a:xfrm>
            <a:off x="1524000" y="4396583"/>
            <a:ext cx="9144000" cy="1655762"/>
          </a:xfrm>
        </p:spPr>
        <p:txBody>
          <a:bodyPr>
            <a:normAutofit/>
          </a:bodyPr>
          <a:lstStyle/>
          <a:p>
            <a:pPr algn="r"/>
            <a:r>
              <a:rPr lang="en-AU" altLang="en-US" sz="4000" dirty="0">
                <a:latin typeface="Max's Handwritin" pitchFamily="2" charset="0"/>
              </a:rPr>
              <a:t>Geoff Huston AM</a:t>
            </a:r>
          </a:p>
          <a:p>
            <a:pPr algn="r"/>
            <a:r>
              <a:rPr lang="en-AU" altLang="en-US" sz="4000" dirty="0">
                <a:latin typeface="Max's Handwritin" pitchFamily="2" charset="0"/>
              </a:rPr>
              <a:t>Chief Scientist, APNIC</a:t>
            </a:r>
          </a:p>
          <a:p>
            <a:pPr algn="r"/>
            <a:endParaRPr lang="en-AU" sz="4000" dirty="0"/>
          </a:p>
        </p:txBody>
      </p:sp>
    </p:spTree>
    <p:extLst>
      <p:ext uri="{BB962C8B-B14F-4D97-AF65-F5344CB8AC3E}">
        <p14:creationId xmlns:p14="http://schemas.microsoft.com/office/powerpoint/2010/main" val="16965667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381" y="274639"/>
            <a:ext cx="11521280" cy="1143000"/>
          </a:xfrm>
        </p:spPr>
        <p:txBody>
          <a:bodyPr>
            <a:noAutofit/>
          </a:bodyPr>
          <a:lstStyle/>
          <a:p>
            <a:r>
              <a:rPr lang="en-US" sz="4267" dirty="0">
                <a:latin typeface="Powderfinger Type" charset="0"/>
                <a:ea typeface="Powderfinger Type" charset="0"/>
                <a:cs typeface="Powderfinger Type" charset="0"/>
              </a:rPr>
              <a:t>It’s not just the Death of Transit</a:t>
            </a:r>
          </a:p>
        </p:txBody>
      </p:sp>
      <p:sp>
        <p:nvSpPr>
          <p:cNvPr id="3" name="Content Placeholder 2"/>
          <p:cNvSpPr>
            <a:spLocks noGrp="1"/>
          </p:cNvSpPr>
          <p:nvPr>
            <p:ph idx="1"/>
          </p:nvPr>
        </p:nvSpPr>
        <p:spPr/>
        <p:txBody>
          <a:bodyPr>
            <a:normAutofit/>
          </a:bodyPr>
          <a:lstStyle/>
          <a:p>
            <a:pPr marL="0" indent="0">
              <a:spcAft>
                <a:spcPts val="800"/>
              </a:spcAft>
              <a:buNone/>
            </a:pPr>
            <a:r>
              <a:rPr lang="en-US" sz="3733" dirty="0"/>
              <a:t>It</a:t>
            </a:r>
            <a:r>
              <a:rPr lang="mr-IN" sz="3733" dirty="0"/>
              <a:t>’</a:t>
            </a:r>
            <a:r>
              <a:rPr lang="en-US" sz="3733" dirty="0"/>
              <a:t>s the re-purposing of the entire network</a:t>
            </a:r>
          </a:p>
          <a:p>
            <a:pPr lvl="1">
              <a:spcAft>
                <a:spcPts val="800"/>
              </a:spcAft>
            </a:pPr>
            <a:r>
              <a:rPr lang="en-US" dirty="0"/>
              <a:t>Service provisioning sits within cloud providers and distributed data </a:t>
            </a:r>
            <a:r>
              <a:rPr lang="en-US" dirty="0" err="1"/>
              <a:t>centres</a:t>
            </a:r>
            <a:endParaRPr lang="en-US" dirty="0"/>
          </a:p>
          <a:p>
            <a:pPr lvl="1">
              <a:spcAft>
                <a:spcPts val="800"/>
              </a:spcAft>
            </a:pPr>
            <a:r>
              <a:rPr lang="en-US" dirty="0"/>
              <a:t>Edge computers are now acting as televisions into the clouded world of data</a:t>
            </a:r>
          </a:p>
          <a:p>
            <a:pPr lvl="1">
              <a:spcAft>
                <a:spcPts val="800"/>
              </a:spcAft>
            </a:pPr>
            <a:r>
              <a:rPr lang="en-US" dirty="0"/>
              <a:t>The distinction between personal and public data realms is disappearing into the realm of corporately owned private data empires</a:t>
            </a:r>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10</a:t>
            </a:fld>
            <a:endParaRPr lang="en-AU" kern="0" dirty="0"/>
          </a:p>
        </p:txBody>
      </p:sp>
    </p:spTree>
    <p:extLst>
      <p:ext uri="{BB962C8B-B14F-4D97-AF65-F5344CB8AC3E}">
        <p14:creationId xmlns:p14="http://schemas.microsoft.com/office/powerpoint/2010/main" val="18749410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381" y="356659"/>
            <a:ext cx="8352928" cy="1143000"/>
          </a:xfrm>
        </p:spPr>
        <p:txBody>
          <a:bodyPr>
            <a:normAutofit/>
          </a:bodyPr>
          <a:lstStyle/>
          <a:p>
            <a:r>
              <a:rPr lang="en-US">
                <a:latin typeface="Powderfinger Type" charset="0"/>
                <a:ea typeface="Powderfinger Type" charset="0"/>
                <a:cs typeface="Powderfinger Type" charset="0"/>
              </a:rPr>
              <a:t>Exactly where </a:t>
            </a:r>
            <a:r>
              <a:rPr lang="en-US" dirty="0">
                <a:latin typeface="Powderfinger Type" charset="0"/>
                <a:ea typeface="Powderfinger Type" charset="0"/>
                <a:cs typeface="Powderfinger Type" charset="0"/>
              </a:rPr>
              <a:t>are we?</a:t>
            </a:r>
          </a:p>
        </p:txBody>
      </p:sp>
      <p:sp>
        <p:nvSpPr>
          <p:cNvPr id="3" name="Content Placeholder 2"/>
          <p:cNvSpPr>
            <a:spLocks noGrp="1"/>
          </p:cNvSpPr>
          <p:nvPr>
            <p:ph idx="1"/>
          </p:nvPr>
        </p:nvSpPr>
        <p:spPr/>
        <p:txBody>
          <a:bodyPr>
            <a:normAutofit/>
          </a:bodyPr>
          <a:lstStyle/>
          <a:p>
            <a:r>
              <a:rPr lang="en-US" sz="2667" dirty="0"/>
              <a:t>We started this journey in the 1970’s wanting to build a telephone network for computers to communicate with each other</a:t>
            </a:r>
          </a:p>
          <a:p>
            <a:r>
              <a:rPr lang="en-US" sz="2667" dirty="0"/>
              <a:t>We ended up building the digital counterpart to television networks</a:t>
            </a:r>
          </a:p>
          <a:p>
            <a:r>
              <a:rPr lang="en-US" sz="2667" dirty="0"/>
              <a:t>One-way content distribution lies at the core of today’s Internet volume and value</a:t>
            </a:r>
          </a:p>
          <a:p>
            <a:r>
              <a:rPr lang="en-US" sz="2667" dirty="0"/>
              <a:t>This content distribution role is an enterprise service framework rather than a public carriage service</a:t>
            </a:r>
          </a:p>
          <a:p>
            <a:r>
              <a:rPr lang="en-US" sz="2667" dirty="0"/>
              <a:t>The internal parts of the carriage network are now being privatized and removed from public regulatory scrutiny</a:t>
            </a:r>
          </a:p>
          <a:p>
            <a:endParaRPr lang="en-US" sz="2667" dirty="0"/>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11</a:t>
            </a:fld>
            <a:endParaRPr lang="en-AU" kern="0" dirty="0"/>
          </a:p>
        </p:txBody>
      </p:sp>
    </p:spTree>
    <p:extLst>
      <p:ext uri="{BB962C8B-B14F-4D97-AF65-F5344CB8AC3E}">
        <p14:creationId xmlns:p14="http://schemas.microsoft.com/office/powerpoint/2010/main" val="14526479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274639"/>
            <a:ext cx="11041227" cy="1143000"/>
          </a:xfrm>
        </p:spPr>
        <p:txBody>
          <a:bodyPr/>
          <a:lstStyle/>
          <a:p>
            <a:r>
              <a:rPr lang="en-US" dirty="0">
                <a:latin typeface="Powderfinger Type" charset="0"/>
                <a:ea typeface="Powderfinger Type" charset="0"/>
                <a:cs typeface="Powderfinger Type" charset="0"/>
              </a:rPr>
              <a:t>Policy?</a:t>
            </a:r>
          </a:p>
        </p:txBody>
      </p:sp>
      <p:sp>
        <p:nvSpPr>
          <p:cNvPr id="3" name="Content Placeholder 2"/>
          <p:cNvSpPr>
            <a:spLocks noGrp="1"/>
          </p:cNvSpPr>
          <p:nvPr>
            <p:ph idx="1"/>
          </p:nvPr>
        </p:nvSpPr>
        <p:spPr>
          <a:xfrm>
            <a:off x="844315" y="1600203"/>
            <a:ext cx="9428152" cy="4565103"/>
          </a:xfrm>
        </p:spPr>
        <p:txBody>
          <a:bodyPr>
            <a:normAutofit/>
          </a:bodyPr>
          <a:lstStyle/>
          <a:p>
            <a:pPr marL="0" indent="0">
              <a:buNone/>
            </a:pPr>
            <a:r>
              <a:rPr lang="en-US" dirty="0"/>
              <a:t>If CDN feeder networks are private networks, and there is little residual public carriage other than last mile access networks, then what do we really mean by “public communications policy”?</a:t>
            </a:r>
          </a:p>
          <a:p>
            <a:pPr marL="0" indent="0">
              <a:buNone/>
            </a:pPr>
            <a:endParaRPr lang="en-US" dirty="0"/>
          </a:p>
          <a:p>
            <a:pPr marL="0" indent="0">
              <a:buNone/>
            </a:pPr>
            <a:r>
              <a:rPr lang="en-US" dirty="0"/>
              <a:t>In the regulatory world ‘content’ is </a:t>
            </a:r>
            <a:r>
              <a:rPr lang="en-US" b="1" i="1" dirty="0"/>
              <a:t>commerce</a:t>
            </a:r>
            <a:r>
              <a:rPr lang="en-US" dirty="0"/>
              <a:t>, not </a:t>
            </a:r>
            <a:r>
              <a:rPr lang="en-US" b="1" i="1" dirty="0"/>
              <a:t>carriage</a:t>
            </a:r>
            <a:r>
              <a:rPr lang="en-US" dirty="0"/>
              <a:t>!</a:t>
            </a:r>
          </a:p>
          <a:p>
            <a:pPr lvl="1"/>
            <a:endParaRPr lang="en-US" dirty="0"/>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12</a:t>
            </a:fld>
            <a:endParaRPr lang="en-AU" kern="0" dirty="0"/>
          </a:p>
        </p:txBody>
      </p:sp>
    </p:spTree>
    <p:extLst>
      <p:ext uri="{BB962C8B-B14F-4D97-AF65-F5344CB8AC3E}">
        <p14:creationId xmlns:p14="http://schemas.microsoft.com/office/powerpoint/2010/main" val="7655585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382" y="274639"/>
            <a:ext cx="11137237" cy="1143000"/>
          </a:xfrm>
        </p:spPr>
        <p:txBody>
          <a:bodyPr/>
          <a:lstStyle/>
          <a:p>
            <a:r>
              <a:rPr lang="en-US" dirty="0">
                <a:latin typeface="Powderfinger Type" charset="0"/>
                <a:ea typeface="Powderfinger Type" charset="0"/>
                <a:cs typeface="Powderfinger Type" charset="0"/>
              </a:rPr>
              <a:t>Policy?</a:t>
            </a:r>
          </a:p>
        </p:txBody>
      </p:sp>
      <p:sp>
        <p:nvSpPr>
          <p:cNvPr id="3" name="Content Placeholder 2"/>
          <p:cNvSpPr>
            <a:spLocks noGrp="1"/>
          </p:cNvSpPr>
          <p:nvPr>
            <p:ph idx="1"/>
          </p:nvPr>
        </p:nvSpPr>
        <p:spPr>
          <a:xfrm>
            <a:off x="815414" y="1600203"/>
            <a:ext cx="9601068" cy="4565103"/>
          </a:xfrm>
        </p:spPr>
        <p:txBody>
          <a:bodyPr>
            <a:normAutofit/>
          </a:bodyPr>
          <a:lstStyle/>
          <a:p>
            <a:pPr marL="0" indent="0">
              <a:buNone/>
            </a:pPr>
            <a:r>
              <a:rPr lang="en-US" sz="2400" dirty="0"/>
              <a:t>In today’s Internet what do we mean in a policy sense by concepts such as: </a:t>
            </a:r>
          </a:p>
          <a:p>
            <a:pPr marL="0" indent="0">
              <a:buNone/>
            </a:pPr>
            <a:r>
              <a:rPr lang="en-US" sz="2400" dirty="0"/>
              <a:t>	“</a:t>
            </a:r>
            <a:r>
              <a:rPr lang="en-US" sz="2400" b="1" i="1" dirty="0"/>
              <a:t>universal service obligation</a:t>
            </a:r>
            <a:r>
              <a:rPr lang="en-US" sz="2400" dirty="0"/>
              <a:t>” </a:t>
            </a:r>
          </a:p>
          <a:p>
            <a:pPr marL="0" indent="0">
              <a:buNone/>
            </a:pPr>
            <a:r>
              <a:rPr lang="en-US" sz="2400" dirty="0"/>
              <a:t>	“</a:t>
            </a:r>
            <a:r>
              <a:rPr lang="en-US" sz="2400" b="1" i="1" dirty="0"/>
              <a:t>network neutrality</a:t>
            </a:r>
            <a:r>
              <a:rPr lang="en-US" sz="2400" dirty="0"/>
              <a:t>” </a:t>
            </a:r>
          </a:p>
          <a:p>
            <a:pPr marL="0" indent="0">
              <a:buNone/>
            </a:pPr>
            <a:r>
              <a:rPr lang="en-US" sz="2400" dirty="0"/>
              <a:t>	“</a:t>
            </a:r>
            <a:r>
              <a:rPr lang="en-US" sz="2400" b="1" i="1" dirty="0"/>
              <a:t>rights of access</a:t>
            </a:r>
            <a:r>
              <a:rPr lang="en-US" sz="2400" dirty="0"/>
              <a:t>” or even </a:t>
            </a:r>
          </a:p>
          <a:p>
            <a:pPr marL="0" indent="0">
              <a:buNone/>
            </a:pPr>
            <a:r>
              <a:rPr lang="en-US" sz="2400" dirty="0"/>
              <a:t>	“</a:t>
            </a:r>
            <a:r>
              <a:rPr lang="en-US" sz="2400" b="1" i="1" dirty="0"/>
              <a:t>market dominance</a:t>
            </a:r>
            <a:r>
              <a:rPr lang="en-US" sz="2400" dirty="0"/>
              <a:t>” </a:t>
            </a:r>
          </a:p>
          <a:p>
            <a:pPr marL="0" indent="0">
              <a:buNone/>
            </a:pPr>
            <a:r>
              <a:rPr lang="en-US" sz="2400" dirty="0"/>
              <a:t>when we are talking about diverse CDNs as the dominant actors in the Internet?</a:t>
            </a:r>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13</a:t>
            </a:fld>
            <a:endParaRPr lang="en-AU" kern="0" dirty="0"/>
          </a:p>
        </p:txBody>
      </p:sp>
    </p:spTree>
    <p:extLst>
      <p:ext uri="{BB962C8B-B14F-4D97-AF65-F5344CB8AC3E}">
        <p14:creationId xmlns:p14="http://schemas.microsoft.com/office/powerpoint/2010/main" val="20519435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 screen&#10;&#10;Description automatically generated">
            <a:extLst>
              <a:ext uri="{FF2B5EF4-FFF2-40B4-BE49-F238E27FC236}">
                <a16:creationId xmlns:a16="http://schemas.microsoft.com/office/drawing/2014/main" id="{2DDF8094-BCD3-5A20-A6A7-9B7C9782197B}"/>
              </a:ext>
            </a:extLst>
          </p:cNvPr>
          <p:cNvPicPr>
            <a:picLocks noChangeAspect="1"/>
          </p:cNvPicPr>
          <p:nvPr/>
        </p:nvPicPr>
        <p:blipFill>
          <a:blip r:embed="rId2"/>
          <a:stretch>
            <a:fillRect/>
          </a:stretch>
        </p:blipFill>
        <p:spPr>
          <a:xfrm>
            <a:off x="1944415" y="1099297"/>
            <a:ext cx="7005774" cy="5589164"/>
          </a:xfrm>
          <a:prstGeom prst="rect">
            <a:avLst/>
          </a:prstGeom>
        </p:spPr>
      </p:pic>
      <p:sp>
        <p:nvSpPr>
          <p:cNvPr id="2" name="Title 1"/>
          <p:cNvSpPr>
            <a:spLocks noGrp="1"/>
          </p:cNvSpPr>
          <p:nvPr>
            <p:ph type="title"/>
          </p:nvPr>
        </p:nvSpPr>
        <p:spPr>
          <a:xfrm>
            <a:off x="527382" y="274639"/>
            <a:ext cx="11137237" cy="1143000"/>
          </a:xfrm>
        </p:spPr>
        <p:txBody>
          <a:bodyPr>
            <a:normAutofit/>
          </a:bodyPr>
          <a:lstStyle/>
          <a:p>
            <a:r>
              <a:rPr lang="en-US" dirty="0">
                <a:latin typeface="Powderfinger Type" charset="0"/>
                <a:ea typeface="Powderfinger Type" charset="0"/>
                <a:cs typeface="Powderfinger Type" charset="0"/>
              </a:rPr>
              <a:t>The Large and the Largest</a:t>
            </a:r>
          </a:p>
        </p:txBody>
      </p:sp>
      <p:sp>
        <p:nvSpPr>
          <p:cNvPr id="22" name="TextBox 21">
            <a:extLst>
              <a:ext uri="{FF2B5EF4-FFF2-40B4-BE49-F238E27FC236}">
                <a16:creationId xmlns:a16="http://schemas.microsoft.com/office/drawing/2014/main" id="{E1C36059-DD61-4577-5F1D-8C164C0088C5}"/>
              </a:ext>
            </a:extLst>
          </p:cNvPr>
          <p:cNvSpPr txBox="1"/>
          <p:nvPr/>
        </p:nvSpPr>
        <p:spPr>
          <a:xfrm>
            <a:off x="2690648" y="6488668"/>
            <a:ext cx="5028941" cy="261610"/>
          </a:xfrm>
          <a:prstGeom prst="rect">
            <a:avLst/>
          </a:prstGeom>
          <a:noFill/>
        </p:spPr>
        <p:txBody>
          <a:bodyPr wrap="none" rtlCol="0">
            <a:spAutoFit/>
          </a:bodyPr>
          <a:lstStyle/>
          <a:p>
            <a:r>
              <a:rPr lang="en-US" sz="1100" dirty="0"/>
              <a:t>https://</a:t>
            </a:r>
            <a:r>
              <a:rPr lang="en-US" sz="1100" dirty="0" err="1"/>
              <a:t>en.wikipedia.org</a:t>
            </a:r>
            <a:r>
              <a:rPr lang="en-US" sz="1100" dirty="0"/>
              <a:t>/wiki/</a:t>
            </a:r>
            <a:r>
              <a:rPr lang="en-US" sz="1100" dirty="0" err="1"/>
              <a:t>List_of_public_corporations_by_market_capitalization</a:t>
            </a:r>
            <a:endParaRPr lang="en-US" sz="1100" dirty="0"/>
          </a:p>
        </p:txBody>
      </p:sp>
    </p:spTree>
    <p:extLst>
      <p:ext uri="{BB962C8B-B14F-4D97-AF65-F5344CB8AC3E}">
        <p14:creationId xmlns:p14="http://schemas.microsoft.com/office/powerpoint/2010/main" val="17125695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413" y="303237"/>
            <a:ext cx="9457051" cy="1143000"/>
          </a:xfrm>
        </p:spPr>
        <p:txBody>
          <a:bodyPr>
            <a:normAutofit/>
          </a:bodyPr>
          <a:lstStyle/>
          <a:p>
            <a:r>
              <a:rPr lang="en-US">
                <a:latin typeface="Powderfinger Type" charset="0"/>
                <a:ea typeface="Powderfinger Type" charset="0"/>
                <a:cs typeface="Powderfinger Type" charset="0"/>
              </a:rPr>
              <a:t>Content Really is </a:t>
            </a:r>
            <a:r>
              <a:rPr lang="en-US" dirty="0">
                <a:latin typeface="Powderfinger Type" charset="0"/>
                <a:ea typeface="Powderfinger Type" charset="0"/>
                <a:cs typeface="Powderfinger Type" charset="0"/>
              </a:rPr>
              <a:t>King</a:t>
            </a:r>
          </a:p>
        </p:txBody>
      </p:sp>
      <p:sp>
        <p:nvSpPr>
          <p:cNvPr id="3" name="Content Placeholder 2"/>
          <p:cNvSpPr>
            <a:spLocks noGrp="1"/>
          </p:cNvSpPr>
          <p:nvPr>
            <p:ph idx="1"/>
          </p:nvPr>
        </p:nvSpPr>
        <p:spPr>
          <a:xfrm>
            <a:off x="1487488" y="1628802"/>
            <a:ext cx="9727050" cy="4565103"/>
          </a:xfrm>
        </p:spPr>
        <p:txBody>
          <a:bodyPr>
            <a:normAutofit/>
          </a:bodyPr>
          <a:lstStyle/>
          <a:p>
            <a:r>
              <a:rPr lang="en-US" dirty="0"/>
              <a:t>None of these companies are a telephone company, or even a transit ISP, or even an ISP at all!</a:t>
            </a:r>
          </a:p>
          <a:p>
            <a:r>
              <a:rPr lang="en-US" dirty="0"/>
              <a:t>Eight of them have pushed aside intermediary distribution networks in order to maintain direct relationships with billions of consumers</a:t>
            </a:r>
          </a:p>
          <a:p>
            <a:r>
              <a:rPr lang="en-US" dirty="0"/>
              <a:t>These valuable consumer relationships are based on content services, not carriage</a:t>
            </a:r>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15</a:t>
            </a:fld>
            <a:endParaRPr lang="en-AU" kern="0" dirty="0"/>
          </a:p>
        </p:txBody>
      </p:sp>
    </p:spTree>
    <p:extLst>
      <p:ext uri="{BB962C8B-B14F-4D97-AF65-F5344CB8AC3E}">
        <p14:creationId xmlns:p14="http://schemas.microsoft.com/office/powerpoint/2010/main" val="20422465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owderfinger Type" charset="0"/>
                <a:ea typeface="Powderfinger Type" charset="0"/>
                <a:cs typeface="Powderfinger Type" charset="0"/>
              </a:rPr>
              <a:t>Content Consolidation</a:t>
            </a:r>
          </a:p>
        </p:txBody>
      </p:sp>
      <p:sp>
        <p:nvSpPr>
          <p:cNvPr id="3" name="Content Placeholder 2"/>
          <p:cNvSpPr>
            <a:spLocks noGrp="1"/>
          </p:cNvSpPr>
          <p:nvPr>
            <p:ph idx="1"/>
          </p:nvPr>
        </p:nvSpPr>
        <p:spPr>
          <a:xfrm>
            <a:off x="1199456" y="1600203"/>
            <a:ext cx="10081120" cy="4565103"/>
          </a:xfrm>
        </p:spPr>
        <p:txBody>
          <a:bodyPr/>
          <a:lstStyle/>
          <a:p>
            <a:r>
              <a:rPr lang="en-US" dirty="0"/>
              <a:t>There are </a:t>
            </a:r>
            <a:r>
              <a:rPr lang="en-US" b="1" dirty="0"/>
              <a:t>not</a:t>
            </a:r>
            <a:r>
              <a:rPr lang="en-US" dirty="0"/>
              <a:t> thousands of content service platforms</a:t>
            </a:r>
          </a:p>
          <a:p>
            <a:pPr lvl="1"/>
            <a:r>
              <a:rPr lang="en-US" dirty="0"/>
              <a:t>There are just a few left</a:t>
            </a:r>
          </a:p>
          <a:p>
            <a:r>
              <a:rPr lang="en-US" dirty="0"/>
              <a:t>And the space is dominated by a small number of dominant actors who set the rules of engagement for all others</a:t>
            </a:r>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16</a:t>
            </a:fld>
            <a:endParaRPr lang="en-AU" kern="0" dirty="0"/>
          </a:p>
        </p:txBody>
      </p:sp>
    </p:spTree>
    <p:extLst>
      <p:ext uri="{BB962C8B-B14F-4D97-AF65-F5344CB8AC3E}">
        <p14:creationId xmlns:p14="http://schemas.microsoft.com/office/powerpoint/2010/main" val="3423945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owderfinger Type" charset="0"/>
                <a:ea typeface="Powderfinger Type" charset="0"/>
                <a:cs typeface="Powderfinger Type" charset="0"/>
              </a:rPr>
              <a:t>Content Consolidation</a:t>
            </a:r>
          </a:p>
        </p:txBody>
      </p:sp>
      <p:sp>
        <p:nvSpPr>
          <p:cNvPr id="3" name="Content Placeholder 2"/>
          <p:cNvSpPr>
            <a:spLocks noGrp="1"/>
          </p:cNvSpPr>
          <p:nvPr>
            <p:ph idx="1"/>
          </p:nvPr>
        </p:nvSpPr>
        <p:spPr>
          <a:xfrm>
            <a:off x="1295467" y="1600203"/>
            <a:ext cx="10369152" cy="4565103"/>
          </a:xfrm>
        </p:spPr>
        <p:txBody>
          <a:bodyPr>
            <a:normAutofit/>
          </a:bodyPr>
          <a:lstStyle/>
          <a:p>
            <a:pPr marL="0" indent="0">
              <a:spcBef>
                <a:spcPts val="0"/>
              </a:spcBef>
              <a:buNone/>
            </a:pPr>
            <a:r>
              <a:rPr lang="en-US" sz="1600" dirty="0">
                <a:latin typeface="Courier" charset="0"/>
                <a:ea typeface="Courier" charset="0"/>
                <a:cs typeface="Courier" charset="0"/>
              </a:rPr>
              <a:t>“The size and scale of the attacks that can now easily be launched online make it such that if you don't have a network like </a:t>
            </a:r>
            <a:r>
              <a:rPr lang="en-US" sz="1600" dirty="0" err="1">
                <a:latin typeface="Courier" charset="0"/>
                <a:ea typeface="Courier" charset="0"/>
                <a:cs typeface="Courier" charset="0"/>
              </a:rPr>
              <a:t>Cloudflare</a:t>
            </a:r>
            <a:r>
              <a:rPr lang="en-US" sz="1600" dirty="0">
                <a:latin typeface="Courier" charset="0"/>
                <a:ea typeface="Courier" charset="0"/>
                <a:cs typeface="Courier" charset="0"/>
              </a:rPr>
              <a:t> in front of your content, and you upset anyone, you will be knocked offline.</a:t>
            </a:r>
          </a:p>
          <a:p>
            <a:pPr marL="0" indent="0">
              <a:spcBef>
                <a:spcPts val="0"/>
              </a:spcBef>
              <a:buNone/>
            </a:pPr>
            <a:endParaRPr lang="en-US" sz="1100" dirty="0">
              <a:latin typeface="Courier" charset="0"/>
              <a:ea typeface="Courier" charset="0"/>
              <a:cs typeface="Courier" charset="0"/>
            </a:endParaRPr>
          </a:p>
          <a:p>
            <a:pPr marL="0" indent="0">
              <a:spcBef>
                <a:spcPts val="0"/>
              </a:spcBef>
              <a:buNone/>
            </a:pPr>
            <a:r>
              <a:rPr lang="mr-IN" sz="1600" dirty="0">
                <a:latin typeface="Courier" charset="0"/>
                <a:ea typeface="Courier" charset="0"/>
                <a:cs typeface="Courier" charset="0"/>
              </a:rPr>
              <a:t>…</a:t>
            </a:r>
            <a:endParaRPr lang="en-US" sz="1600" dirty="0">
              <a:latin typeface="Courier" charset="0"/>
              <a:ea typeface="Courier" charset="0"/>
              <a:cs typeface="Courier" charset="0"/>
            </a:endParaRPr>
          </a:p>
          <a:p>
            <a:pPr marL="0" indent="0" fontAlgn="base">
              <a:spcBef>
                <a:spcPts val="0"/>
              </a:spcBef>
              <a:buNone/>
            </a:pPr>
            <a:endParaRPr lang="en-US" sz="1051" dirty="0">
              <a:latin typeface="Courier" charset="0"/>
              <a:ea typeface="Courier" charset="0"/>
              <a:cs typeface="Courier" charset="0"/>
            </a:endParaRPr>
          </a:p>
          <a:p>
            <a:pPr marL="0" indent="0" fontAlgn="base">
              <a:spcBef>
                <a:spcPts val="0"/>
              </a:spcBef>
              <a:buNone/>
            </a:pPr>
            <a:r>
              <a:rPr lang="en-US" sz="1600" dirty="0">
                <a:latin typeface="Courier" charset="0"/>
                <a:ea typeface="Courier" charset="0"/>
                <a:cs typeface="Courier" charset="0"/>
              </a:rPr>
              <a:t>In a not-so-distant future, if we're not there already, it may be that if you're going to put content on the Internet you'll need to use a company with a giant network like </a:t>
            </a:r>
            <a:r>
              <a:rPr lang="en-US" sz="1600" dirty="0" err="1">
                <a:latin typeface="Courier" charset="0"/>
                <a:ea typeface="Courier" charset="0"/>
                <a:cs typeface="Courier" charset="0"/>
              </a:rPr>
              <a:t>Cloudflare</a:t>
            </a:r>
            <a:r>
              <a:rPr lang="en-US" sz="1600" dirty="0">
                <a:latin typeface="Courier" charset="0"/>
                <a:ea typeface="Courier" charset="0"/>
                <a:cs typeface="Courier" charset="0"/>
              </a:rPr>
              <a:t>, Google, Microsoft, Facebook, Amazon, or Alibaba. </a:t>
            </a:r>
          </a:p>
          <a:p>
            <a:pPr marL="0" indent="0" fontAlgn="base">
              <a:spcBef>
                <a:spcPts val="0"/>
              </a:spcBef>
              <a:buNone/>
            </a:pPr>
            <a:endParaRPr lang="en-US" sz="1600" dirty="0">
              <a:latin typeface="Courier" charset="0"/>
              <a:ea typeface="Courier" charset="0"/>
              <a:cs typeface="Courier" charset="0"/>
            </a:endParaRPr>
          </a:p>
          <a:p>
            <a:pPr marL="0" indent="0" fontAlgn="base">
              <a:spcBef>
                <a:spcPts val="0"/>
              </a:spcBef>
              <a:buNone/>
            </a:pPr>
            <a:r>
              <a:rPr lang="mr-IN" sz="1600" dirty="0">
                <a:latin typeface="Courier" charset="0"/>
                <a:ea typeface="Courier" charset="0"/>
                <a:cs typeface="Courier" charset="0"/>
              </a:rPr>
              <a:t>…</a:t>
            </a:r>
            <a:endParaRPr lang="en-US" sz="1600" dirty="0">
              <a:latin typeface="Courier" charset="0"/>
              <a:ea typeface="Courier" charset="0"/>
              <a:cs typeface="Courier" charset="0"/>
            </a:endParaRPr>
          </a:p>
          <a:p>
            <a:pPr marL="0" indent="0" fontAlgn="base">
              <a:spcBef>
                <a:spcPts val="0"/>
              </a:spcBef>
              <a:buNone/>
            </a:pPr>
            <a:endParaRPr lang="en-US" sz="1600" dirty="0">
              <a:latin typeface="Courier" charset="0"/>
              <a:ea typeface="Courier" charset="0"/>
              <a:cs typeface="Courier" charset="0"/>
            </a:endParaRPr>
          </a:p>
          <a:p>
            <a:pPr marL="0" indent="0" fontAlgn="base">
              <a:spcBef>
                <a:spcPts val="0"/>
              </a:spcBef>
              <a:buNone/>
            </a:pPr>
            <a:r>
              <a:rPr lang="en-US" sz="1600" dirty="0">
                <a:latin typeface="Courier" charset="0"/>
                <a:ea typeface="Courier" charset="0"/>
                <a:cs typeface="Courier" charset="0"/>
              </a:rPr>
              <a:t>Without a clear framework as a guide for content regulation, a small number of companies will largely determine what can and cannot be online.</a:t>
            </a:r>
          </a:p>
          <a:p>
            <a:pPr marL="0" indent="0">
              <a:spcBef>
                <a:spcPts val="0"/>
              </a:spcBef>
              <a:buNone/>
            </a:pPr>
            <a:r>
              <a:rPr lang="en-US" sz="1600" dirty="0">
                <a:latin typeface="Courier" charset="0"/>
                <a:ea typeface="Courier" charset="0"/>
                <a:cs typeface="Courier" charset="0"/>
              </a:rPr>
              <a:t> </a:t>
            </a:r>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17</a:t>
            </a:fld>
            <a:endParaRPr lang="en-AU" kern="0" dirty="0"/>
          </a:p>
        </p:txBody>
      </p:sp>
      <p:sp>
        <p:nvSpPr>
          <p:cNvPr id="5" name="TextBox 4"/>
          <p:cNvSpPr txBox="1"/>
          <p:nvPr/>
        </p:nvSpPr>
        <p:spPr>
          <a:xfrm>
            <a:off x="3791744" y="6150205"/>
            <a:ext cx="6125588" cy="646331"/>
          </a:xfrm>
          <a:prstGeom prst="rect">
            <a:avLst/>
          </a:prstGeom>
          <a:noFill/>
        </p:spPr>
        <p:txBody>
          <a:bodyPr wrap="none" rtlCol="0">
            <a:spAutoFit/>
          </a:bodyPr>
          <a:lstStyle/>
          <a:p>
            <a:r>
              <a:rPr lang="en-US" dirty="0">
                <a:hlinkClick r:id="rId2"/>
              </a:rPr>
              <a:t>https://blog.cloudflare.com/why-we-terminated-daily-stormer/</a:t>
            </a:r>
            <a:endParaRPr lang="en-US" dirty="0"/>
          </a:p>
          <a:p>
            <a:endParaRPr lang="en-US" dirty="0"/>
          </a:p>
        </p:txBody>
      </p:sp>
      <p:sp>
        <p:nvSpPr>
          <p:cNvPr id="6" name="TextBox 5"/>
          <p:cNvSpPr txBox="1"/>
          <p:nvPr/>
        </p:nvSpPr>
        <p:spPr>
          <a:xfrm>
            <a:off x="10219144" y="6173630"/>
            <a:ext cx="1224310" cy="338554"/>
          </a:xfrm>
          <a:prstGeom prst="rect">
            <a:avLst/>
          </a:prstGeom>
          <a:noFill/>
        </p:spPr>
        <p:txBody>
          <a:bodyPr wrap="none" rtlCol="0">
            <a:spAutoFit/>
          </a:bodyPr>
          <a:lstStyle/>
          <a:p>
            <a:r>
              <a:rPr lang="en-US" sz="1600"/>
              <a:t>August 2017</a:t>
            </a:r>
          </a:p>
        </p:txBody>
      </p:sp>
    </p:spTree>
    <p:extLst>
      <p:ext uri="{BB962C8B-B14F-4D97-AF65-F5344CB8AC3E}">
        <p14:creationId xmlns:p14="http://schemas.microsoft.com/office/powerpoint/2010/main" val="2143908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420A6-9097-09A1-B3BC-29A7507707B3}"/>
              </a:ext>
            </a:extLst>
          </p:cNvPr>
          <p:cNvSpPr>
            <a:spLocks noGrp="1"/>
          </p:cNvSpPr>
          <p:nvPr>
            <p:ph type="title"/>
          </p:nvPr>
        </p:nvSpPr>
        <p:spPr/>
        <p:txBody>
          <a:bodyPr/>
          <a:lstStyle/>
          <a:p>
            <a:r>
              <a:rPr lang="en-US" dirty="0"/>
              <a:t>What is truth anyway?</a:t>
            </a:r>
          </a:p>
        </p:txBody>
      </p:sp>
      <p:pic>
        <p:nvPicPr>
          <p:cNvPr id="5" name="Content Placeholder 4" descr="A blue background with white text and numbers&#10;&#10;Description automatically generated">
            <a:extLst>
              <a:ext uri="{FF2B5EF4-FFF2-40B4-BE49-F238E27FC236}">
                <a16:creationId xmlns:a16="http://schemas.microsoft.com/office/drawing/2014/main" id="{03303611-6BC3-FC78-164B-40669E29CF2A}"/>
              </a:ext>
            </a:extLst>
          </p:cNvPr>
          <p:cNvPicPr>
            <a:picLocks noGrp="1" noChangeAspect="1"/>
          </p:cNvPicPr>
          <p:nvPr>
            <p:ph idx="1"/>
          </p:nvPr>
        </p:nvPicPr>
        <p:blipFill>
          <a:blip r:embed="rId2"/>
          <a:stretch>
            <a:fillRect/>
          </a:stretch>
        </p:blipFill>
        <p:spPr>
          <a:xfrm>
            <a:off x="680545" y="1938838"/>
            <a:ext cx="10515600" cy="2317132"/>
          </a:xfrm>
        </p:spPr>
      </p:pic>
      <p:sp>
        <p:nvSpPr>
          <p:cNvPr id="6" name="Freeform 5">
            <a:extLst>
              <a:ext uri="{FF2B5EF4-FFF2-40B4-BE49-F238E27FC236}">
                <a16:creationId xmlns:a16="http://schemas.microsoft.com/office/drawing/2014/main" id="{161C70EF-2A86-B25A-27DB-FB81C8CE99B4}"/>
              </a:ext>
            </a:extLst>
          </p:cNvPr>
          <p:cNvSpPr/>
          <p:nvPr/>
        </p:nvSpPr>
        <p:spPr>
          <a:xfrm>
            <a:off x="278286" y="2923278"/>
            <a:ext cx="2294094" cy="2124028"/>
          </a:xfrm>
          <a:custGeom>
            <a:avLst/>
            <a:gdLst>
              <a:gd name="connsiteX0" fmla="*/ 1634597 w 2294094"/>
              <a:gd name="connsiteY0" fmla="*/ 2048115 h 2124028"/>
              <a:gd name="connsiteX1" fmla="*/ 1718680 w 2294094"/>
              <a:gd name="connsiteY1" fmla="*/ 1985053 h 2124028"/>
              <a:gd name="connsiteX2" fmla="*/ 2286238 w 2294094"/>
              <a:gd name="connsiteY2" fmla="*/ 776363 h 2124028"/>
              <a:gd name="connsiteX3" fmla="*/ 1245714 w 2294094"/>
              <a:gd name="connsiteY3" fmla="*/ 61660 h 2124028"/>
              <a:gd name="connsiteX4" fmla="*/ 215700 w 2294094"/>
              <a:gd name="connsiteY4" fmla="*/ 135232 h 2124028"/>
              <a:gd name="connsiteX5" fmla="*/ 121107 w 2294094"/>
              <a:gd name="connsiteY5" fmla="*/ 923508 h 2124028"/>
              <a:gd name="connsiteX6" fmla="*/ 1603066 w 2294094"/>
              <a:gd name="connsiteY6" fmla="*/ 1585660 h 2124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094" h="2124028">
                <a:moveTo>
                  <a:pt x="1634597" y="2048115"/>
                </a:moveTo>
                <a:cubicBezTo>
                  <a:pt x="1622335" y="2122563"/>
                  <a:pt x="1610073" y="2197012"/>
                  <a:pt x="1718680" y="1985053"/>
                </a:cubicBezTo>
                <a:cubicBezTo>
                  <a:pt x="1827287" y="1773094"/>
                  <a:pt x="2365066" y="1096928"/>
                  <a:pt x="2286238" y="776363"/>
                </a:cubicBezTo>
                <a:cubicBezTo>
                  <a:pt x="2207410" y="455798"/>
                  <a:pt x="1590804" y="168515"/>
                  <a:pt x="1245714" y="61660"/>
                </a:cubicBezTo>
                <a:cubicBezTo>
                  <a:pt x="900624" y="-45195"/>
                  <a:pt x="403134" y="-8409"/>
                  <a:pt x="215700" y="135232"/>
                </a:cubicBezTo>
                <a:cubicBezTo>
                  <a:pt x="28265" y="278873"/>
                  <a:pt x="-110121" y="681770"/>
                  <a:pt x="121107" y="923508"/>
                </a:cubicBezTo>
                <a:cubicBezTo>
                  <a:pt x="352335" y="1165246"/>
                  <a:pt x="977700" y="1375453"/>
                  <a:pt x="1603066" y="1585660"/>
                </a:cubicBezTo>
              </a:path>
            </a:pathLst>
          </a:custGeom>
          <a:noFill/>
          <a:ln w="57150">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01DF215-DBE3-D469-DDF1-581BEF9A5663}"/>
              </a:ext>
            </a:extLst>
          </p:cNvPr>
          <p:cNvSpPr txBox="1"/>
          <p:nvPr/>
        </p:nvSpPr>
        <p:spPr>
          <a:xfrm>
            <a:off x="556951" y="5240410"/>
            <a:ext cx="4803325" cy="923330"/>
          </a:xfrm>
          <a:prstGeom prst="rect">
            <a:avLst/>
          </a:prstGeom>
          <a:noFill/>
        </p:spPr>
        <p:txBody>
          <a:bodyPr wrap="square" rtlCol="0">
            <a:spAutoFit/>
          </a:bodyPr>
          <a:lstStyle/>
          <a:p>
            <a:r>
              <a:rPr lang="en-US" dirty="0"/>
              <a:t>When everyone uses just one search engine then that engine defines a de facto “truth” and all others have to match its results</a:t>
            </a:r>
          </a:p>
        </p:txBody>
      </p:sp>
    </p:spTree>
    <p:extLst>
      <p:ext uri="{BB962C8B-B14F-4D97-AF65-F5344CB8AC3E}">
        <p14:creationId xmlns:p14="http://schemas.microsoft.com/office/powerpoint/2010/main" val="13868614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9DD25-F459-0A43-B036-19A11D9B2B26}"/>
              </a:ext>
            </a:extLst>
          </p:cNvPr>
          <p:cNvSpPr>
            <a:spLocks noGrp="1"/>
          </p:cNvSpPr>
          <p:nvPr>
            <p:ph type="title"/>
          </p:nvPr>
        </p:nvSpPr>
        <p:spPr/>
        <p:txBody>
          <a:bodyPr/>
          <a:lstStyle/>
          <a:p>
            <a:r>
              <a:rPr lang="en-AU" dirty="0"/>
              <a:t>Consolidation?</a:t>
            </a:r>
          </a:p>
        </p:txBody>
      </p:sp>
      <p:sp>
        <p:nvSpPr>
          <p:cNvPr id="4" name="Slide Number Placeholder 3">
            <a:extLst>
              <a:ext uri="{FF2B5EF4-FFF2-40B4-BE49-F238E27FC236}">
                <a16:creationId xmlns:a16="http://schemas.microsoft.com/office/drawing/2014/main" id="{F81207E0-CA2C-984C-BAFA-7B3F2B06E611}"/>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19</a:t>
            </a:fld>
            <a:endParaRPr lang="en-AU" kern="0" dirty="0"/>
          </a:p>
        </p:txBody>
      </p:sp>
      <p:sp>
        <p:nvSpPr>
          <p:cNvPr id="7" name="TextBox 6">
            <a:extLst>
              <a:ext uri="{FF2B5EF4-FFF2-40B4-BE49-F238E27FC236}">
                <a16:creationId xmlns:a16="http://schemas.microsoft.com/office/drawing/2014/main" id="{D1B3BC44-F27F-CD4A-87AD-17996EB1AAE9}"/>
              </a:ext>
            </a:extLst>
          </p:cNvPr>
          <p:cNvSpPr txBox="1"/>
          <p:nvPr/>
        </p:nvSpPr>
        <p:spPr>
          <a:xfrm>
            <a:off x="7022217" y="5349214"/>
            <a:ext cx="3725635" cy="461665"/>
          </a:xfrm>
          <a:prstGeom prst="rect">
            <a:avLst/>
          </a:prstGeom>
          <a:noFill/>
        </p:spPr>
        <p:txBody>
          <a:bodyPr wrap="none" rtlCol="0">
            <a:spAutoFit/>
          </a:bodyPr>
          <a:lstStyle/>
          <a:p>
            <a:r>
              <a:rPr lang="en-AU" sz="2400" dirty="0"/>
              <a:t>Boston Globe , June 14 2018</a:t>
            </a:r>
          </a:p>
        </p:txBody>
      </p:sp>
      <p:pic>
        <p:nvPicPr>
          <p:cNvPr id="8" name="Picture 7">
            <a:extLst>
              <a:ext uri="{FF2B5EF4-FFF2-40B4-BE49-F238E27FC236}">
                <a16:creationId xmlns:a16="http://schemas.microsoft.com/office/drawing/2014/main" id="{33C93211-1B0B-8B4C-8B83-F98F87330D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60915"/>
            <a:ext cx="5063315" cy="3328061"/>
          </a:xfrm>
          <a:prstGeom prst="rect">
            <a:avLst/>
          </a:prstGeom>
        </p:spPr>
      </p:pic>
      <p:pic>
        <p:nvPicPr>
          <p:cNvPr id="6" name="Content Placeholder 5">
            <a:extLst>
              <a:ext uri="{FF2B5EF4-FFF2-40B4-BE49-F238E27FC236}">
                <a16:creationId xmlns:a16="http://schemas.microsoft.com/office/drawing/2014/main" id="{E28A4078-1901-9845-B382-04848EEC42D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67809" y="1595029"/>
            <a:ext cx="7014527" cy="3717532"/>
          </a:xfrm>
        </p:spPr>
      </p:pic>
    </p:spTree>
    <p:extLst>
      <p:ext uri="{BB962C8B-B14F-4D97-AF65-F5344CB8AC3E}">
        <p14:creationId xmlns:p14="http://schemas.microsoft.com/office/powerpoint/2010/main" val="979353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7089F-8AFC-00A2-02B9-4E0B377E02AB}"/>
              </a:ext>
            </a:extLst>
          </p:cNvPr>
          <p:cNvSpPr>
            <a:spLocks noGrp="1"/>
          </p:cNvSpPr>
          <p:nvPr>
            <p:ph type="title"/>
          </p:nvPr>
        </p:nvSpPr>
        <p:spPr/>
        <p:txBody>
          <a:bodyPr/>
          <a:lstStyle/>
          <a:p>
            <a:r>
              <a:rPr lang="en-AU" dirty="0"/>
              <a:t>Conversations change</a:t>
            </a:r>
          </a:p>
        </p:txBody>
      </p:sp>
      <p:sp>
        <p:nvSpPr>
          <p:cNvPr id="3" name="Content Placeholder 2">
            <a:extLst>
              <a:ext uri="{FF2B5EF4-FFF2-40B4-BE49-F238E27FC236}">
                <a16:creationId xmlns:a16="http://schemas.microsoft.com/office/drawing/2014/main" id="{582FEDAA-B086-2586-324B-6A49473EE20D}"/>
              </a:ext>
            </a:extLst>
          </p:cNvPr>
          <p:cNvSpPr>
            <a:spLocks noGrp="1"/>
          </p:cNvSpPr>
          <p:nvPr>
            <p:ph idx="1"/>
          </p:nvPr>
        </p:nvSpPr>
        <p:spPr/>
        <p:txBody>
          <a:bodyPr/>
          <a:lstStyle/>
          <a:p>
            <a:pPr marL="0" indent="0">
              <a:buNone/>
            </a:pPr>
            <a:r>
              <a:rPr lang="en-AU" dirty="0"/>
              <a:t>When we talked about the Internet:</a:t>
            </a:r>
          </a:p>
          <a:p>
            <a:r>
              <a:rPr lang="en-AU" dirty="0"/>
              <a:t>We used to talk about </a:t>
            </a:r>
            <a:r>
              <a:rPr lang="en-AU" i="1" dirty="0"/>
              <a:t>Tier 1 transit providers</a:t>
            </a:r>
            <a:r>
              <a:rPr lang="en-AU" dirty="0"/>
              <a:t>, </a:t>
            </a:r>
            <a:r>
              <a:rPr lang="en-AU" i="1" dirty="0"/>
              <a:t>peering</a:t>
            </a:r>
            <a:r>
              <a:rPr lang="en-AU" dirty="0"/>
              <a:t>, </a:t>
            </a:r>
            <a:r>
              <a:rPr lang="en-AU" i="1" dirty="0"/>
              <a:t>settlements</a:t>
            </a:r>
            <a:r>
              <a:rPr lang="en-AU" dirty="0"/>
              <a:t>, and </a:t>
            </a:r>
            <a:r>
              <a:rPr lang="en-AU" i="1" dirty="0"/>
              <a:t>customer cones</a:t>
            </a:r>
          </a:p>
          <a:p>
            <a:r>
              <a:rPr lang="en-AU" dirty="0"/>
              <a:t>Then we talked about </a:t>
            </a:r>
            <a:r>
              <a:rPr lang="en-AU" i="1" dirty="0"/>
              <a:t>Exchange Points</a:t>
            </a:r>
            <a:r>
              <a:rPr lang="en-AU" dirty="0"/>
              <a:t>, </a:t>
            </a:r>
            <a:r>
              <a:rPr lang="en-AU" i="1" dirty="0"/>
              <a:t>Data Centres</a:t>
            </a:r>
            <a:r>
              <a:rPr lang="en-AU" dirty="0"/>
              <a:t> and </a:t>
            </a:r>
            <a:r>
              <a:rPr lang="en-AU" i="1" dirty="0"/>
              <a:t>content</a:t>
            </a:r>
            <a:r>
              <a:rPr lang="en-AU" dirty="0"/>
              <a:t> </a:t>
            </a:r>
            <a:r>
              <a:rPr lang="en-AU" i="1" dirty="0"/>
              <a:t>peering</a:t>
            </a:r>
          </a:p>
          <a:p>
            <a:r>
              <a:rPr lang="en-AU" dirty="0"/>
              <a:t>Now we are talking about </a:t>
            </a:r>
            <a:r>
              <a:rPr lang="en-AU" i="1" dirty="0"/>
              <a:t>autonomous content distribution networks</a:t>
            </a:r>
            <a:r>
              <a:rPr lang="en-AU" dirty="0"/>
              <a:t> and embedding content in access networks </a:t>
            </a:r>
          </a:p>
          <a:p>
            <a:pPr marL="0" indent="0">
              <a:buNone/>
            </a:pPr>
            <a:endParaRPr lang="en-AU" dirty="0"/>
          </a:p>
          <a:p>
            <a:pPr marL="0" indent="0">
              <a:buNone/>
            </a:pPr>
            <a:r>
              <a:rPr lang="en-AU" dirty="0"/>
              <a:t>Why is this such a rapidly changing environment?</a:t>
            </a:r>
          </a:p>
        </p:txBody>
      </p:sp>
    </p:spTree>
    <p:extLst>
      <p:ext uri="{BB962C8B-B14F-4D97-AF65-F5344CB8AC3E}">
        <p14:creationId xmlns:p14="http://schemas.microsoft.com/office/powerpoint/2010/main" val="25574416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413" y="260648"/>
            <a:ext cx="9385043" cy="1143000"/>
          </a:xfrm>
        </p:spPr>
        <p:txBody>
          <a:bodyPr>
            <a:normAutofit/>
          </a:bodyPr>
          <a:lstStyle/>
          <a:p>
            <a:r>
              <a:rPr lang="en-US" sz="4000" dirty="0">
                <a:latin typeface="Powderfinger Type" charset="0"/>
                <a:ea typeface="Powderfinger Type" charset="0"/>
                <a:cs typeface="Powderfinger Type" charset="0"/>
              </a:rPr>
              <a:t>Competition or Cartel?</a:t>
            </a:r>
          </a:p>
        </p:txBody>
      </p:sp>
      <p:sp>
        <p:nvSpPr>
          <p:cNvPr id="3" name="Content Placeholder 2"/>
          <p:cNvSpPr>
            <a:spLocks noGrp="1"/>
          </p:cNvSpPr>
          <p:nvPr>
            <p:ph idx="1"/>
          </p:nvPr>
        </p:nvSpPr>
        <p:spPr>
          <a:xfrm>
            <a:off x="1583499" y="1586213"/>
            <a:ext cx="8328925" cy="4565103"/>
          </a:xfrm>
        </p:spPr>
        <p:txBody>
          <a:bodyPr/>
          <a:lstStyle/>
          <a:p>
            <a:pPr marL="0" indent="0">
              <a:buNone/>
            </a:pPr>
            <a:r>
              <a:rPr lang="en-US" sz="2400" dirty="0"/>
              <a:t>With a small number of truly massive enterprises at the heart of the area of digital content and service is this still a space that is shaped by competitive pressures?</a:t>
            </a:r>
          </a:p>
          <a:p>
            <a:pPr marL="0" indent="0">
              <a:buNone/>
            </a:pPr>
            <a:r>
              <a:rPr lang="en-US" sz="2400" dirty="0"/>
              <a:t>Or do these dominant incumbents get to set their own terms of engagement with each other, with users, and even with the public sector?</a:t>
            </a:r>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20</a:t>
            </a:fld>
            <a:endParaRPr lang="en-AU" kern="0" dirty="0"/>
          </a:p>
        </p:txBody>
      </p:sp>
    </p:spTree>
    <p:extLst>
      <p:ext uri="{BB962C8B-B14F-4D97-AF65-F5344CB8AC3E}">
        <p14:creationId xmlns:p14="http://schemas.microsoft.com/office/powerpoint/2010/main" val="20303308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413" y="260648"/>
            <a:ext cx="9385043" cy="1143000"/>
          </a:xfrm>
        </p:spPr>
        <p:txBody>
          <a:bodyPr>
            <a:normAutofit/>
          </a:bodyPr>
          <a:lstStyle/>
          <a:p>
            <a:r>
              <a:rPr lang="en-US" sz="4000" dirty="0">
                <a:latin typeface="Powderfinger Type" charset="0"/>
                <a:ea typeface="Powderfinger Type" charset="0"/>
                <a:cs typeface="Powderfinger Type" charset="0"/>
              </a:rPr>
              <a:t>Competition or Cartel?</a:t>
            </a:r>
          </a:p>
        </p:txBody>
      </p:sp>
      <p:sp>
        <p:nvSpPr>
          <p:cNvPr id="3" name="Content Placeholder 2"/>
          <p:cNvSpPr>
            <a:spLocks noGrp="1"/>
          </p:cNvSpPr>
          <p:nvPr>
            <p:ph idx="1"/>
          </p:nvPr>
        </p:nvSpPr>
        <p:spPr>
          <a:xfrm>
            <a:off x="1583499" y="1586213"/>
            <a:ext cx="8328925" cy="4565103"/>
          </a:xfrm>
        </p:spPr>
        <p:txBody>
          <a:bodyPr/>
          <a:lstStyle/>
          <a:p>
            <a:pPr marL="0" indent="0">
              <a:buNone/>
            </a:pPr>
            <a:r>
              <a:rPr lang="en-US" sz="2400" dirty="0"/>
              <a:t>With a small number of truly massive enterprises at the heart of the area of digital content and service is this still a space that is shaped by competitive pressures?</a:t>
            </a:r>
          </a:p>
          <a:p>
            <a:pPr marL="0" indent="0">
              <a:buNone/>
            </a:pPr>
            <a:r>
              <a:rPr lang="en-US" sz="2400" dirty="0"/>
              <a:t>Or do these dominant incumbents get to set their own terms of engagement with each other, with users, and even with the public sector?</a:t>
            </a:r>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21</a:t>
            </a:fld>
            <a:endParaRPr lang="en-AU" kern="0" dirty="0"/>
          </a:p>
        </p:txBody>
      </p:sp>
      <p:sp>
        <p:nvSpPr>
          <p:cNvPr id="5" name="TextBox 4"/>
          <p:cNvSpPr txBox="1"/>
          <p:nvPr/>
        </p:nvSpPr>
        <p:spPr>
          <a:xfrm rot="20900232">
            <a:off x="1984663" y="2376866"/>
            <a:ext cx="7200800" cy="830997"/>
          </a:xfrm>
          <a:prstGeom prst="rect">
            <a:avLst/>
          </a:prstGeom>
          <a:solidFill>
            <a:schemeClr val="bg1"/>
          </a:solidFill>
        </p:spPr>
        <p:txBody>
          <a:bodyPr wrap="square" rtlCol="0">
            <a:spAutoFit/>
          </a:bodyPr>
          <a:lstStyle/>
          <a:p>
            <a:pPr algn="ctr"/>
            <a:r>
              <a:rPr lang="en-US" sz="2400" dirty="0">
                <a:solidFill>
                  <a:schemeClr val="accent6">
                    <a:lumMod val="50000"/>
                  </a:schemeClr>
                </a:solidFill>
                <a:latin typeface="AhnbergHand" charset="0"/>
                <a:ea typeface="AhnbergHand" charset="0"/>
                <a:cs typeface="AhnbergHand" charset="0"/>
              </a:rPr>
              <a:t>As concerning as this might sound, it’s not a novel situation!</a:t>
            </a:r>
          </a:p>
        </p:txBody>
      </p:sp>
    </p:spTree>
    <p:extLst>
      <p:ext uri="{BB962C8B-B14F-4D97-AF65-F5344CB8AC3E}">
        <p14:creationId xmlns:p14="http://schemas.microsoft.com/office/powerpoint/2010/main" val="18753961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22</a:t>
            </a:fld>
            <a:endParaRPr lang="en-AU" kern="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143001"/>
            <a:ext cx="9144000" cy="4564977"/>
          </a:xfrm>
          <a:prstGeom prst="rect">
            <a:avLst/>
          </a:prstGeom>
        </p:spPr>
      </p:pic>
      <p:sp>
        <p:nvSpPr>
          <p:cNvPr id="7" name="TextBox 6"/>
          <p:cNvSpPr txBox="1"/>
          <p:nvPr/>
        </p:nvSpPr>
        <p:spPr>
          <a:xfrm>
            <a:off x="8542766" y="5724777"/>
            <a:ext cx="1971245" cy="276999"/>
          </a:xfrm>
          <a:prstGeom prst="rect">
            <a:avLst/>
          </a:prstGeom>
          <a:noFill/>
        </p:spPr>
        <p:txBody>
          <a:bodyPr wrap="none" rtlCol="0">
            <a:spAutoFit/>
          </a:bodyPr>
          <a:lstStyle/>
          <a:p>
            <a:r>
              <a:rPr lang="en-US" sz="1200" dirty="0"/>
              <a:t>High Museum of Art</a:t>
            </a:r>
            <a:r>
              <a:rPr lang="en-US" sz="1200"/>
              <a:t>, Atlanta</a:t>
            </a:r>
          </a:p>
        </p:txBody>
      </p:sp>
      <p:sp>
        <p:nvSpPr>
          <p:cNvPr id="6" name="Title 1"/>
          <p:cNvSpPr>
            <a:spLocks noGrp="1"/>
          </p:cNvSpPr>
          <p:nvPr>
            <p:ph type="title"/>
          </p:nvPr>
        </p:nvSpPr>
        <p:spPr>
          <a:xfrm>
            <a:off x="1919536" y="274639"/>
            <a:ext cx="8856984" cy="1143000"/>
          </a:xfrm>
        </p:spPr>
        <p:txBody>
          <a:bodyPr/>
          <a:lstStyle/>
          <a:p>
            <a:r>
              <a:rPr lang="en-US" dirty="0">
                <a:latin typeface="Powderfinger Type" charset="0"/>
                <a:ea typeface="Powderfinger Type" charset="0"/>
                <a:cs typeface="Powderfinger Type" charset="0"/>
              </a:rPr>
              <a:t>We’ve been here before</a:t>
            </a:r>
            <a:r>
              <a:rPr lang="mr-IN" dirty="0">
                <a:latin typeface="Powderfinger Type" charset="0"/>
                <a:ea typeface="Powderfinger Type" charset="0"/>
                <a:cs typeface="Powderfinger Type" charset="0"/>
              </a:rPr>
              <a:t>…</a:t>
            </a:r>
            <a:endParaRPr lang="en-US" dirty="0">
              <a:latin typeface="Powderfinger Type" charset="0"/>
              <a:ea typeface="Powderfinger Type" charset="0"/>
              <a:cs typeface="Powderfinger Type" charset="0"/>
            </a:endParaRPr>
          </a:p>
        </p:txBody>
      </p:sp>
    </p:spTree>
    <p:extLst>
      <p:ext uri="{BB962C8B-B14F-4D97-AF65-F5344CB8AC3E}">
        <p14:creationId xmlns:p14="http://schemas.microsoft.com/office/powerpoint/2010/main" val="7765197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owderfinger Type" charset="0"/>
                <a:ea typeface="Powderfinger Type" charset="0"/>
                <a:cs typeface="Powderfinger Type" charset="0"/>
              </a:rPr>
              <a:t>The Gilded Age</a:t>
            </a:r>
          </a:p>
        </p:txBody>
      </p:sp>
      <p:sp>
        <p:nvSpPr>
          <p:cNvPr id="3" name="Content Placeholder 2"/>
          <p:cNvSpPr>
            <a:spLocks noGrp="1"/>
          </p:cNvSpPr>
          <p:nvPr>
            <p:ph idx="1"/>
          </p:nvPr>
        </p:nvSpPr>
        <p:spPr>
          <a:xfrm>
            <a:off x="1007435" y="1600203"/>
            <a:ext cx="10657184" cy="4565103"/>
          </a:xfrm>
        </p:spPr>
        <p:txBody>
          <a:bodyPr>
            <a:normAutofit/>
          </a:bodyPr>
          <a:lstStyle/>
          <a:p>
            <a:pPr marL="0" indent="0">
              <a:buNone/>
            </a:pPr>
            <a:r>
              <a:rPr lang="en-US" sz="2400" dirty="0"/>
              <a:t>A term applied to America in the 1870 </a:t>
            </a:r>
            <a:r>
              <a:rPr lang="mr-IN" sz="2400" dirty="0"/>
              <a:t>–</a:t>
            </a:r>
            <a:r>
              <a:rPr lang="en-US" sz="2400" dirty="0"/>
              <a:t> 1890’s about the building of industrial and commercial corporate giants on platforms that were a mix of industrial innovation and enterprise with elements of greed, corruption and labor exploitation</a:t>
            </a:r>
          </a:p>
          <a:p>
            <a:pPr marL="0" indent="0">
              <a:buNone/>
            </a:pPr>
            <a:endParaRPr lang="en-US" sz="2400" dirty="0"/>
          </a:p>
          <a:p>
            <a:pPr marL="0" indent="0">
              <a:buNone/>
            </a:pPr>
            <a:endParaRPr lang="en-US" sz="2400" dirty="0"/>
          </a:p>
          <a:p>
            <a:pPr lvl="1"/>
            <a:endParaRPr lang="en-US" sz="2000" dirty="0"/>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23</a:t>
            </a:fld>
            <a:endParaRPr lang="en-AU" kern="0" dirty="0"/>
          </a:p>
        </p:txBody>
      </p:sp>
      <p:pic>
        <p:nvPicPr>
          <p:cNvPr id="6" name="Picture 5"/>
          <p:cNvPicPr>
            <a:picLocks noChangeAspect="1"/>
          </p:cNvPicPr>
          <p:nvPr/>
        </p:nvPicPr>
        <p:blipFill>
          <a:blip r:embed="rId2"/>
          <a:stretch>
            <a:fillRect/>
          </a:stretch>
        </p:blipFill>
        <p:spPr>
          <a:xfrm>
            <a:off x="6262560" y="3360752"/>
            <a:ext cx="2110403" cy="1559955"/>
          </a:xfrm>
          <a:prstGeom prst="rect">
            <a:avLst/>
          </a:prstGeom>
        </p:spPr>
      </p:pic>
      <p:pic>
        <p:nvPicPr>
          <p:cNvPr id="7" name="Picture 6"/>
          <p:cNvPicPr>
            <a:picLocks noChangeAspect="1"/>
          </p:cNvPicPr>
          <p:nvPr/>
        </p:nvPicPr>
        <p:blipFill>
          <a:blip r:embed="rId3"/>
          <a:stretch>
            <a:fillRect/>
          </a:stretch>
        </p:blipFill>
        <p:spPr>
          <a:xfrm>
            <a:off x="6672064" y="5016688"/>
            <a:ext cx="2232248" cy="1770917"/>
          </a:xfrm>
          <a:prstGeom prst="rect">
            <a:avLst/>
          </a:prstGeom>
        </p:spPr>
      </p:pic>
      <p:sp>
        <p:nvSpPr>
          <p:cNvPr id="8" name="TextBox 7"/>
          <p:cNvSpPr txBox="1"/>
          <p:nvPr/>
        </p:nvSpPr>
        <p:spPr>
          <a:xfrm>
            <a:off x="1267416" y="3681716"/>
            <a:ext cx="4348531" cy="2103589"/>
          </a:xfrm>
          <a:prstGeom prst="rect">
            <a:avLst/>
          </a:prstGeom>
          <a:noFill/>
        </p:spPr>
        <p:txBody>
          <a:bodyPr wrap="square" rtlCol="0">
            <a:spAutoFit/>
          </a:bodyPr>
          <a:lstStyle/>
          <a:p>
            <a:r>
              <a:rPr lang="en-US" sz="1867" dirty="0"/>
              <a:t>Andrew Carnegie - US Steel </a:t>
            </a:r>
          </a:p>
          <a:p>
            <a:r>
              <a:rPr lang="en-US" sz="1867" dirty="0"/>
              <a:t>John </a:t>
            </a:r>
            <a:r>
              <a:rPr lang="en-US" sz="1867" dirty="0" err="1"/>
              <a:t>Rockfeller</a:t>
            </a:r>
            <a:r>
              <a:rPr lang="en-US" sz="1867" dirty="0"/>
              <a:t> - Standard Oil</a:t>
            </a:r>
          </a:p>
          <a:p>
            <a:r>
              <a:rPr lang="en-US" sz="1867" dirty="0"/>
              <a:t>Theodore Vail - AT&amp;T</a:t>
            </a:r>
          </a:p>
          <a:p>
            <a:r>
              <a:rPr lang="en-US" sz="1867" dirty="0"/>
              <a:t>George Westinghouse </a:t>
            </a:r>
            <a:r>
              <a:rPr lang="mr-IN" sz="1867" dirty="0"/>
              <a:t>–</a:t>
            </a:r>
            <a:r>
              <a:rPr lang="en-US" sz="1867" dirty="0"/>
              <a:t> Rail Brakes</a:t>
            </a:r>
          </a:p>
          <a:p>
            <a:r>
              <a:rPr lang="en-US" sz="1867" dirty="0"/>
              <a:t>Thomas Edison </a:t>
            </a:r>
            <a:r>
              <a:rPr lang="mr-IN" sz="1867" dirty="0"/>
              <a:t>–</a:t>
            </a:r>
            <a:r>
              <a:rPr lang="en-US" sz="1867" dirty="0"/>
              <a:t> General Electric</a:t>
            </a:r>
          </a:p>
          <a:p>
            <a:r>
              <a:rPr lang="en-US" sz="1867" dirty="0"/>
              <a:t>J P Morgan - Banking</a:t>
            </a:r>
          </a:p>
          <a:p>
            <a:endParaRPr lang="en-US" sz="1867" dirty="0"/>
          </a:p>
        </p:txBody>
      </p:sp>
      <p:pic>
        <p:nvPicPr>
          <p:cNvPr id="5" name="Picture 4"/>
          <p:cNvPicPr>
            <a:picLocks noChangeAspect="1"/>
          </p:cNvPicPr>
          <p:nvPr/>
        </p:nvPicPr>
        <p:blipFill>
          <a:blip r:embed="rId4"/>
          <a:stretch>
            <a:fillRect/>
          </a:stretch>
        </p:blipFill>
        <p:spPr>
          <a:xfrm>
            <a:off x="7608168" y="3717033"/>
            <a:ext cx="2205091" cy="1655727"/>
          </a:xfrm>
          <a:prstGeom prst="rect">
            <a:avLst/>
          </a:prstGeom>
        </p:spPr>
      </p:pic>
    </p:spTree>
    <p:extLst>
      <p:ext uri="{BB962C8B-B14F-4D97-AF65-F5344CB8AC3E}">
        <p14:creationId xmlns:p14="http://schemas.microsoft.com/office/powerpoint/2010/main" val="6007519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owderfinger Type" charset="0"/>
                <a:ea typeface="Powderfinger Type" charset="0"/>
                <a:cs typeface="Powderfinger Type" charset="0"/>
              </a:rPr>
              <a:t>The Gilded Age</a:t>
            </a:r>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24</a:t>
            </a:fld>
            <a:endParaRPr lang="en-AU" kern="0" dirty="0"/>
          </a:p>
        </p:txBody>
      </p:sp>
      <p:sp>
        <p:nvSpPr>
          <p:cNvPr id="9" name="Content Placeholder 2"/>
          <p:cNvSpPr>
            <a:spLocks noGrp="1"/>
          </p:cNvSpPr>
          <p:nvPr>
            <p:ph idx="1"/>
          </p:nvPr>
        </p:nvSpPr>
        <p:spPr>
          <a:xfrm>
            <a:off x="1118673" y="2022329"/>
            <a:ext cx="4582225" cy="4565103"/>
          </a:xfrm>
        </p:spPr>
        <p:txBody>
          <a:bodyPr>
            <a:normAutofit/>
          </a:bodyPr>
          <a:lstStyle/>
          <a:p>
            <a:pPr marL="0" indent="0">
              <a:buNone/>
            </a:pPr>
            <a:r>
              <a:rPr lang="en-US" sz="2000" dirty="0"/>
              <a:t>During this period in the United States the dominant position within industry and commerce was occupied by a very small number of players who were moving far faster than the regulatory measures  of the day.</a:t>
            </a:r>
          </a:p>
          <a:p>
            <a:pPr marL="0" indent="0">
              <a:buNone/>
            </a:pPr>
            <a:r>
              <a:rPr lang="en-US" sz="2000" dirty="0"/>
              <a:t>The resulting monopolies took the US decades to dismember, and even today many of these gilded age companies remain dominant in their field</a:t>
            </a:r>
          </a:p>
        </p:txBody>
      </p:sp>
      <p:pic>
        <p:nvPicPr>
          <p:cNvPr id="10" name="Picture 9"/>
          <p:cNvPicPr>
            <a:picLocks noChangeAspect="1"/>
          </p:cNvPicPr>
          <p:nvPr/>
        </p:nvPicPr>
        <p:blipFill>
          <a:blip r:embed="rId2"/>
          <a:stretch>
            <a:fillRect/>
          </a:stretch>
        </p:blipFill>
        <p:spPr>
          <a:xfrm>
            <a:off x="6065633" y="2001549"/>
            <a:ext cx="4582225" cy="2982201"/>
          </a:xfrm>
          <a:prstGeom prst="rect">
            <a:avLst/>
          </a:prstGeom>
        </p:spPr>
      </p:pic>
    </p:spTree>
    <p:extLst>
      <p:ext uri="{BB962C8B-B14F-4D97-AF65-F5344CB8AC3E}">
        <p14:creationId xmlns:p14="http://schemas.microsoft.com/office/powerpoint/2010/main" val="1366891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Powderfinger Type" charset="0"/>
                <a:ea typeface="Powderfinger Type" charset="0"/>
                <a:cs typeface="Powderfinger Type" charset="0"/>
              </a:rPr>
              <a:t>The Internet’s Gilded Age</a:t>
            </a:r>
          </a:p>
        </p:txBody>
      </p:sp>
      <p:sp>
        <p:nvSpPr>
          <p:cNvPr id="3" name="Content Placeholder 2"/>
          <p:cNvSpPr>
            <a:spLocks noGrp="1"/>
          </p:cNvSpPr>
          <p:nvPr>
            <p:ph idx="1"/>
          </p:nvPr>
        </p:nvSpPr>
        <p:spPr>
          <a:xfrm>
            <a:off x="1199457" y="2022329"/>
            <a:ext cx="4501441" cy="4565103"/>
          </a:xfrm>
        </p:spPr>
        <p:txBody>
          <a:bodyPr>
            <a:normAutofit/>
          </a:bodyPr>
          <a:lstStyle/>
          <a:p>
            <a:pPr marL="0" indent="0">
              <a:buNone/>
            </a:pPr>
            <a:r>
              <a:rPr lang="en-US" sz="2000" dirty="0"/>
              <a:t>At some point in the past decade or so the dominant position across the entire Internet has been occupied by a very small number of players who are moving far faster than the regulatory measures that were intended to curb the worst excesses of market dominance by a small clique of actors.</a:t>
            </a:r>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25</a:t>
            </a:fld>
            <a:endParaRPr lang="en-AU" kern="0" dirty="0"/>
          </a:p>
        </p:txBody>
      </p:sp>
      <p:pic>
        <p:nvPicPr>
          <p:cNvPr id="6" name="Picture 5"/>
          <p:cNvPicPr>
            <a:picLocks noChangeAspect="1"/>
          </p:cNvPicPr>
          <p:nvPr/>
        </p:nvPicPr>
        <p:blipFill>
          <a:blip r:embed="rId2"/>
          <a:stretch>
            <a:fillRect/>
          </a:stretch>
        </p:blipFill>
        <p:spPr>
          <a:xfrm>
            <a:off x="6065633" y="2001549"/>
            <a:ext cx="4582225" cy="2982201"/>
          </a:xfrm>
          <a:prstGeom prst="rect">
            <a:avLst/>
          </a:prstGeom>
        </p:spPr>
      </p:pic>
    </p:spTree>
    <p:extLst>
      <p:ext uri="{BB962C8B-B14F-4D97-AF65-F5344CB8AC3E}">
        <p14:creationId xmlns:p14="http://schemas.microsoft.com/office/powerpoint/2010/main" val="626150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Powderfinger Type" charset="0"/>
                <a:ea typeface="Powderfinger Type" charset="0"/>
                <a:cs typeface="Powderfinger Type" charset="0"/>
              </a:rPr>
              <a:t>The Internet’s Gilded Age</a:t>
            </a:r>
          </a:p>
        </p:txBody>
      </p:sp>
      <p:sp>
        <p:nvSpPr>
          <p:cNvPr id="3" name="Content Placeholder 2"/>
          <p:cNvSpPr>
            <a:spLocks noGrp="1"/>
          </p:cNvSpPr>
          <p:nvPr>
            <p:ph idx="1"/>
          </p:nvPr>
        </p:nvSpPr>
        <p:spPr>
          <a:xfrm>
            <a:off x="1199456" y="1604799"/>
            <a:ext cx="8832981" cy="4565103"/>
          </a:xfrm>
        </p:spPr>
        <p:txBody>
          <a:bodyPr>
            <a:normAutofit/>
          </a:bodyPr>
          <a:lstStyle/>
          <a:p>
            <a:pPr marL="0" indent="0">
              <a:buNone/>
            </a:pPr>
            <a:r>
              <a:rPr lang="en-US" sz="2667" dirty="0"/>
              <a:t>These actors have enough market influence to set their own rules of engagement with:</a:t>
            </a:r>
          </a:p>
          <a:p>
            <a:pPr lvl="1"/>
            <a:r>
              <a:rPr lang="en-US" sz="2133" dirty="0"/>
              <a:t>Users,</a:t>
            </a:r>
          </a:p>
          <a:p>
            <a:pPr lvl="1"/>
            <a:r>
              <a:rPr lang="en-US" sz="2133" dirty="0"/>
              <a:t>Each other,</a:t>
            </a:r>
          </a:p>
          <a:p>
            <a:pPr lvl="1"/>
            <a:r>
              <a:rPr lang="en-US" sz="2133" dirty="0"/>
              <a:t>Third party suppliers,</a:t>
            </a:r>
          </a:p>
          <a:p>
            <a:pPr lvl="1"/>
            <a:r>
              <a:rPr lang="en-US" sz="2133" dirty="0"/>
              <a:t>Regulators and Governments</a:t>
            </a:r>
          </a:p>
          <a:p>
            <a:pPr marL="0" indent="0">
              <a:buNone/>
            </a:pPr>
            <a:r>
              <a:rPr lang="en-US" sz="2667" dirty="0"/>
              <a:t>By taking a leading position with these emergent technologies, these players are able to amass vast fortunes, with little in the way of accountability to a broader common public good</a:t>
            </a:r>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26</a:t>
            </a:fld>
            <a:endParaRPr lang="en-AU" kern="0" dirty="0"/>
          </a:p>
        </p:txBody>
      </p:sp>
    </p:spTree>
    <p:extLst>
      <p:ext uri="{BB962C8B-B14F-4D97-AF65-F5344CB8AC3E}">
        <p14:creationId xmlns:p14="http://schemas.microsoft.com/office/powerpoint/2010/main" val="4724049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Powderfinger Type" charset="0"/>
                <a:ea typeface="Powderfinger Type" charset="0"/>
                <a:cs typeface="Powderfinger Type" charset="0"/>
              </a:rPr>
              <a:t>The Internet’s Gilded Age</a:t>
            </a:r>
          </a:p>
        </p:txBody>
      </p:sp>
      <p:sp>
        <p:nvSpPr>
          <p:cNvPr id="3" name="Content Placeholder 2"/>
          <p:cNvSpPr>
            <a:spLocks noGrp="1"/>
          </p:cNvSpPr>
          <p:nvPr>
            <p:ph idx="1"/>
          </p:nvPr>
        </p:nvSpPr>
        <p:spPr>
          <a:xfrm>
            <a:off x="1199456" y="1604799"/>
            <a:ext cx="8832981" cy="4565103"/>
          </a:xfrm>
        </p:spPr>
        <p:txBody>
          <a:bodyPr>
            <a:normAutofit/>
          </a:bodyPr>
          <a:lstStyle/>
          <a:p>
            <a:pPr marL="0" indent="0">
              <a:buNone/>
            </a:pPr>
            <a:r>
              <a:rPr lang="en-US" sz="2667" dirty="0"/>
              <a:t>These actors have enough market influence to set their own rules of engagement with:</a:t>
            </a:r>
          </a:p>
          <a:p>
            <a:pPr lvl="1"/>
            <a:r>
              <a:rPr lang="en-US" sz="2133" dirty="0"/>
              <a:t>Users,</a:t>
            </a:r>
          </a:p>
          <a:p>
            <a:pPr lvl="1"/>
            <a:r>
              <a:rPr lang="en-US" sz="2133" dirty="0"/>
              <a:t>Each other,</a:t>
            </a:r>
          </a:p>
          <a:p>
            <a:pPr lvl="1"/>
            <a:r>
              <a:rPr lang="en-US" sz="2133" dirty="0"/>
              <a:t>Third party suppliers,</a:t>
            </a:r>
          </a:p>
          <a:p>
            <a:pPr lvl="1"/>
            <a:r>
              <a:rPr lang="en-US" sz="2133" dirty="0"/>
              <a:t>Regulators and Governments</a:t>
            </a:r>
          </a:p>
          <a:p>
            <a:pPr marL="0" indent="0">
              <a:buNone/>
            </a:pPr>
            <a:r>
              <a:rPr lang="en-US" sz="2667" dirty="0"/>
              <a:t>By taking a leading position with these emergent technologies, these players are able to amass vast fortunes, with little in the way of accountability to a broader common public good</a:t>
            </a:r>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27</a:t>
            </a:fld>
            <a:endParaRPr lang="en-AU" kern="0" dirty="0"/>
          </a:p>
        </p:txBody>
      </p:sp>
      <p:sp>
        <p:nvSpPr>
          <p:cNvPr id="5" name="TextBox 4"/>
          <p:cNvSpPr txBox="1"/>
          <p:nvPr/>
        </p:nvSpPr>
        <p:spPr>
          <a:xfrm rot="20861545">
            <a:off x="1806230" y="2869196"/>
            <a:ext cx="8124060" cy="1077218"/>
          </a:xfrm>
          <a:prstGeom prst="rect">
            <a:avLst/>
          </a:prstGeom>
          <a:solidFill>
            <a:schemeClr val="bg1"/>
          </a:solidFill>
        </p:spPr>
        <p:txBody>
          <a:bodyPr wrap="square" rtlCol="0">
            <a:spAutoFit/>
          </a:bodyPr>
          <a:lstStyle/>
          <a:p>
            <a:pPr algn="ctr"/>
            <a:r>
              <a:rPr lang="en-US" sz="3200" dirty="0">
                <a:solidFill>
                  <a:schemeClr val="accent6">
                    <a:lumMod val="50000"/>
                  </a:schemeClr>
                </a:solidFill>
                <a:latin typeface="AhnbergHand" charset="0"/>
                <a:ea typeface="AhnbergHand" charset="0"/>
                <a:cs typeface="AhnbergHand" charset="0"/>
              </a:rPr>
              <a:t>Is this the Internet we were dreaming of?</a:t>
            </a:r>
          </a:p>
        </p:txBody>
      </p:sp>
    </p:spTree>
    <p:extLst>
      <p:ext uri="{BB962C8B-B14F-4D97-AF65-F5344CB8AC3E}">
        <p14:creationId xmlns:p14="http://schemas.microsoft.com/office/powerpoint/2010/main" val="19081372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260648"/>
            <a:ext cx="9721080" cy="1143000"/>
          </a:xfrm>
        </p:spPr>
        <p:txBody>
          <a:bodyPr>
            <a:normAutofit/>
          </a:bodyPr>
          <a:lstStyle/>
          <a:p>
            <a:r>
              <a:rPr lang="en-US" dirty="0">
                <a:latin typeface="Powderfinger Type" charset="0"/>
                <a:ea typeface="Powderfinger Type" charset="0"/>
                <a:cs typeface="Powderfinger Type" charset="0"/>
              </a:rPr>
              <a:t>The Internet’s Future</a:t>
            </a:r>
          </a:p>
        </p:txBody>
      </p:sp>
      <p:sp>
        <p:nvSpPr>
          <p:cNvPr id="3" name="Content Placeholder 2"/>
          <p:cNvSpPr>
            <a:spLocks noGrp="1"/>
          </p:cNvSpPr>
          <p:nvPr>
            <p:ph idx="1"/>
          </p:nvPr>
        </p:nvSpPr>
        <p:spPr>
          <a:xfrm>
            <a:off x="115615" y="2292897"/>
            <a:ext cx="8391164" cy="4565103"/>
          </a:xfrm>
        </p:spPr>
        <p:txBody>
          <a:bodyPr>
            <a:normAutofit/>
          </a:bodyPr>
          <a:lstStyle/>
          <a:p>
            <a:pPr marL="0" indent="0">
              <a:spcBef>
                <a:spcPts val="0"/>
              </a:spcBef>
              <a:buNone/>
            </a:pPr>
            <a:r>
              <a:rPr lang="en-US" sz="1867" b="1" dirty="0" err="1">
                <a:latin typeface="Courier New" charset="0"/>
                <a:ea typeface="Courier New" charset="0"/>
                <a:cs typeface="Courier New" charset="0"/>
              </a:rPr>
              <a:t>Gittes</a:t>
            </a:r>
            <a:r>
              <a:rPr lang="en-US" sz="1867" b="1" dirty="0">
                <a:latin typeface="Courier New" charset="0"/>
                <a:ea typeface="Courier New" charset="0"/>
                <a:cs typeface="Courier New" charset="0"/>
              </a:rPr>
              <a:t>: 	How much are you worth?</a:t>
            </a:r>
            <a:br>
              <a:rPr lang="en-US" sz="1867" b="1" dirty="0">
                <a:latin typeface="Courier New" charset="0"/>
                <a:ea typeface="Courier New" charset="0"/>
                <a:cs typeface="Courier New" charset="0"/>
              </a:rPr>
            </a:br>
            <a:r>
              <a:rPr lang="en-US" sz="1867" b="1" dirty="0">
                <a:latin typeface="Courier New" charset="0"/>
                <a:ea typeface="Courier New" charset="0"/>
                <a:cs typeface="Courier New" charset="0"/>
              </a:rPr>
              <a:t>Cross: 	I've no idea. How much do you want?</a:t>
            </a:r>
            <a:br>
              <a:rPr lang="en-US" sz="1867" b="1" dirty="0">
                <a:latin typeface="Courier New" charset="0"/>
                <a:ea typeface="Courier New" charset="0"/>
                <a:cs typeface="Courier New" charset="0"/>
              </a:rPr>
            </a:br>
            <a:r>
              <a:rPr lang="en-US" sz="1867" b="1" dirty="0" err="1">
                <a:latin typeface="Courier New" charset="0"/>
                <a:ea typeface="Courier New" charset="0"/>
                <a:cs typeface="Courier New" charset="0"/>
              </a:rPr>
              <a:t>Gittes</a:t>
            </a:r>
            <a:r>
              <a:rPr lang="en-US" sz="1867" b="1" dirty="0">
                <a:latin typeface="Courier New" charset="0"/>
                <a:ea typeface="Courier New" charset="0"/>
                <a:cs typeface="Courier New" charset="0"/>
              </a:rPr>
              <a:t>: 	I just want to know what you're worth. Over</a:t>
            </a:r>
          </a:p>
          <a:p>
            <a:pPr marL="0" indent="0">
              <a:spcBef>
                <a:spcPts val="0"/>
              </a:spcBef>
              <a:buNone/>
            </a:pPr>
            <a:r>
              <a:rPr lang="en-US" sz="1867" b="1" dirty="0">
                <a:latin typeface="Courier New" charset="0"/>
                <a:ea typeface="Courier New" charset="0"/>
                <a:cs typeface="Courier New" charset="0"/>
              </a:rPr>
              <a:t>	      ten million?</a:t>
            </a:r>
            <a:br>
              <a:rPr lang="en-US" sz="1867" b="1" dirty="0">
                <a:latin typeface="Courier New" charset="0"/>
                <a:ea typeface="Courier New" charset="0"/>
                <a:cs typeface="Courier New" charset="0"/>
              </a:rPr>
            </a:br>
            <a:r>
              <a:rPr lang="en-US" sz="1867" b="1" dirty="0">
                <a:latin typeface="Courier New" charset="0"/>
                <a:ea typeface="Courier New" charset="0"/>
                <a:cs typeface="Courier New" charset="0"/>
              </a:rPr>
              <a:t>Cross: 	Oh my, yes!</a:t>
            </a:r>
            <a:br>
              <a:rPr lang="en-US" sz="1867" b="1" dirty="0">
                <a:latin typeface="Courier New" charset="0"/>
                <a:ea typeface="Courier New" charset="0"/>
                <a:cs typeface="Courier New" charset="0"/>
              </a:rPr>
            </a:br>
            <a:r>
              <a:rPr lang="en-US" sz="1867" b="1" dirty="0" err="1">
                <a:latin typeface="Courier New" charset="0"/>
                <a:ea typeface="Courier New" charset="0"/>
                <a:cs typeface="Courier New" charset="0"/>
              </a:rPr>
              <a:t>Gittes</a:t>
            </a:r>
            <a:r>
              <a:rPr lang="en-US" sz="1867" b="1" dirty="0">
                <a:latin typeface="Courier New" charset="0"/>
                <a:ea typeface="Courier New" charset="0"/>
                <a:cs typeface="Courier New" charset="0"/>
              </a:rPr>
              <a:t>: 	Why are you doing it? How much better can</a:t>
            </a:r>
          </a:p>
          <a:p>
            <a:pPr marL="0" indent="0">
              <a:spcBef>
                <a:spcPts val="0"/>
              </a:spcBef>
              <a:buNone/>
            </a:pPr>
            <a:r>
              <a:rPr lang="en-US" sz="1867" b="1" dirty="0">
                <a:latin typeface="Courier New" charset="0"/>
                <a:ea typeface="Courier New" charset="0"/>
                <a:cs typeface="Courier New" charset="0"/>
              </a:rPr>
              <a:t>             you eat? What can you buy that you can’t</a:t>
            </a:r>
          </a:p>
          <a:p>
            <a:pPr marL="0" indent="0">
              <a:spcBef>
                <a:spcPts val="0"/>
              </a:spcBef>
              <a:buNone/>
            </a:pPr>
            <a:r>
              <a:rPr lang="en-US" sz="1867" b="1" dirty="0">
                <a:latin typeface="Courier New" charset="0"/>
                <a:ea typeface="Courier New" charset="0"/>
                <a:cs typeface="Courier New" charset="0"/>
              </a:rPr>
              <a:t>             already afford?</a:t>
            </a:r>
            <a:br>
              <a:rPr lang="en-US" sz="1867" b="1" dirty="0">
                <a:latin typeface="Courier New" charset="0"/>
                <a:ea typeface="Courier New" charset="0"/>
                <a:cs typeface="Courier New" charset="0"/>
              </a:rPr>
            </a:br>
            <a:r>
              <a:rPr lang="en-US" sz="1867" b="1" dirty="0">
                <a:latin typeface="Courier New" charset="0"/>
                <a:ea typeface="Courier New" charset="0"/>
                <a:cs typeface="Courier New" charset="0"/>
              </a:rPr>
              <a:t>Cross: 	The future, Mr. </a:t>
            </a:r>
            <a:r>
              <a:rPr lang="en-US" sz="1867" b="1" dirty="0" err="1">
                <a:latin typeface="Courier New" charset="0"/>
                <a:ea typeface="Courier New" charset="0"/>
                <a:cs typeface="Courier New" charset="0"/>
              </a:rPr>
              <a:t>Gittes</a:t>
            </a:r>
            <a:r>
              <a:rPr lang="en-US" sz="1867" b="1" dirty="0">
                <a:latin typeface="Courier New" charset="0"/>
                <a:ea typeface="Courier New" charset="0"/>
                <a:cs typeface="Courier New" charset="0"/>
              </a:rPr>
              <a:t> - the future!</a:t>
            </a:r>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28</a:t>
            </a:fld>
            <a:endParaRPr lang="en-AU" kern="0" dirty="0"/>
          </a:p>
        </p:txBody>
      </p:sp>
      <p:sp>
        <p:nvSpPr>
          <p:cNvPr id="5" name="TextBox 4"/>
          <p:cNvSpPr txBox="1"/>
          <p:nvPr/>
        </p:nvSpPr>
        <p:spPr>
          <a:xfrm>
            <a:off x="876837" y="4869160"/>
            <a:ext cx="3106929" cy="420564"/>
          </a:xfrm>
          <a:prstGeom prst="rect">
            <a:avLst/>
          </a:prstGeom>
          <a:noFill/>
        </p:spPr>
        <p:txBody>
          <a:bodyPr wrap="square" rtlCol="0">
            <a:spAutoFit/>
          </a:bodyPr>
          <a:lstStyle/>
          <a:p>
            <a:r>
              <a:rPr lang="en-US" sz="2133"/>
              <a:t>Chinatown (1974)</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9935" y="1831099"/>
            <a:ext cx="2972517" cy="4389107"/>
          </a:xfrm>
          <a:prstGeom prst="rect">
            <a:avLst/>
          </a:prstGeom>
        </p:spPr>
      </p:pic>
    </p:spTree>
    <p:extLst>
      <p:ext uri="{BB962C8B-B14F-4D97-AF65-F5344CB8AC3E}">
        <p14:creationId xmlns:p14="http://schemas.microsoft.com/office/powerpoint/2010/main" val="2213241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Powderfinger Type" charset="0"/>
                <a:ea typeface="Powderfinger Type" charset="0"/>
                <a:cs typeface="Powderfinger Type" charset="0"/>
              </a:rPr>
              <a:t>What is this all about?</a:t>
            </a:r>
          </a:p>
        </p:txBody>
      </p:sp>
      <p:sp>
        <p:nvSpPr>
          <p:cNvPr id="3" name="Content Placeholder 2"/>
          <p:cNvSpPr>
            <a:spLocks noGrp="1"/>
          </p:cNvSpPr>
          <p:nvPr>
            <p:ph idx="1"/>
          </p:nvPr>
        </p:nvSpPr>
        <p:spPr>
          <a:xfrm>
            <a:off x="1199456" y="1600203"/>
            <a:ext cx="10465163" cy="4565103"/>
          </a:xfrm>
        </p:spPr>
        <p:txBody>
          <a:bodyPr>
            <a:normAutofit/>
          </a:bodyPr>
          <a:lstStyle/>
          <a:p>
            <a:pPr marL="0" indent="0">
              <a:buNone/>
            </a:pPr>
            <a:r>
              <a:rPr lang="en-US" sz="2667" dirty="0"/>
              <a:t>This is no longer just a conversation about incremental changes in carriage and communications within the Internet. </a:t>
            </a:r>
          </a:p>
          <a:p>
            <a:pPr marL="0" indent="0">
              <a:buNone/>
            </a:pPr>
            <a:r>
              <a:rPr lang="en-US" sz="2667" dirty="0"/>
              <a:t>For me, the essential topic of this conversation is how we can strike a sustainable balance between an energetic cartel that has rapidly amassed overarching control of the digital service and content space, and the needs of the larger society in which we all would like some equity of opportunity to thrive and benefit from the outcomes of this new digital age.</a:t>
            </a:r>
          </a:p>
          <a:p>
            <a:pPr marL="0" indent="0">
              <a:buNone/>
            </a:pPr>
            <a:endParaRPr lang="en-US" sz="2667" dirty="0"/>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29</a:t>
            </a:fld>
            <a:endParaRPr lang="en-AU" kern="0" dirty="0"/>
          </a:p>
        </p:txBody>
      </p:sp>
    </p:spTree>
    <p:extLst>
      <p:ext uri="{BB962C8B-B14F-4D97-AF65-F5344CB8AC3E}">
        <p14:creationId xmlns:p14="http://schemas.microsoft.com/office/powerpoint/2010/main" val="608106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754B6-4DA0-CD99-5903-978B60D7ED97}"/>
              </a:ext>
            </a:extLst>
          </p:cNvPr>
          <p:cNvSpPr>
            <a:spLocks noGrp="1"/>
          </p:cNvSpPr>
          <p:nvPr>
            <p:ph type="title"/>
          </p:nvPr>
        </p:nvSpPr>
        <p:spPr/>
        <p:txBody>
          <a:bodyPr>
            <a:normAutofit/>
          </a:bodyPr>
          <a:lstStyle/>
          <a:p>
            <a:r>
              <a:rPr lang="en-AU" sz="4000" dirty="0"/>
              <a:t>The Driver of Change: Moore’s Law</a:t>
            </a:r>
          </a:p>
        </p:txBody>
      </p:sp>
      <p:pic>
        <p:nvPicPr>
          <p:cNvPr id="4" name="Picture 3">
            <a:extLst>
              <a:ext uri="{FF2B5EF4-FFF2-40B4-BE49-F238E27FC236}">
                <a16:creationId xmlns:a16="http://schemas.microsoft.com/office/drawing/2014/main" id="{17734955-E167-81CB-D7DD-12FA01E2BA0F}"/>
              </a:ext>
            </a:extLst>
          </p:cNvPr>
          <p:cNvPicPr>
            <a:picLocks noChangeAspect="1"/>
          </p:cNvPicPr>
          <p:nvPr/>
        </p:nvPicPr>
        <p:blipFill>
          <a:blip r:embed="rId2"/>
          <a:stretch>
            <a:fillRect/>
          </a:stretch>
        </p:blipFill>
        <p:spPr>
          <a:xfrm>
            <a:off x="494472" y="1543878"/>
            <a:ext cx="3168098" cy="1724276"/>
          </a:xfrm>
          <a:prstGeom prst="rect">
            <a:avLst/>
          </a:prstGeom>
        </p:spPr>
      </p:pic>
      <p:sp>
        <p:nvSpPr>
          <p:cNvPr id="5" name="TextBox 4">
            <a:extLst>
              <a:ext uri="{FF2B5EF4-FFF2-40B4-BE49-F238E27FC236}">
                <a16:creationId xmlns:a16="http://schemas.microsoft.com/office/drawing/2014/main" id="{802398BD-9A98-AFE7-95FC-EF3ECB767D62}"/>
              </a:ext>
            </a:extLst>
          </p:cNvPr>
          <p:cNvSpPr txBox="1"/>
          <p:nvPr/>
        </p:nvSpPr>
        <p:spPr>
          <a:xfrm>
            <a:off x="-556494" y="963560"/>
            <a:ext cx="433401" cy="1446550"/>
          </a:xfrm>
          <a:prstGeom prst="rect">
            <a:avLst/>
          </a:prstGeom>
          <a:noFill/>
        </p:spPr>
        <p:txBody>
          <a:bodyPr wrap="square" rtlCol="0">
            <a:spAutoFit/>
          </a:bodyPr>
          <a:lstStyle/>
          <a:p>
            <a:r>
              <a:rPr lang="en-AU" sz="1100" dirty="0"/>
              <a:t>Silicon Chip Track Width</a:t>
            </a:r>
          </a:p>
        </p:txBody>
      </p:sp>
      <p:pic>
        <p:nvPicPr>
          <p:cNvPr id="2050" name="Picture 2">
            <a:extLst>
              <a:ext uri="{FF2B5EF4-FFF2-40B4-BE49-F238E27FC236}">
                <a16:creationId xmlns:a16="http://schemas.microsoft.com/office/drawing/2014/main" id="{3C4E76E9-799E-F1A6-14B6-53ADBAA26D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8050" y="1487489"/>
            <a:ext cx="3416615" cy="252779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7BD08B5-58A3-3603-A9E0-89A7FFD89F04}"/>
              </a:ext>
            </a:extLst>
          </p:cNvPr>
          <p:cNvSpPr txBox="1"/>
          <p:nvPr/>
        </p:nvSpPr>
        <p:spPr>
          <a:xfrm>
            <a:off x="838200" y="3298195"/>
            <a:ext cx="2146742" cy="261610"/>
          </a:xfrm>
          <a:prstGeom prst="rect">
            <a:avLst/>
          </a:prstGeom>
          <a:noFill/>
        </p:spPr>
        <p:txBody>
          <a:bodyPr wrap="none" rtlCol="0">
            <a:spAutoFit/>
          </a:bodyPr>
          <a:lstStyle/>
          <a:p>
            <a:r>
              <a:rPr lang="en-AU" sz="1100" dirty="0"/>
              <a:t>Silicon Chip Track Width over time</a:t>
            </a:r>
          </a:p>
        </p:txBody>
      </p:sp>
      <p:sp>
        <p:nvSpPr>
          <p:cNvPr id="7" name="TextBox 6">
            <a:extLst>
              <a:ext uri="{FF2B5EF4-FFF2-40B4-BE49-F238E27FC236}">
                <a16:creationId xmlns:a16="http://schemas.microsoft.com/office/drawing/2014/main" id="{F695C978-3069-FA8F-550F-F5E4363B0856}"/>
              </a:ext>
            </a:extLst>
          </p:cNvPr>
          <p:cNvSpPr txBox="1"/>
          <p:nvPr/>
        </p:nvSpPr>
        <p:spPr>
          <a:xfrm>
            <a:off x="6790082" y="4015281"/>
            <a:ext cx="1832553" cy="261610"/>
          </a:xfrm>
          <a:prstGeom prst="rect">
            <a:avLst/>
          </a:prstGeom>
          <a:noFill/>
        </p:spPr>
        <p:txBody>
          <a:bodyPr wrap="none" rtlCol="0">
            <a:spAutoFit/>
          </a:bodyPr>
          <a:lstStyle/>
          <a:p>
            <a:r>
              <a:rPr lang="en-AU" sz="1100" dirty="0"/>
              <a:t>Silicon Chip transistor counts</a:t>
            </a:r>
          </a:p>
        </p:txBody>
      </p:sp>
      <p:pic>
        <p:nvPicPr>
          <p:cNvPr id="9" name="Picture 8">
            <a:extLst>
              <a:ext uri="{FF2B5EF4-FFF2-40B4-BE49-F238E27FC236}">
                <a16:creationId xmlns:a16="http://schemas.microsoft.com/office/drawing/2014/main" id="{FB6872F3-2F42-45D6-8F4D-AC08DC949DD4}"/>
              </a:ext>
            </a:extLst>
          </p:cNvPr>
          <p:cNvPicPr>
            <a:picLocks noChangeAspect="1"/>
          </p:cNvPicPr>
          <p:nvPr/>
        </p:nvPicPr>
        <p:blipFill>
          <a:blip r:embed="rId4"/>
          <a:stretch>
            <a:fillRect/>
          </a:stretch>
        </p:blipFill>
        <p:spPr>
          <a:xfrm>
            <a:off x="5782496" y="4465502"/>
            <a:ext cx="6497300" cy="1849418"/>
          </a:xfrm>
          <a:prstGeom prst="rect">
            <a:avLst/>
          </a:prstGeom>
        </p:spPr>
      </p:pic>
      <p:pic>
        <p:nvPicPr>
          <p:cNvPr id="11" name="Picture 10">
            <a:extLst>
              <a:ext uri="{FF2B5EF4-FFF2-40B4-BE49-F238E27FC236}">
                <a16:creationId xmlns:a16="http://schemas.microsoft.com/office/drawing/2014/main" id="{B6F64900-C7C4-F51B-2868-E2A5E2393055}"/>
              </a:ext>
            </a:extLst>
          </p:cNvPr>
          <p:cNvPicPr>
            <a:picLocks noChangeAspect="1"/>
          </p:cNvPicPr>
          <p:nvPr/>
        </p:nvPicPr>
        <p:blipFill>
          <a:blip r:embed="rId5"/>
          <a:stretch>
            <a:fillRect/>
          </a:stretch>
        </p:blipFill>
        <p:spPr>
          <a:xfrm>
            <a:off x="458539" y="4465502"/>
            <a:ext cx="5271220" cy="1935005"/>
          </a:xfrm>
          <a:prstGeom prst="rect">
            <a:avLst/>
          </a:prstGeom>
        </p:spPr>
      </p:pic>
    </p:spTree>
    <p:extLst>
      <p:ext uri="{BB962C8B-B14F-4D97-AF65-F5344CB8AC3E}">
        <p14:creationId xmlns:p14="http://schemas.microsoft.com/office/powerpoint/2010/main" val="29065253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256A56-83E3-7242-A6C4-49A77B97D295}"/>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30</a:t>
            </a:fld>
            <a:endParaRPr lang="en-AU" kern="0" dirty="0"/>
          </a:p>
        </p:txBody>
      </p:sp>
      <p:pic>
        <p:nvPicPr>
          <p:cNvPr id="5" name="Picture 4">
            <a:extLst>
              <a:ext uri="{FF2B5EF4-FFF2-40B4-BE49-F238E27FC236}">
                <a16:creationId xmlns:a16="http://schemas.microsoft.com/office/drawing/2014/main" id="{1A7C773C-8E08-9C42-9B32-04B290B88E9E}"/>
              </a:ext>
            </a:extLst>
          </p:cNvPr>
          <p:cNvPicPr>
            <a:picLocks noChangeAspect="1"/>
          </p:cNvPicPr>
          <p:nvPr/>
        </p:nvPicPr>
        <p:blipFill>
          <a:blip r:embed="rId2"/>
          <a:stretch>
            <a:fillRect/>
          </a:stretch>
        </p:blipFill>
        <p:spPr>
          <a:xfrm>
            <a:off x="3517900" y="0"/>
            <a:ext cx="5156200" cy="6858000"/>
          </a:xfrm>
          <a:prstGeom prst="rect">
            <a:avLst/>
          </a:prstGeom>
        </p:spPr>
      </p:pic>
      <p:sp>
        <p:nvSpPr>
          <p:cNvPr id="2" name="Rectangle 1">
            <a:extLst>
              <a:ext uri="{FF2B5EF4-FFF2-40B4-BE49-F238E27FC236}">
                <a16:creationId xmlns:a16="http://schemas.microsoft.com/office/drawing/2014/main" id="{1F6BC12D-7965-0759-B5D6-B3C054261614}"/>
              </a:ext>
            </a:extLst>
          </p:cNvPr>
          <p:cNvSpPr/>
          <p:nvPr/>
        </p:nvSpPr>
        <p:spPr>
          <a:xfrm>
            <a:off x="4813738" y="2144110"/>
            <a:ext cx="2532993" cy="262759"/>
          </a:xfrm>
          <a:prstGeom prst="rect">
            <a:avLst/>
          </a:prstGeom>
          <a:solidFill>
            <a:srgbClr val="E300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6B47C73-F9B9-9C39-A1CF-7087F8A798AA}"/>
              </a:ext>
            </a:extLst>
          </p:cNvPr>
          <p:cNvSpPr/>
          <p:nvPr/>
        </p:nvSpPr>
        <p:spPr>
          <a:xfrm>
            <a:off x="3731172" y="1355834"/>
            <a:ext cx="1208690" cy="147145"/>
          </a:xfrm>
          <a:prstGeom prst="rect">
            <a:avLst/>
          </a:prstGeom>
          <a:solidFill>
            <a:srgbClr val="E300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94379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D6094D4F-1AF7-894D-A010-F16D61B59265}"/>
              </a:ext>
            </a:extLst>
          </p:cNvPr>
          <p:cNvSpPr>
            <a:spLocks noGrp="1" noChangeArrowheads="1"/>
          </p:cNvSpPr>
          <p:nvPr>
            <p:ph type="title"/>
          </p:nvPr>
        </p:nvSpPr>
        <p:spPr>
          <a:xfrm>
            <a:off x="4404360" y="2678557"/>
            <a:ext cx="4968240" cy="1325563"/>
          </a:xfrm>
        </p:spPr>
        <p:txBody>
          <a:bodyPr/>
          <a:lstStyle/>
          <a:p>
            <a:pPr>
              <a:spcBef>
                <a:spcPct val="30000"/>
              </a:spcBef>
              <a:spcAft>
                <a:spcPct val="30000"/>
              </a:spcAft>
            </a:pPr>
            <a:r>
              <a:rPr lang="en-US" altLang="en-US" dirty="0"/>
              <a:t>Thanks!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9C376-1DEB-0545-DB5B-CB3F3503BA34}"/>
              </a:ext>
            </a:extLst>
          </p:cNvPr>
          <p:cNvSpPr>
            <a:spLocks noGrp="1"/>
          </p:cNvSpPr>
          <p:nvPr>
            <p:ph type="title"/>
          </p:nvPr>
        </p:nvSpPr>
        <p:spPr/>
        <p:txBody>
          <a:bodyPr/>
          <a:lstStyle/>
          <a:p>
            <a:r>
              <a:rPr lang="en-AU" dirty="0"/>
              <a:t>What does this mean?</a:t>
            </a:r>
          </a:p>
        </p:txBody>
      </p:sp>
      <p:sp>
        <p:nvSpPr>
          <p:cNvPr id="3" name="Content Placeholder 2">
            <a:extLst>
              <a:ext uri="{FF2B5EF4-FFF2-40B4-BE49-F238E27FC236}">
                <a16:creationId xmlns:a16="http://schemas.microsoft.com/office/drawing/2014/main" id="{8826B279-B17C-FA6A-766E-DFBC85A389D2}"/>
              </a:ext>
            </a:extLst>
          </p:cNvPr>
          <p:cNvSpPr>
            <a:spLocks noGrp="1"/>
          </p:cNvSpPr>
          <p:nvPr>
            <p:ph idx="1"/>
          </p:nvPr>
        </p:nvSpPr>
        <p:spPr/>
        <p:txBody>
          <a:bodyPr/>
          <a:lstStyle/>
          <a:p>
            <a:r>
              <a:rPr lang="en-AU" dirty="0"/>
              <a:t>The economics of silicon chip evolution have a profound impact on the computing and communications space - </a:t>
            </a:r>
            <a:r>
              <a:rPr lang="en-AU" b="1" dirty="0"/>
              <a:t>no technology can survive more than 5 years in this sector</a:t>
            </a:r>
            <a:r>
              <a:rPr lang="en-AU" dirty="0"/>
              <a:t>!</a:t>
            </a:r>
          </a:p>
          <a:p>
            <a:r>
              <a:rPr lang="en-AU" dirty="0"/>
              <a:t>No business plan can survive more than 5 years!</a:t>
            </a:r>
          </a:p>
          <a:p>
            <a:r>
              <a:rPr lang="en-AU" dirty="0"/>
              <a:t>And given that the carriage sector is now a digital carriage platform, the carriage sector is no exception here</a:t>
            </a:r>
          </a:p>
        </p:txBody>
      </p:sp>
    </p:spTree>
    <p:extLst>
      <p:ext uri="{BB962C8B-B14F-4D97-AF65-F5344CB8AC3E}">
        <p14:creationId xmlns:p14="http://schemas.microsoft.com/office/powerpoint/2010/main" val="2113138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6086B-5AB6-9206-87A5-C7EAA80829A2}"/>
              </a:ext>
            </a:extLst>
          </p:cNvPr>
          <p:cNvSpPr>
            <a:spLocks noGrp="1"/>
          </p:cNvSpPr>
          <p:nvPr>
            <p:ph type="title"/>
          </p:nvPr>
        </p:nvSpPr>
        <p:spPr/>
        <p:txBody>
          <a:bodyPr/>
          <a:lstStyle/>
          <a:p>
            <a:r>
              <a:rPr lang="en-AU" dirty="0"/>
              <a:t>Change</a:t>
            </a:r>
          </a:p>
        </p:txBody>
      </p:sp>
      <p:sp>
        <p:nvSpPr>
          <p:cNvPr id="3" name="Content Placeholder 2">
            <a:extLst>
              <a:ext uri="{FF2B5EF4-FFF2-40B4-BE49-F238E27FC236}">
                <a16:creationId xmlns:a16="http://schemas.microsoft.com/office/drawing/2014/main" id="{E5C81CCA-86C6-5B74-8853-0DECE9957B4E}"/>
              </a:ext>
            </a:extLst>
          </p:cNvPr>
          <p:cNvSpPr>
            <a:spLocks noGrp="1"/>
          </p:cNvSpPr>
          <p:nvPr>
            <p:ph idx="1"/>
          </p:nvPr>
        </p:nvSpPr>
        <p:spPr/>
        <p:txBody>
          <a:bodyPr/>
          <a:lstStyle/>
          <a:p>
            <a:r>
              <a:rPr lang="en-AU" dirty="0"/>
              <a:t>Networks are no longer transit services that connect users to services</a:t>
            </a:r>
          </a:p>
          <a:p>
            <a:r>
              <a:rPr lang="en-AU" dirty="0"/>
              <a:t>Content distributors are using abundance of computing, storage and capacity to </a:t>
            </a:r>
            <a:r>
              <a:rPr lang="en-AU" b="1" dirty="0"/>
              <a:t>bring content to users</a:t>
            </a:r>
          </a:p>
          <a:p>
            <a:r>
              <a:rPr lang="en-AU" dirty="0"/>
              <a:t>We pre-provision content and service at the edge of access networks and no longer rely on networks to carry user’s traffic to remote service points.</a:t>
            </a:r>
          </a:p>
        </p:txBody>
      </p:sp>
    </p:spTree>
    <p:extLst>
      <p:ext uri="{BB962C8B-B14F-4D97-AF65-F5344CB8AC3E}">
        <p14:creationId xmlns:p14="http://schemas.microsoft.com/office/powerpoint/2010/main" val="27989334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381" y="274639"/>
            <a:ext cx="10465163" cy="1143000"/>
          </a:xfrm>
        </p:spPr>
        <p:txBody>
          <a:bodyPr>
            <a:normAutofit/>
          </a:bodyPr>
          <a:lstStyle/>
          <a:p>
            <a:r>
              <a:rPr lang="en-US" sz="4000" dirty="0">
                <a:latin typeface="Powderfinger Type" charset="0"/>
                <a:ea typeface="Powderfinger Type" charset="0"/>
                <a:cs typeface="Powderfinger Type" charset="0"/>
              </a:rPr>
              <a:t>Today’s Internet Architecture</a:t>
            </a:r>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6</a:t>
            </a:fld>
            <a:endParaRPr lang="en-AU" kern="0" dirty="0"/>
          </a:p>
        </p:txBody>
      </p:sp>
      <p:pic>
        <p:nvPicPr>
          <p:cNvPr id="5" name="Picture 4"/>
          <p:cNvPicPr>
            <a:picLocks noChangeAspect="1"/>
          </p:cNvPicPr>
          <p:nvPr/>
        </p:nvPicPr>
        <p:blipFill>
          <a:blip r:embed="rId2"/>
          <a:stretch>
            <a:fillRect/>
          </a:stretch>
        </p:blipFill>
        <p:spPr>
          <a:xfrm>
            <a:off x="1497381" y="1604799"/>
            <a:ext cx="9170619" cy="4350735"/>
          </a:xfrm>
          <a:prstGeom prst="rect">
            <a:avLst/>
          </a:prstGeom>
        </p:spPr>
      </p:pic>
    </p:spTree>
    <p:extLst>
      <p:ext uri="{BB962C8B-B14F-4D97-AF65-F5344CB8AC3E}">
        <p14:creationId xmlns:p14="http://schemas.microsoft.com/office/powerpoint/2010/main" val="20457089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277DD-B7F6-DBF0-C4E9-CF2F12D01319}"/>
              </a:ext>
            </a:extLst>
          </p:cNvPr>
          <p:cNvSpPr>
            <a:spLocks noGrp="1"/>
          </p:cNvSpPr>
          <p:nvPr>
            <p:ph type="title"/>
          </p:nvPr>
        </p:nvSpPr>
        <p:spPr/>
        <p:txBody>
          <a:bodyPr/>
          <a:lstStyle/>
          <a:p>
            <a:r>
              <a:rPr lang="en-AU" dirty="0"/>
              <a:t>Change</a:t>
            </a:r>
          </a:p>
        </p:txBody>
      </p:sp>
      <p:pic>
        <p:nvPicPr>
          <p:cNvPr id="5" name="Content Placeholder 4">
            <a:extLst>
              <a:ext uri="{FF2B5EF4-FFF2-40B4-BE49-F238E27FC236}">
                <a16:creationId xmlns:a16="http://schemas.microsoft.com/office/drawing/2014/main" id="{18FD3379-6F33-3A1E-5A32-5A6DDE4D4E8E}"/>
              </a:ext>
            </a:extLst>
          </p:cNvPr>
          <p:cNvPicPr>
            <a:picLocks noGrp="1" noChangeAspect="1"/>
          </p:cNvPicPr>
          <p:nvPr>
            <p:ph idx="1"/>
          </p:nvPr>
        </p:nvPicPr>
        <p:blipFill>
          <a:blip r:embed="rId2"/>
          <a:stretch>
            <a:fillRect/>
          </a:stretch>
        </p:blipFill>
        <p:spPr>
          <a:xfrm>
            <a:off x="708845" y="1726233"/>
            <a:ext cx="2922396" cy="4351338"/>
          </a:xfrm>
        </p:spPr>
      </p:pic>
      <p:pic>
        <p:nvPicPr>
          <p:cNvPr id="4" name="Picture 3">
            <a:extLst>
              <a:ext uri="{FF2B5EF4-FFF2-40B4-BE49-F238E27FC236}">
                <a16:creationId xmlns:a16="http://schemas.microsoft.com/office/drawing/2014/main" id="{3619173F-C54C-118B-661F-EAD05FACAAD0}"/>
              </a:ext>
            </a:extLst>
          </p:cNvPr>
          <p:cNvPicPr>
            <a:picLocks noChangeAspect="1"/>
          </p:cNvPicPr>
          <p:nvPr/>
        </p:nvPicPr>
        <p:blipFill>
          <a:blip r:embed="rId3"/>
          <a:stretch>
            <a:fillRect/>
          </a:stretch>
        </p:blipFill>
        <p:spPr>
          <a:xfrm>
            <a:off x="4450128" y="1726233"/>
            <a:ext cx="2888197" cy="4351338"/>
          </a:xfrm>
          <a:prstGeom prst="rect">
            <a:avLst/>
          </a:prstGeom>
        </p:spPr>
      </p:pic>
      <p:pic>
        <p:nvPicPr>
          <p:cNvPr id="6" name="Picture 5">
            <a:extLst>
              <a:ext uri="{FF2B5EF4-FFF2-40B4-BE49-F238E27FC236}">
                <a16:creationId xmlns:a16="http://schemas.microsoft.com/office/drawing/2014/main" id="{CA01DCB6-3D0D-2CD8-EBDF-D64931F6B569}"/>
              </a:ext>
            </a:extLst>
          </p:cNvPr>
          <p:cNvPicPr>
            <a:picLocks noChangeAspect="1"/>
          </p:cNvPicPr>
          <p:nvPr/>
        </p:nvPicPr>
        <p:blipFill>
          <a:blip r:embed="rId4"/>
          <a:stretch>
            <a:fillRect/>
          </a:stretch>
        </p:blipFill>
        <p:spPr>
          <a:xfrm>
            <a:off x="8030348" y="1726233"/>
            <a:ext cx="2927581" cy="4388126"/>
          </a:xfrm>
          <a:prstGeom prst="rect">
            <a:avLst/>
          </a:prstGeom>
        </p:spPr>
      </p:pic>
      <p:sp>
        <p:nvSpPr>
          <p:cNvPr id="8" name="TextBox 7">
            <a:extLst>
              <a:ext uri="{FF2B5EF4-FFF2-40B4-BE49-F238E27FC236}">
                <a16:creationId xmlns:a16="http://schemas.microsoft.com/office/drawing/2014/main" id="{A4BC74DD-FB2B-C3D7-568D-03434843676E}"/>
              </a:ext>
            </a:extLst>
          </p:cNvPr>
          <p:cNvSpPr txBox="1"/>
          <p:nvPr/>
        </p:nvSpPr>
        <p:spPr>
          <a:xfrm>
            <a:off x="3360668" y="6375160"/>
            <a:ext cx="6095170" cy="369332"/>
          </a:xfrm>
          <a:prstGeom prst="rect">
            <a:avLst/>
          </a:prstGeom>
          <a:noFill/>
        </p:spPr>
        <p:txBody>
          <a:bodyPr wrap="square">
            <a:spAutoFit/>
          </a:bodyPr>
          <a:lstStyle/>
          <a:p>
            <a:r>
              <a:rPr lang="en-AU" b="0" i="1" dirty="0">
                <a:solidFill>
                  <a:srgbClr val="000000"/>
                </a:solidFill>
                <a:effectLst/>
                <a:latin typeface="Verdana" panose="020B0604030504040204" pitchFamily="34" charset="0"/>
              </a:rPr>
              <a:t>Source: </a:t>
            </a:r>
            <a:r>
              <a:rPr lang="en-AU" b="0" i="1" u="none" strike="noStrike" dirty="0">
                <a:solidFill>
                  <a:srgbClr val="660066"/>
                </a:solidFill>
                <a:effectLst/>
                <a:latin typeface="Verdana" panose="020B0604030504040204" pitchFamily="34" charset="0"/>
                <a:hlinkClick r:id="rId5"/>
              </a:rPr>
              <a:t>Vodaphone 2021 Investor Briefing</a:t>
            </a:r>
            <a:endParaRPr lang="en-AU" dirty="0"/>
          </a:p>
        </p:txBody>
      </p:sp>
    </p:spTree>
    <p:extLst>
      <p:ext uri="{BB962C8B-B14F-4D97-AF65-F5344CB8AC3E}">
        <p14:creationId xmlns:p14="http://schemas.microsoft.com/office/powerpoint/2010/main" val="19068021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owderfinger Type" charset="0"/>
                <a:ea typeface="Powderfinger Type" charset="0"/>
                <a:cs typeface="Powderfinger Type" charset="0"/>
              </a:rPr>
              <a:t>Transit?</a:t>
            </a:r>
          </a:p>
        </p:txBody>
      </p:sp>
      <p:sp>
        <p:nvSpPr>
          <p:cNvPr id="3" name="Content Placeholder 2"/>
          <p:cNvSpPr>
            <a:spLocks noGrp="1"/>
          </p:cNvSpPr>
          <p:nvPr>
            <p:ph idx="1"/>
          </p:nvPr>
        </p:nvSpPr>
        <p:spPr>
          <a:xfrm>
            <a:off x="1295467" y="1600203"/>
            <a:ext cx="10369152" cy="4565103"/>
          </a:xfrm>
        </p:spPr>
        <p:txBody>
          <a:bodyPr>
            <a:normAutofit/>
          </a:bodyPr>
          <a:lstStyle/>
          <a:p>
            <a:r>
              <a:rPr lang="en-US" dirty="0"/>
              <a:t>Once the CDN caches sit “inside” the Edge NAT of the Access ISP then the entire wide area network becomes a marginal activity compared to the value of the content feeds!</a:t>
            </a:r>
          </a:p>
          <a:p>
            <a:r>
              <a:rPr lang="en-US" dirty="0"/>
              <a:t>There is no public transit any more</a:t>
            </a:r>
          </a:p>
          <a:p>
            <a:pPr lvl="1"/>
            <a:r>
              <a:rPr lang="en-US" dirty="0"/>
              <a:t>Its just a collection of private distribution systems</a:t>
            </a:r>
          </a:p>
          <a:p>
            <a:pPr lvl="1"/>
            <a:endParaRPr lang="en-US" dirty="0"/>
          </a:p>
        </p:txBody>
      </p:sp>
    </p:spTree>
    <p:extLst>
      <p:ext uri="{BB962C8B-B14F-4D97-AF65-F5344CB8AC3E}">
        <p14:creationId xmlns:p14="http://schemas.microsoft.com/office/powerpoint/2010/main" val="1030438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381" y="274639"/>
            <a:ext cx="9145016" cy="1143000"/>
          </a:xfrm>
        </p:spPr>
        <p:txBody>
          <a:bodyPr>
            <a:noAutofit/>
          </a:bodyPr>
          <a:lstStyle/>
          <a:p>
            <a:r>
              <a:rPr lang="en-US" sz="4000" dirty="0">
                <a:latin typeface="Powderfinger Type" charset="0"/>
                <a:ea typeface="Powderfinger Type" charset="0"/>
                <a:cs typeface="Powderfinger Type" charset="0"/>
              </a:rPr>
              <a:t>Internet Names and Addresses?</a:t>
            </a:r>
          </a:p>
        </p:txBody>
      </p:sp>
      <p:sp>
        <p:nvSpPr>
          <p:cNvPr id="3" name="Content Placeholder 2"/>
          <p:cNvSpPr>
            <a:spLocks noGrp="1"/>
          </p:cNvSpPr>
          <p:nvPr>
            <p:ph idx="1"/>
          </p:nvPr>
        </p:nvSpPr>
        <p:spPr>
          <a:xfrm>
            <a:off x="1199456" y="1600203"/>
            <a:ext cx="10465163" cy="4565103"/>
          </a:xfrm>
        </p:spPr>
        <p:txBody>
          <a:bodyPr>
            <a:normAutofit/>
          </a:bodyPr>
          <a:lstStyle/>
          <a:p>
            <a:pPr marL="0" indent="0">
              <a:buNone/>
            </a:pPr>
            <a:r>
              <a:rPr lang="en-US" dirty="0"/>
              <a:t>If the Internet is just a collection of discrete CDN service ‘cones’ then why should we expect end users to pay for the maintenance of:</a:t>
            </a:r>
          </a:p>
          <a:p>
            <a:pPr lvl="1"/>
            <a:r>
              <a:rPr lang="en-US" dirty="0"/>
              <a:t>A global address plan?</a:t>
            </a:r>
          </a:p>
          <a:p>
            <a:pPr lvl="1"/>
            <a:r>
              <a:rPr lang="en-US" dirty="0"/>
              <a:t>A global name system?</a:t>
            </a:r>
          </a:p>
          <a:p>
            <a:pPr lvl="1"/>
            <a:r>
              <a:rPr lang="en-US" dirty="0"/>
              <a:t>A single global network?</a:t>
            </a:r>
          </a:p>
          <a:p>
            <a:pPr lvl="1"/>
            <a:endParaRPr lang="en-US" dirty="0"/>
          </a:p>
        </p:txBody>
      </p:sp>
    </p:spTree>
    <p:extLst>
      <p:ext uri="{BB962C8B-B14F-4D97-AF65-F5344CB8AC3E}">
        <p14:creationId xmlns:p14="http://schemas.microsoft.com/office/powerpoint/2010/main" val="12814271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704</TotalTime>
  <Words>1550</Words>
  <Application>Microsoft Macintosh PowerPoint</Application>
  <PresentationFormat>Widescreen</PresentationFormat>
  <Paragraphs>151</Paragraphs>
  <Slides>31</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AhnbergHand</vt:lpstr>
      <vt:lpstr>Arial</vt:lpstr>
      <vt:lpstr>Calibri</vt:lpstr>
      <vt:lpstr>Calibri Light</vt:lpstr>
      <vt:lpstr>Courier</vt:lpstr>
      <vt:lpstr>Courier New</vt:lpstr>
      <vt:lpstr>Max's Handwritin</vt:lpstr>
      <vt:lpstr>Powderfinger Type</vt:lpstr>
      <vt:lpstr>Verdana</vt:lpstr>
      <vt:lpstr>Office Theme</vt:lpstr>
      <vt:lpstr>The Evolution of Carriage and Content</vt:lpstr>
      <vt:lpstr>Conversations change</vt:lpstr>
      <vt:lpstr>The Driver of Change: Moore’s Law</vt:lpstr>
      <vt:lpstr>What does this mean?</vt:lpstr>
      <vt:lpstr>Change</vt:lpstr>
      <vt:lpstr>Today’s Internet Architecture</vt:lpstr>
      <vt:lpstr>Change</vt:lpstr>
      <vt:lpstr>Transit?</vt:lpstr>
      <vt:lpstr>Internet Names and Addresses?</vt:lpstr>
      <vt:lpstr>It’s not just the Death of Transit</vt:lpstr>
      <vt:lpstr>Exactly where are we?</vt:lpstr>
      <vt:lpstr>Policy?</vt:lpstr>
      <vt:lpstr>Policy?</vt:lpstr>
      <vt:lpstr>The Large and the Largest</vt:lpstr>
      <vt:lpstr>Content Really is King</vt:lpstr>
      <vt:lpstr>Content Consolidation</vt:lpstr>
      <vt:lpstr>Content Consolidation</vt:lpstr>
      <vt:lpstr>What is truth anyway?</vt:lpstr>
      <vt:lpstr>Consolidation?</vt:lpstr>
      <vt:lpstr>Competition or Cartel?</vt:lpstr>
      <vt:lpstr>Competition or Cartel?</vt:lpstr>
      <vt:lpstr>We’ve been here before…</vt:lpstr>
      <vt:lpstr>The Gilded Age</vt:lpstr>
      <vt:lpstr>The Gilded Age</vt:lpstr>
      <vt:lpstr>The Internet’s Gilded Age</vt:lpstr>
      <vt:lpstr>The Internet’s Gilded Age</vt:lpstr>
      <vt:lpstr>The Internet’s Gilded Age</vt:lpstr>
      <vt:lpstr>The Internet’s Future</vt:lpstr>
      <vt:lpstr>What is this all about?</vt:lpstr>
      <vt:lpstr>PowerPoint Presentation</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BEREC</dc:title>
  <dc:creator>Geoff Huston</dc:creator>
  <cp:lastModifiedBy>Geoff Huston</cp:lastModifiedBy>
  <cp:revision>7</cp:revision>
  <dcterms:created xsi:type="dcterms:W3CDTF">2023-09-21T20:25:42Z</dcterms:created>
  <dcterms:modified xsi:type="dcterms:W3CDTF">2023-11-30T18:18:21Z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6ca7b2a-4f6d-4766-806a-1a0c76ea1c59_Enabled">
    <vt:lpwstr>true</vt:lpwstr>
  </property>
  <property fmtid="{D5CDD505-2E9C-101B-9397-08002B2CF9AE}" pid="3" name="MSIP_Label_66ca7b2a-4f6d-4766-806a-1a0c76ea1c59_SetDate">
    <vt:lpwstr>2023-11-29T23:40:59Z</vt:lpwstr>
  </property>
  <property fmtid="{D5CDD505-2E9C-101B-9397-08002B2CF9AE}" pid="4" name="MSIP_Label_66ca7b2a-4f6d-4766-806a-1a0c76ea1c59_Method">
    <vt:lpwstr>Standard</vt:lpwstr>
  </property>
  <property fmtid="{D5CDD505-2E9C-101B-9397-08002B2CF9AE}" pid="5" name="MSIP_Label_66ca7b2a-4f6d-4766-806a-1a0c76ea1c59_Name">
    <vt:lpwstr>Internal</vt:lpwstr>
  </property>
  <property fmtid="{D5CDD505-2E9C-101B-9397-08002B2CF9AE}" pid="6" name="MSIP_Label_66ca7b2a-4f6d-4766-806a-1a0c76ea1c59_SiteId">
    <vt:lpwstr>127d8d0d-7ccf-473d-ab09-6e44ad752ded</vt:lpwstr>
  </property>
  <property fmtid="{D5CDD505-2E9C-101B-9397-08002B2CF9AE}" pid="7" name="MSIP_Label_66ca7b2a-4f6d-4766-806a-1a0c76ea1c59_ActionId">
    <vt:lpwstr>a8a69ee8-1955-4611-8642-d3c02308421c</vt:lpwstr>
  </property>
  <property fmtid="{D5CDD505-2E9C-101B-9397-08002B2CF9AE}" pid="8" name="MSIP_Label_66ca7b2a-4f6d-4766-806a-1a0c76ea1c59_ContentBits">
    <vt:lpwstr>0</vt:lpwstr>
  </property>
</Properties>
</file>