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6" r:id="rId2"/>
    <p:sldId id="257" r:id="rId3"/>
    <p:sldId id="258" r:id="rId4"/>
    <p:sldId id="259" r:id="rId5"/>
    <p:sldId id="417" r:id="rId6"/>
    <p:sldId id="367" r:id="rId7"/>
    <p:sldId id="384" r:id="rId8"/>
    <p:sldId id="385" r:id="rId9"/>
    <p:sldId id="368" r:id="rId10"/>
    <p:sldId id="415" r:id="rId11"/>
    <p:sldId id="386" r:id="rId12"/>
    <p:sldId id="382" r:id="rId13"/>
    <p:sldId id="381" r:id="rId14"/>
    <p:sldId id="416" r:id="rId15"/>
    <p:sldId id="372" r:id="rId16"/>
    <p:sldId id="373" r:id="rId17"/>
    <p:sldId id="388" r:id="rId18"/>
    <p:sldId id="378" r:id="rId19"/>
    <p:sldId id="379" r:id="rId20"/>
    <p:sldId id="383" r:id="rId21"/>
    <p:sldId id="365" r:id="rId22"/>
    <p:sldId id="347" r:id="rId23"/>
    <p:sldId id="356" r:id="rId24"/>
    <p:sldId id="392" r:id="rId25"/>
    <p:sldId id="393" r:id="rId26"/>
    <p:sldId id="326" r:id="rId27"/>
    <p:sldId id="348" r:id="rId28"/>
    <p:sldId id="394" r:id="rId29"/>
    <p:sldId id="410" r:id="rId30"/>
    <p:sldId id="420" r:id="rId31"/>
    <p:sldId id="314" r:id="rId32"/>
    <p:sldId id="358" r:id="rId33"/>
    <p:sldId id="361" r:id="rId34"/>
    <p:sldId id="360" r:id="rId35"/>
    <p:sldId id="362" r:id="rId36"/>
    <p:sldId id="411" r:id="rId37"/>
    <p:sldId id="412" r:id="rId38"/>
    <p:sldId id="413" r:id="rId39"/>
    <p:sldId id="312" r:id="rId40"/>
    <p:sldId id="414" r:id="rId41"/>
    <p:sldId id="338" r:id="rId42"/>
    <p:sldId id="418" r:id="rId43"/>
    <p:sldId id="419" r:id="rId44"/>
    <p:sldId id="315" r:id="rId45"/>
    <p:sldId id="407" r:id="rId46"/>
    <p:sldId id="260" r:id="rId47"/>
    <p:sldId id="261" r:id="rId48"/>
    <p:sldId id="262" r:id="rId49"/>
    <p:sldId id="263" r:id="rId50"/>
    <p:sldId id="264" r:id="rId51"/>
    <p:sldId id="265" r:id="rId52"/>
    <p:sldId id="42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First 2 Queries</a:t>
            </a: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2C13-AF45-A9E4-1CE27585C9C0}"/>
              </c:ext>
            </c:extLst>
          </c:dPt>
          <c:dPt>
            <c:idx val="2"/>
            <c:invertIfNegative val="0"/>
            <c:bubble3D val="0"/>
            <c:spPr>
              <a:solidFill>
                <a:srgbClr val="FFFF00"/>
              </a:solidFill>
              <a:ln>
                <a:noFill/>
              </a:ln>
              <a:effectLst/>
            </c:spPr>
            <c:extLst>
              <c:ext xmlns:c16="http://schemas.microsoft.com/office/drawing/2014/chart" uri="{C3380CC4-5D6E-409C-BE32-E72D297353CC}">
                <c16:uniqueId val="{00000003-2C13-AF45-A9E4-1CE27585C9C0}"/>
              </c:ext>
            </c:extLst>
          </c:dPt>
          <c:dPt>
            <c:idx val="3"/>
            <c:invertIfNegative val="0"/>
            <c:bubble3D val="0"/>
            <c:spPr>
              <a:solidFill>
                <a:srgbClr val="FF0000"/>
              </a:solidFill>
              <a:ln>
                <a:noFill/>
              </a:ln>
              <a:effectLst/>
            </c:spPr>
            <c:extLst>
              <c:ext xmlns:c16="http://schemas.microsoft.com/office/drawing/2014/chart" uri="{C3380CC4-5D6E-409C-BE32-E72D297353CC}">
                <c16:uniqueId val="{00000005-2C13-AF45-A9E4-1CE27585C9C0}"/>
              </c:ext>
            </c:extLst>
          </c:dPt>
          <c:cat>
            <c:strRef>
              <c:f>Sheet1!$A$1:$A$4</c:f>
              <c:strCache>
                <c:ptCount val="4"/>
                <c:pt idx="0">
                  <c:v>V6-V4</c:v>
                </c:pt>
                <c:pt idx="1">
                  <c:v>V4-V6</c:v>
                </c:pt>
                <c:pt idx="2">
                  <c:v>V6-V6</c:v>
                </c:pt>
                <c:pt idx="3">
                  <c:v>V4-V4</c:v>
                </c:pt>
              </c:strCache>
            </c:strRef>
          </c:cat>
          <c:val>
            <c:numRef>
              <c:f>Sheet1!$B$1:$B$4</c:f>
              <c:numCache>
                <c:formatCode>0%</c:formatCode>
                <c:ptCount val="4"/>
                <c:pt idx="0">
                  <c:v>0.22</c:v>
                </c:pt>
                <c:pt idx="1">
                  <c:v>0.2</c:v>
                </c:pt>
                <c:pt idx="2">
                  <c:v>0.2</c:v>
                </c:pt>
                <c:pt idx="3">
                  <c:v>0.39</c:v>
                </c:pt>
              </c:numCache>
            </c:numRef>
          </c:val>
          <c:extLst>
            <c:ext xmlns:c16="http://schemas.microsoft.com/office/drawing/2014/chart" uri="{C3380CC4-5D6E-409C-BE32-E72D297353CC}">
              <c16:uniqueId val="{00000006-2C13-AF45-A9E4-1CE27585C9C0}"/>
            </c:ext>
          </c:extLst>
        </c:ser>
        <c:dLbls>
          <c:showLegendKey val="0"/>
          <c:showVal val="0"/>
          <c:showCatName val="0"/>
          <c:showSerName val="0"/>
          <c:showPercent val="0"/>
          <c:showBubbleSize val="0"/>
        </c:dLbls>
        <c:gapWidth val="219"/>
        <c:overlap val="-27"/>
        <c:axId val="1925593279"/>
        <c:axId val="1925595007"/>
      </c:barChart>
      <c:catAx>
        <c:axId val="19255932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595007"/>
        <c:crosses val="autoZero"/>
        <c:auto val="1"/>
        <c:lblAlgn val="ctr"/>
        <c:lblOffset val="100"/>
        <c:noMultiLvlLbl val="0"/>
      </c:catAx>
      <c:valAx>
        <c:axId val="19255950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55932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A5534-EE88-6D45-A9FF-8468AAB88F63}" type="datetimeFigureOut">
              <a:rPr lang="en-US" smtClean="0"/>
              <a:t>2/15/24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9A11-8395-0A4C-AD8E-D9BE52E87A99}" type="slidenum">
              <a:rPr lang="en-US" smtClean="0"/>
              <a:t>‹#›</a:t>
            </a:fld>
            <a:endParaRPr lang="en-US"/>
          </a:p>
        </p:txBody>
      </p:sp>
    </p:spTree>
    <p:extLst>
      <p:ext uri="{BB962C8B-B14F-4D97-AF65-F5344CB8AC3E}">
        <p14:creationId xmlns:p14="http://schemas.microsoft.com/office/powerpoint/2010/main" val="2864154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4F232-187E-1C37-5F67-6A2391F4B4C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1523644-B346-5BE5-F2D6-4B08445177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4978CF6-0A49-C24C-2CE4-707F289D10C8}"/>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5" name="Footer Placeholder 4">
            <a:extLst>
              <a:ext uri="{FF2B5EF4-FFF2-40B4-BE49-F238E27FC236}">
                <a16:creationId xmlns:a16="http://schemas.microsoft.com/office/drawing/2014/main" id="{DA205FCD-0DB9-01F2-25AF-FE6D76813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1D3C5-FE34-B7ED-0E25-8A3387430002}"/>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43988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BBC7-5EA1-52FC-86F0-D8F9A255D25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E5462A8-C077-BE05-6D8A-7F1BAD5E73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BCA02A4-D5C1-EC1C-5AFF-F8B95C525A94}"/>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5" name="Footer Placeholder 4">
            <a:extLst>
              <a:ext uri="{FF2B5EF4-FFF2-40B4-BE49-F238E27FC236}">
                <a16:creationId xmlns:a16="http://schemas.microsoft.com/office/drawing/2014/main" id="{2577FEA8-CEF6-2CEE-989D-9378BD0E0F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DC62E7-CCA7-13D9-299C-205B4FCB557F}"/>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90176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14E30C-2575-4434-1D7E-1238DBE6C79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318992B-E792-832D-B1D1-C80A9A7FDCC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5403D3-3F60-0FF2-04BF-5380E12F56E2}"/>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5" name="Footer Placeholder 4">
            <a:extLst>
              <a:ext uri="{FF2B5EF4-FFF2-40B4-BE49-F238E27FC236}">
                <a16:creationId xmlns:a16="http://schemas.microsoft.com/office/drawing/2014/main" id="{0CAD39D1-5272-54A3-4DF0-9BF0A5D2C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E3AD8-C3DC-D555-4B86-E5FD9122B54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80353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2B5D2-B603-26EC-98FE-2B5C99EB808D}"/>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AC51E56-0E51-C3F2-94BB-9DC74CF2A76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6FE7E83-FE1A-8A9D-BFBE-0BC668EB95E4}"/>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5" name="Footer Placeholder 4">
            <a:extLst>
              <a:ext uri="{FF2B5EF4-FFF2-40B4-BE49-F238E27FC236}">
                <a16:creationId xmlns:a16="http://schemas.microsoft.com/office/drawing/2014/main" id="{6F501F60-3E79-8CE2-A051-F193BB495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4324B-E96C-3DBD-77F9-78C12B9ED7F7}"/>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57727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8A4A-8A43-E910-E5F1-4EA04F1A05C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70CF083-A187-CDA9-0EDD-A95C830E3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B5F0D6-9134-BA29-4E8C-C786397F7512}"/>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5" name="Footer Placeholder 4">
            <a:extLst>
              <a:ext uri="{FF2B5EF4-FFF2-40B4-BE49-F238E27FC236}">
                <a16:creationId xmlns:a16="http://schemas.microsoft.com/office/drawing/2014/main" id="{CA5118D8-D747-4105-F6E0-3E2659DAF6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E11942-B554-2330-BBAA-B106F626A93A}"/>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9316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0AD9C-4E76-6F5F-9CF0-C5CC3FCA9E4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75649A3-5717-7717-0993-0BD1DE3C0E9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016A167-C285-C693-9CC0-41872225121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05F02A1-E77C-4419-8345-6F10D2B87513}"/>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6" name="Footer Placeholder 5">
            <a:extLst>
              <a:ext uri="{FF2B5EF4-FFF2-40B4-BE49-F238E27FC236}">
                <a16:creationId xmlns:a16="http://schemas.microsoft.com/office/drawing/2014/main" id="{95B90FA8-2984-97BA-115D-57774AB79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56B4D0-22CA-FFB1-F6F8-C43B846762C9}"/>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1874676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7587B-7405-AC4C-18AB-9044909BDA8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02637BB-C153-77D7-E8F2-76C20B9A56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CCA752F-895E-7E83-BBD0-E10DD819279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98BDDFC-4E1A-AA04-DE31-690E834793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53BEA10-0785-E1B4-AFE3-9CE7A87C074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669766D-4F6A-2C52-ABAA-AA64D4438980}"/>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8" name="Footer Placeholder 7">
            <a:extLst>
              <a:ext uri="{FF2B5EF4-FFF2-40B4-BE49-F238E27FC236}">
                <a16:creationId xmlns:a16="http://schemas.microsoft.com/office/drawing/2014/main" id="{5A6D79B2-E96B-45F9-9C3F-3293FB88AC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DDD98B-4308-B05F-7687-2CCEBEA95420}"/>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696621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2A0E-E51A-4953-F57B-5247FA09145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E84139-6566-EAF9-2124-65A83E1ECF8E}"/>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4" name="Footer Placeholder 3">
            <a:extLst>
              <a:ext uri="{FF2B5EF4-FFF2-40B4-BE49-F238E27FC236}">
                <a16:creationId xmlns:a16="http://schemas.microsoft.com/office/drawing/2014/main" id="{2F3FA5A6-611B-833F-58BB-8C98181AB6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127B0A-EADB-F07F-17EF-A019FA8BE9F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698028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F5920D-E3B8-E484-2B03-C40FB354DE68}"/>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3" name="Footer Placeholder 2">
            <a:extLst>
              <a:ext uri="{FF2B5EF4-FFF2-40B4-BE49-F238E27FC236}">
                <a16:creationId xmlns:a16="http://schemas.microsoft.com/office/drawing/2014/main" id="{0D951E38-63A1-8168-86F6-42F2AEC8DE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3EEB31-5130-A66D-4422-6C7517526F1A}"/>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1603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1334-FCCA-5658-F0B8-4C2781B91DF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AA5CB9D-EE8D-BB70-C565-97966D35A5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5D5F2AC-894A-DC19-1855-CB255033B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ACF8EA8-3501-2D1F-C531-25EABC99A5F8}"/>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6" name="Footer Placeholder 5">
            <a:extLst>
              <a:ext uri="{FF2B5EF4-FFF2-40B4-BE49-F238E27FC236}">
                <a16:creationId xmlns:a16="http://schemas.microsoft.com/office/drawing/2014/main" id="{2EE359B0-01D1-72FB-228E-6CB75061E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39AEB-E7DB-97B3-62FE-85DA22D2745C}"/>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2256013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60D3-67EE-1457-E03A-46BB73B2D2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CB907F2-D229-5C13-AAD8-8ADFD0D599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05076-08D2-C60F-1575-58E63C66D3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61C00E6-199E-6F00-8146-B386AA63C8D6}"/>
              </a:ext>
            </a:extLst>
          </p:cNvPr>
          <p:cNvSpPr>
            <a:spLocks noGrp="1"/>
          </p:cNvSpPr>
          <p:nvPr>
            <p:ph type="dt" sz="half" idx="10"/>
          </p:nvPr>
        </p:nvSpPr>
        <p:spPr/>
        <p:txBody>
          <a:bodyPr/>
          <a:lstStyle/>
          <a:p>
            <a:fld id="{2AA73544-480B-674E-92FB-291E2C4C7D2F}" type="datetimeFigureOut">
              <a:rPr lang="en-US" smtClean="0"/>
              <a:t>2/15/24</a:t>
            </a:fld>
            <a:endParaRPr lang="en-US"/>
          </a:p>
        </p:txBody>
      </p:sp>
      <p:sp>
        <p:nvSpPr>
          <p:cNvPr id="6" name="Footer Placeholder 5">
            <a:extLst>
              <a:ext uri="{FF2B5EF4-FFF2-40B4-BE49-F238E27FC236}">
                <a16:creationId xmlns:a16="http://schemas.microsoft.com/office/drawing/2014/main" id="{1203B4EB-17E3-AC81-69C7-1F42188BB1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AC19F-324D-8C9E-FF9F-4AA6DBC82C3F}"/>
              </a:ext>
            </a:extLst>
          </p:cNvPr>
          <p:cNvSpPr>
            <a:spLocks noGrp="1"/>
          </p:cNvSpPr>
          <p:nvPr>
            <p:ph type="sldNum" sz="quarter" idx="12"/>
          </p:nvPr>
        </p:nvSpPr>
        <p:spPr/>
        <p:txBody>
          <a:bodyPr/>
          <a:lstStyle/>
          <a:p>
            <a:fld id="{36EDC843-ACC1-4F40-9A95-1B13B7EC47AD}" type="slidenum">
              <a:rPr lang="en-US" smtClean="0"/>
              <a:t>‹#›</a:t>
            </a:fld>
            <a:endParaRPr lang="en-US"/>
          </a:p>
        </p:txBody>
      </p:sp>
    </p:spTree>
    <p:extLst>
      <p:ext uri="{BB962C8B-B14F-4D97-AF65-F5344CB8AC3E}">
        <p14:creationId xmlns:p14="http://schemas.microsoft.com/office/powerpoint/2010/main" val="31312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708388-23C8-1542-C71B-BE4AC8E12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9372DF4-2FA0-BA5D-04D0-12ACAED23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803D95-8DA1-691C-159C-2846824A55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73544-480B-674E-92FB-291E2C4C7D2F}" type="datetimeFigureOut">
              <a:rPr lang="en-US" smtClean="0"/>
              <a:t>2/15/24</a:t>
            </a:fld>
            <a:endParaRPr lang="en-US"/>
          </a:p>
        </p:txBody>
      </p:sp>
      <p:sp>
        <p:nvSpPr>
          <p:cNvPr id="5" name="Footer Placeholder 4">
            <a:extLst>
              <a:ext uri="{FF2B5EF4-FFF2-40B4-BE49-F238E27FC236}">
                <a16:creationId xmlns:a16="http://schemas.microsoft.com/office/drawing/2014/main" id="{40D2A1D9-CC58-95F0-6859-8AABE3B80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C6BEFF-C87F-B595-8F0A-A00915E6B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DC843-ACC1-4F40-9A95-1B13B7EC47AD}" type="slidenum">
              <a:rPr lang="en-US" smtClean="0"/>
              <a:t>‹#›</a:t>
            </a:fld>
            <a:endParaRPr lang="en-US"/>
          </a:p>
        </p:txBody>
      </p:sp>
    </p:spTree>
    <p:extLst>
      <p:ext uri="{BB962C8B-B14F-4D97-AF65-F5344CB8AC3E}">
        <p14:creationId xmlns:p14="http://schemas.microsoft.com/office/powerpoint/2010/main" val="421713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E57B5-4F90-90AB-F5A2-A2911D336BCC}"/>
              </a:ext>
            </a:extLst>
          </p:cNvPr>
          <p:cNvSpPr>
            <a:spLocks noGrp="1"/>
          </p:cNvSpPr>
          <p:nvPr>
            <p:ph type="ctrTitle"/>
          </p:nvPr>
        </p:nvSpPr>
        <p:spPr>
          <a:xfrm>
            <a:off x="477078" y="1122363"/>
            <a:ext cx="11231218" cy="2387600"/>
          </a:xfrm>
        </p:spPr>
        <p:txBody>
          <a:bodyPr/>
          <a:lstStyle/>
          <a:p>
            <a:r>
              <a:rPr lang="en-US" dirty="0">
                <a:solidFill>
                  <a:schemeClr val="accent4">
                    <a:lumMod val="50000"/>
                  </a:schemeClr>
                </a:solidFill>
                <a:latin typeface="Powderfinger Type" panose="02020709070000000403" pitchFamily="49" charset="77"/>
              </a:rPr>
              <a:t>Is the DNS ready for IPv6?</a:t>
            </a:r>
          </a:p>
        </p:txBody>
      </p:sp>
      <p:sp>
        <p:nvSpPr>
          <p:cNvPr id="3" name="Subtitle 2">
            <a:extLst>
              <a:ext uri="{FF2B5EF4-FFF2-40B4-BE49-F238E27FC236}">
                <a16:creationId xmlns:a16="http://schemas.microsoft.com/office/drawing/2014/main" id="{C3CDBC5B-73E1-5F95-80BC-8CCB4401721D}"/>
              </a:ext>
            </a:extLst>
          </p:cNvPr>
          <p:cNvSpPr>
            <a:spLocks noGrp="1"/>
          </p:cNvSpPr>
          <p:nvPr>
            <p:ph type="subTitle" idx="1"/>
          </p:nvPr>
        </p:nvSpPr>
        <p:spPr/>
        <p:txBody>
          <a:bodyPr/>
          <a:lstStyle/>
          <a:p>
            <a:pPr algn="r"/>
            <a:r>
              <a:rPr lang="en-US" dirty="0">
                <a:latin typeface="AhnbergHand" pitchFamily="2" charset="0"/>
              </a:rPr>
              <a:t>Geoff Huston AM</a:t>
            </a:r>
          </a:p>
          <a:p>
            <a:pPr algn="r"/>
            <a:r>
              <a:rPr lang="en-US" dirty="0">
                <a:latin typeface="AhnbergHand" pitchFamily="2" charset="0"/>
              </a:rPr>
              <a:t>APNIC Labs</a:t>
            </a:r>
          </a:p>
          <a:p>
            <a:pPr algn="r"/>
            <a:r>
              <a:rPr lang="en-US">
                <a:latin typeface="AhnbergHand" pitchFamily="2" charset="0"/>
              </a:rPr>
              <a:t>DNS OARC 42, 9 Feb 2024</a:t>
            </a:r>
            <a:endParaRPr lang="en-US" dirty="0">
              <a:latin typeface="AhnbergHand" pitchFamily="2" charset="0"/>
            </a:endParaRPr>
          </a:p>
        </p:txBody>
      </p:sp>
    </p:spTree>
    <p:extLst>
      <p:ext uri="{BB962C8B-B14F-4D97-AF65-F5344CB8AC3E}">
        <p14:creationId xmlns:p14="http://schemas.microsoft.com/office/powerpoint/2010/main" val="3466126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F28DA-D9E4-B6C5-C879-58332C384F40}"/>
              </a:ext>
            </a:extLst>
          </p:cNvPr>
          <p:cNvSpPr>
            <a:spLocks noGrp="1"/>
          </p:cNvSpPr>
          <p:nvPr>
            <p:ph type="title"/>
          </p:nvPr>
        </p:nvSpPr>
        <p:spPr/>
        <p:txBody>
          <a:bodyPr/>
          <a:lstStyle/>
          <a:p>
            <a:r>
              <a:rPr lang="en-US" dirty="0"/>
              <a:t>Also, the DNS is VERY noisy!</a:t>
            </a:r>
          </a:p>
        </p:txBody>
      </p:sp>
      <p:sp>
        <p:nvSpPr>
          <p:cNvPr id="3" name="Content Placeholder 2">
            <a:extLst>
              <a:ext uri="{FF2B5EF4-FFF2-40B4-BE49-F238E27FC236}">
                <a16:creationId xmlns:a16="http://schemas.microsoft.com/office/drawing/2014/main" id="{61452AED-9130-EAD6-B1B3-D404B676F52D}"/>
              </a:ext>
            </a:extLst>
          </p:cNvPr>
          <p:cNvSpPr>
            <a:spLocks noGrp="1"/>
          </p:cNvSpPr>
          <p:nvPr>
            <p:ph idx="1"/>
          </p:nvPr>
        </p:nvSpPr>
        <p:spPr>
          <a:xfrm>
            <a:off x="838200" y="1825625"/>
            <a:ext cx="5234608" cy="4351338"/>
          </a:xfrm>
        </p:spPr>
        <p:txBody>
          <a:bodyPr>
            <a:normAutofit/>
          </a:bodyPr>
          <a:lstStyle/>
          <a:p>
            <a:pPr marL="0" indent="0">
              <a:buNone/>
            </a:pPr>
            <a:r>
              <a:rPr lang="en-US" sz="2400" dirty="0"/>
              <a:t>There are a lot of gratuitous DNS queries</a:t>
            </a:r>
          </a:p>
          <a:p>
            <a:pPr lvl="1"/>
            <a:r>
              <a:rPr lang="en-US" sz="2000" dirty="0"/>
              <a:t>Some 46% of </a:t>
            </a:r>
            <a:r>
              <a:rPr lang="en-US" sz="2000" dirty="0" err="1"/>
              <a:t>qnames</a:t>
            </a:r>
            <a:r>
              <a:rPr lang="en-US" sz="2000" dirty="0"/>
              <a:t> are queried 2 or more times</a:t>
            </a:r>
          </a:p>
          <a:p>
            <a:pPr lvl="1"/>
            <a:r>
              <a:rPr lang="en-US" sz="2000" dirty="0"/>
              <a:t>Some 30% are queried 3 or more times! </a:t>
            </a:r>
          </a:p>
          <a:p>
            <a:pPr marL="0" indent="0">
              <a:buNone/>
            </a:pPr>
            <a:r>
              <a:rPr lang="en-US" sz="2400" dirty="0"/>
              <a:t>	</a:t>
            </a:r>
          </a:p>
        </p:txBody>
      </p:sp>
      <p:pic>
        <p:nvPicPr>
          <p:cNvPr id="5" name="Picture 4" descr="A graph with a blue line and a red line&#10;&#10;Description automatically generated">
            <a:extLst>
              <a:ext uri="{FF2B5EF4-FFF2-40B4-BE49-F238E27FC236}">
                <a16:creationId xmlns:a16="http://schemas.microsoft.com/office/drawing/2014/main" id="{F5616703-524E-3D56-25E0-078FF359E681}"/>
              </a:ext>
            </a:extLst>
          </p:cNvPr>
          <p:cNvPicPr>
            <a:picLocks noChangeAspect="1"/>
          </p:cNvPicPr>
          <p:nvPr/>
        </p:nvPicPr>
        <p:blipFill>
          <a:blip r:embed="rId2"/>
          <a:stretch>
            <a:fillRect/>
          </a:stretch>
        </p:blipFill>
        <p:spPr>
          <a:xfrm>
            <a:off x="6072809" y="2065225"/>
            <a:ext cx="6119191" cy="4296452"/>
          </a:xfrm>
          <a:prstGeom prst="rect">
            <a:avLst/>
          </a:prstGeom>
        </p:spPr>
      </p:pic>
    </p:spTree>
    <p:extLst>
      <p:ext uri="{BB962C8B-B14F-4D97-AF65-F5344CB8AC3E}">
        <p14:creationId xmlns:p14="http://schemas.microsoft.com/office/powerpoint/2010/main" val="863736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602651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e chart with different colored sections&#10;&#10;Description automatically generated">
            <a:extLst>
              <a:ext uri="{FF2B5EF4-FFF2-40B4-BE49-F238E27FC236}">
                <a16:creationId xmlns:a16="http://schemas.microsoft.com/office/drawing/2014/main" id="{FB27E14E-427E-609E-7E6F-970723337DBB}"/>
              </a:ext>
            </a:extLst>
          </p:cNvPr>
          <p:cNvPicPr>
            <a:picLocks noChangeAspect="1"/>
          </p:cNvPicPr>
          <p:nvPr/>
        </p:nvPicPr>
        <p:blipFill>
          <a:blip r:embed="rId2"/>
          <a:stretch>
            <a:fillRect/>
          </a:stretch>
        </p:blipFill>
        <p:spPr>
          <a:xfrm>
            <a:off x="6753365" y="1560383"/>
            <a:ext cx="4356097" cy="4222474"/>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247805" y="1897841"/>
            <a:ext cx="6363631" cy="5017527"/>
          </a:xfrm>
          <a:prstGeom prst="rect">
            <a:avLst/>
          </a:prstGeom>
          <a:noFill/>
        </p:spPr>
        <p:txBody>
          <a:bodyPr wrap="square" rtlCol="0">
            <a:spAutoFit/>
          </a:bodyPr>
          <a:lstStyle/>
          <a:p>
            <a:r>
              <a:rPr lang="en-AU" sz="2667" dirty="0"/>
              <a:t>A “happy eyeballs*” DNS approach would be to prefer to use the IPv6 address of the authoritative server in preference to the IPv4 address</a:t>
            </a:r>
          </a:p>
          <a:p>
            <a:endParaRPr lang="en-AU" sz="2667" dirty="0"/>
          </a:p>
          <a:p>
            <a:r>
              <a:rPr lang="en-AU" sz="2667" dirty="0"/>
              <a:t>A “reverse bias” DNS approach would be to prefer to use the IPv4 address</a:t>
            </a:r>
          </a:p>
          <a:p>
            <a:endParaRPr lang="en-AU" sz="2667" dirty="0"/>
          </a:p>
          <a:p>
            <a:r>
              <a:rPr lang="en-AU" sz="2667" dirty="0"/>
              <a:t>Data collected Dec 23 – Jan 24 using 445M domain names</a:t>
            </a:r>
          </a:p>
          <a:p>
            <a:endParaRPr lang="en-AU" sz="2667" dirty="0"/>
          </a:p>
          <a:p>
            <a:endParaRPr lang="en-AU" sz="2667" dirty="0"/>
          </a:p>
        </p:txBody>
      </p:sp>
      <p:sp>
        <p:nvSpPr>
          <p:cNvPr id="7" name="TextBox 6">
            <a:extLst>
              <a:ext uri="{FF2B5EF4-FFF2-40B4-BE49-F238E27FC236}">
                <a16:creationId xmlns:a16="http://schemas.microsoft.com/office/drawing/2014/main" id="{88B12B7E-66B6-FF45-848A-3554722D9513}"/>
              </a:ext>
            </a:extLst>
          </p:cNvPr>
          <p:cNvSpPr txBox="1"/>
          <p:nvPr/>
        </p:nvSpPr>
        <p:spPr>
          <a:xfrm>
            <a:off x="7196996" y="3630967"/>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B4610493-0227-744F-A413-30DBFA7EB4CD}"/>
              </a:ext>
            </a:extLst>
          </p:cNvPr>
          <p:cNvSpPr txBox="1"/>
          <p:nvPr/>
        </p:nvSpPr>
        <p:spPr>
          <a:xfrm>
            <a:off x="7873770" y="2010259"/>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10" name="TextBox 9">
            <a:extLst>
              <a:ext uri="{FF2B5EF4-FFF2-40B4-BE49-F238E27FC236}">
                <a16:creationId xmlns:a16="http://schemas.microsoft.com/office/drawing/2014/main" id="{1B4E1063-B49A-E246-B144-79BA6EE4778A}"/>
              </a:ext>
            </a:extLst>
          </p:cNvPr>
          <p:cNvSpPr txBox="1"/>
          <p:nvPr/>
        </p:nvSpPr>
        <p:spPr>
          <a:xfrm>
            <a:off x="9050450" y="3429000"/>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
        <p:nvSpPr>
          <p:cNvPr id="11" name="TextBox 10">
            <a:extLst>
              <a:ext uri="{FF2B5EF4-FFF2-40B4-BE49-F238E27FC236}">
                <a16:creationId xmlns:a16="http://schemas.microsoft.com/office/drawing/2014/main" id="{9CFC9F6D-A9A7-3D49-AA1F-733559E54D92}"/>
              </a:ext>
            </a:extLst>
          </p:cNvPr>
          <p:cNvSpPr txBox="1"/>
          <p:nvPr/>
        </p:nvSpPr>
        <p:spPr>
          <a:xfrm>
            <a:off x="381663" y="6320866"/>
            <a:ext cx="4689104" cy="461665"/>
          </a:xfrm>
          <a:prstGeom prst="rect">
            <a:avLst/>
          </a:prstGeom>
          <a:noFill/>
        </p:spPr>
        <p:txBody>
          <a:bodyPr wrap="none" rtlCol="0">
            <a:spAutoFit/>
          </a:bodyPr>
          <a:lstStyle/>
          <a:p>
            <a:r>
              <a:rPr lang="en-AU" sz="2400" dirty="0"/>
              <a:t>* </a:t>
            </a:r>
            <a:r>
              <a:rPr lang="en-AU" sz="2400" dirty="0">
                <a:latin typeface="Gh Hand" panose="02000503000000000000" pitchFamily="2" charset="0"/>
              </a:rPr>
              <a:t>Why is happy eyeballs important?</a:t>
            </a:r>
          </a:p>
        </p:txBody>
      </p:sp>
    </p:spTree>
    <p:extLst>
      <p:ext uri="{BB962C8B-B14F-4D97-AF65-F5344CB8AC3E}">
        <p14:creationId xmlns:p14="http://schemas.microsoft.com/office/powerpoint/2010/main" val="1761874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506223" y="2384858"/>
            <a:ext cx="4304317" cy="2862322"/>
          </a:xfrm>
          <a:prstGeom prst="rect">
            <a:avLst/>
          </a:prstGeom>
          <a:noFill/>
        </p:spPr>
        <p:txBody>
          <a:bodyPr wrap="square" rtlCol="0">
            <a:spAutoFit/>
          </a:bodyPr>
          <a:lstStyle/>
          <a:p>
            <a:r>
              <a:rPr lang="en-AU" sz="2000" dirty="0"/>
              <a:t>A “happy eyeballs” DNS approach would be to prefer to use the IPv6 address of the authoritative server in preference to the IPv4 address and follow this initial query with a IPv4 query soon after</a:t>
            </a:r>
          </a:p>
          <a:p>
            <a:endParaRPr lang="en-AU" sz="2000" dirty="0"/>
          </a:p>
          <a:p>
            <a:endParaRPr lang="en-AU" sz="2000" dirty="0"/>
          </a:p>
          <a:p>
            <a:endParaRPr lang="en-AU" sz="2000" dirty="0"/>
          </a:p>
        </p:txBody>
      </p:sp>
      <p:graphicFrame>
        <p:nvGraphicFramePr>
          <p:cNvPr id="6" name="Chart 5">
            <a:extLst>
              <a:ext uri="{FF2B5EF4-FFF2-40B4-BE49-F238E27FC236}">
                <a16:creationId xmlns:a16="http://schemas.microsoft.com/office/drawing/2014/main" id="{595A0B66-5551-07E3-BA53-0D9935C66848}"/>
              </a:ext>
            </a:extLst>
          </p:cNvPr>
          <p:cNvGraphicFramePr>
            <a:graphicFrameLocks/>
          </p:cNvGraphicFramePr>
          <p:nvPr>
            <p:extLst>
              <p:ext uri="{D42A27DB-BD31-4B8C-83A1-F6EECF244321}">
                <p14:modId xmlns:p14="http://schemas.microsoft.com/office/powerpoint/2010/main" val="150868031"/>
              </p:ext>
            </p:extLst>
          </p:nvPr>
        </p:nvGraphicFramePr>
        <p:xfrm>
          <a:off x="5486400" y="1371600"/>
          <a:ext cx="6380922" cy="51954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5FA8DF99-535B-2DE3-3ECD-26D61D076D83}"/>
              </a:ext>
            </a:extLst>
          </p:cNvPr>
          <p:cNvSpPr txBox="1"/>
          <p:nvPr/>
        </p:nvSpPr>
        <p:spPr>
          <a:xfrm>
            <a:off x="5695406" y="3600011"/>
            <a:ext cx="1698157" cy="369332"/>
          </a:xfrm>
          <a:prstGeom prst="rect">
            <a:avLst/>
          </a:prstGeom>
          <a:noFill/>
        </p:spPr>
        <p:txBody>
          <a:bodyPr wrap="none" rtlCol="0">
            <a:spAutoFit/>
          </a:bodyPr>
          <a:lstStyle/>
          <a:p>
            <a:r>
              <a:rPr lang="en-US" dirty="0"/>
              <a:t>Happy Eyeballs?</a:t>
            </a:r>
          </a:p>
        </p:txBody>
      </p:sp>
      <p:sp>
        <p:nvSpPr>
          <p:cNvPr id="9" name="TextBox 8">
            <a:extLst>
              <a:ext uri="{FF2B5EF4-FFF2-40B4-BE49-F238E27FC236}">
                <a16:creationId xmlns:a16="http://schemas.microsoft.com/office/drawing/2014/main" id="{355C4EED-F0DC-243B-7E22-522AE7EAB984}"/>
              </a:ext>
            </a:extLst>
          </p:cNvPr>
          <p:cNvSpPr txBox="1"/>
          <p:nvPr/>
        </p:nvSpPr>
        <p:spPr>
          <a:xfrm>
            <a:off x="10463348" y="2015526"/>
            <a:ext cx="1024639" cy="369332"/>
          </a:xfrm>
          <a:prstGeom prst="rect">
            <a:avLst/>
          </a:prstGeom>
          <a:noFill/>
        </p:spPr>
        <p:txBody>
          <a:bodyPr wrap="none" rtlCol="0">
            <a:spAutoFit/>
          </a:bodyPr>
          <a:lstStyle/>
          <a:p>
            <a:r>
              <a:rPr lang="en-US" dirty="0"/>
              <a:t>V4 Only?</a:t>
            </a:r>
          </a:p>
        </p:txBody>
      </p:sp>
    </p:spTree>
    <p:extLst>
      <p:ext uri="{BB962C8B-B14F-4D97-AF65-F5344CB8AC3E}">
        <p14:creationId xmlns:p14="http://schemas.microsoft.com/office/powerpoint/2010/main" val="251577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8" name="TextBox 7">
            <a:extLst>
              <a:ext uri="{FF2B5EF4-FFF2-40B4-BE49-F238E27FC236}">
                <a16:creationId xmlns:a16="http://schemas.microsoft.com/office/drawing/2014/main" id="{4FD25B70-848A-F34B-8096-BF5F6CF9CB23}"/>
              </a:ext>
            </a:extLst>
          </p:cNvPr>
          <p:cNvSpPr txBox="1"/>
          <p:nvPr/>
        </p:nvSpPr>
        <p:spPr>
          <a:xfrm>
            <a:off x="506223" y="2384858"/>
            <a:ext cx="4304317" cy="3170099"/>
          </a:xfrm>
          <a:prstGeom prst="rect">
            <a:avLst/>
          </a:prstGeom>
          <a:noFill/>
        </p:spPr>
        <p:txBody>
          <a:bodyPr wrap="square" rtlCol="0">
            <a:spAutoFit/>
          </a:bodyPr>
          <a:lstStyle/>
          <a:p>
            <a:r>
              <a:rPr lang="en-AU" sz="2000" dirty="0"/>
              <a:t>A “happy eyeballs” DNS approach would be minimise the delay between the initial 2 queries</a:t>
            </a:r>
          </a:p>
          <a:p>
            <a:endParaRPr lang="en-AU" sz="2000" dirty="0"/>
          </a:p>
          <a:p>
            <a:r>
              <a:rPr lang="en-AU" sz="2000" dirty="0"/>
              <a:t>But what we see is evidence of conventional DNS timeout values of 370ms, 400ms, 800ms and 1 sec</a:t>
            </a:r>
          </a:p>
          <a:p>
            <a:endParaRPr lang="en-AU" sz="2000" dirty="0"/>
          </a:p>
          <a:p>
            <a:endParaRPr lang="en-AU" sz="2000" dirty="0"/>
          </a:p>
          <a:p>
            <a:endParaRPr lang="en-AU" sz="2000" dirty="0"/>
          </a:p>
        </p:txBody>
      </p:sp>
      <p:pic>
        <p:nvPicPr>
          <p:cNvPr id="4" name="Picture 3" descr="A graph of a number of objects&#10;&#10;Description automatically generated with medium confidence">
            <a:extLst>
              <a:ext uri="{FF2B5EF4-FFF2-40B4-BE49-F238E27FC236}">
                <a16:creationId xmlns:a16="http://schemas.microsoft.com/office/drawing/2014/main" id="{57059D14-4430-8CEF-3984-D2C37F09D19E}"/>
              </a:ext>
            </a:extLst>
          </p:cNvPr>
          <p:cNvPicPr>
            <a:picLocks noChangeAspect="1"/>
          </p:cNvPicPr>
          <p:nvPr/>
        </p:nvPicPr>
        <p:blipFill>
          <a:blip r:embed="rId2"/>
          <a:stretch>
            <a:fillRect/>
          </a:stretch>
        </p:blipFill>
        <p:spPr>
          <a:xfrm>
            <a:off x="4509954" y="1789042"/>
            <a:ext cx="7078770" cy="4970199"/>
          </a:xfrm>
          <a:prstGeom prst="rect">
            <a:avLst/>
          </a:prstGeom>
        </p:spPr>
      </p:pic>
      <p:sp>
        <p:nvSpPr>
          <p:cNvPr id="5" name="TextBox 4">
            <a:extLst>
              <a:ext uri="{FF2B5EF4-FFF2-40B4-BE49-F238E27FC236}">
                <a16:creationId xmlns:a16="http://schemas.microsoft.com/office/drawing/2014/main" id="{8BD6C313-4A93-C180-087F-62C5F02F0E12}"/>
              </a:ext>
            </a:extLst>
          </p:cNvPr>
          <p:cNvSpPr txBox="1"/>
          <p:nvPr/>
        </p:nvSpPr>
        <p:spPr>
          <a:xfrm>
            <a:off x="7235687" y="1421296"/>
            <a:ext cx="2958182" cy="369332"/>
          </a:xfrm>
          <a:prstGeom prst="rect">
            <a:avLst/>
          </a:prstGeom>
          <a:noFill/>
        </p:spPr>
        <p:txBody>
          <a:bodyPr wrap="none" rtlCol="0">
            <a:spAutoFit/>
          </a:bodyPr>
          <a:lstStyle/>
          <a:p>
            <a:r>
              <a:rPr lang="en-US" dirty="0"/>
              <a:t>Delay between first 2 Queries</a:t>
            </a:r>
          </a:p>
        </p:txBody>
      </p:sp>
    </p:spTree>
    <p:extLst>
      <p:ext uri="{BB962C8B-B14F-4D97-AF65-F5344CB8AC3E}">
        <p14:creationId xmlns:p14="http://schemas.microsoft.com/office/powerpoint/2010/main" val="266705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FF0000"/>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782587" cy="461665"/>
          </a:xfrm>
          <a:prstGeom prst="rect">
            <a:avLst/>
          </a:prstGeom>
          <a:noFill/>
        </p:spPr>
        <p:txBody>
          <a:bodyPr wrap="none" rtlCol="0">
            <a:spAutoFit/>
          </a:bodyPr>
          <a:lstStyle/>
          <a:p>
            <a:r>
              <a:rPr lang="en-AU" sz="2400" dirty="0">
                <a:solidFill>
                  <a:srgbClr val="FF0000"/>
                </a:solidFill>
                <a:latin typeface="AhnbergHand" pitchFamily="2" charset="0"/>
              </a:rPr>
              <a:t>Yes!</a:t>
            </a:r>
          </a:p>
        </p:txBody>
      </p:sp>
    </p:spTree>
    <p:extLst>
      <p:ext uri="{BB962C8B-B14F-4D97-AF65-F5344CB8AC3E}">
        <p14:creationId xmlns:p14="http://schemas.microsoft.com/office/powerpoint/2010/main" val="2283832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782587" cy="461665"/>
          </a:xfrm>
          <a:prstGeom prst="rect">
            <a:avLst/>
          </a:prstGeom>
          <a:noFill/>
        </p:spPr>
        <p:txBody>
          <a:bodyPr wrap="none" rtlCol="0">
            <a:spAutoFit/>
          </a:bodyPr>
          <a:lstStyle/>
          <a:p>
            <a:r>
              <a:rPr lang="en-AU" sz="2400" dirty="0">
                <a:solidFill>
                  <a:srgbClr val="D09391"/>
                </a:solidFill>
                <a:latin typeface="AhnbergHand" pitchFamily="2" charset="0"/>
              </a:rPr>
              <a:t>Yes!</a:t>
            </a:r>
          </a:p>
        </p:txBody>
      </p:sp>
    </p:spTree>
    <p:extLst>
      <p:ext uri="{BB962C8B-B14F-4D97-AF65-F5344CB8AC3E}">
        <p14:creationId xmlns:p14="http://schemas.microsoft.com/office/powerpoint/2010/main" val="98825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ue and orange pie chart&#10;&#10;Description automatically generated">
            <a:extLst>
              <a:ext uri="{FF2B5EF4-FFF2-40B4-BE49-F238E27FC236}">
                <a16:creationId xmlns:a16="http://schemas.microsoft.com/office/drawing/2014/main" id="{99B02B49-49DC-7A3A-6427-45136227FF1A}"/>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18" name="TextBox 17">
            <a:extLst>
              <a:ext uri="{FF2B5EF4-FFF2-40B4-BE49-F238E27FC236}">
                <a16:creationId xmlns:a16="http://schemas.microsoft.com/office/drawing/2014/main" id="{9B5795CB-B273-AE4A-B6E5-EB2BB6DABC1B}"/>
              </a:ext>
            </a:extLst>
          </p:cNvPr>
          <p:cNvSpPr txBox="1"/>
          <p:nvPr/>
        </p:nvSpPr>
        <p:spPr>
          <a:xfrm>
            <a:off x="7350559" y="512725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19" name="TextBox 18">
            <a:extLst>
              <a:ext uri="{FF2B5EF4-FFF2-40B4-BE49-F238E27FC236}">
                <a16:creationId xmlns:a16="http://schemas.microsoft.com/office/drawing/2014/main" id="{04F4FF6D-E329-7949-AB72-DA0BF54AFBD3}"/>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5" name="TextBox 4">
            <a:extLst>
              <a:ext uri="{FF2B5EF4-FFF2-40B4-BE49-F238E27FC236}">
                <a16:creationId xmlns:a16="http://schemas.microsoft.com/office/drawing/2014/main" id="{A1009D78-C92E-BE44-878F-32AD095010A1}"/>
              </a:ext>
            </a:extLst>
          </p:cNvPr>
          <p:cNvSpPr txBox="1"/>
          <p:nvPr/>
        </p:nvSpPr>
        <p:spPr>
          <a:xfrm>
            <a:off x="7530097" y="1670372"/>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3" name="TextBox 2">
            <a:extLst>
              <a:ext uri="{FF2B5EF4-FFF2-40B4-BE49-F238E27FC236}">
                <a16:creationId xmlns:a16="http://schemas.microsoft.com/office/drawing/2014/main" id="{0D8D9C82-74DA-D54A-8B1D-D6A1E05F9DB8}"/>
              </a:ext>
            </a:extLst>
          </p:cNvPr>
          <p:cNvSpPr txBox="1"/>
          <p:nvPr/>
        </p:nvSpPr>
        <p:spPr>
          <a:xfrm>
            <a:off x="584822" y="2369015"/>
            <a:ext cx="6006789" cy="2677656"/>
          </a:xfrm>
          <a:prstGeom prst="rect">
            <a:avLst/>
          </a:prstGeom>
          <a:noFill/>
        </p:spPr>
        <p:txBody>
          <a:bodyPr wrap="square" rtlCol="0">
            <a:spAutoFit/>
          </a:bodyPr>
          <a:lstStyle/>
          <a:p>
            <a:r>
              <a:rPr lang="en-AU" sz="2400" dirty="0"/>
              <a:t>In this case the authoritative name server only has an IPv6 address</a:t>
            </a:r>
          </a:p>
          <a:p>
            <a:endParaRPr lang="en-AU" sz="2400" dirty="0"/>
          </a:p>
          <a:p>
            <a:r>
              <a:rPr lang="en-AU" sz="2400" dirty="0"/>
              <a:t>Of all the clients that are presented with an experiment (51M over 5 days) 65% of names are seen asking for the experiment name if the DNS server is reachable over IPv6 only</a:t>
            </a:r>
          </a:p>
        </p:txBody>
      </p:sp>
    </p:spTree>
    <p:extLst>
      <p:ext uri="{BB962C8B-B14F-4D97-AF65-F5344CB8AC3E}">
        <p14:creationId xmlns:p14="http://schemas.microsoft.com/office/powerpoint/2010/main" val="19683261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ue and orange pie chart&#10;&#10;Description automatically generated">
            <a:extLst>
              <a:ext uri="{FF2B5EF4-FFF2-40B4-BE49-F238E27FC236}">
                <a16:creationId xmlns:a16="http://schemas.microsoft.com/office/drawing/2014/main" id="{3455A70B-A524-89FE-54B1-2DA9FC33E163}"/>
              </a:ext>
            </a:extLst>
          </p:cNvPr>
          <p:cNvPicPr>
            <a:picLocks noChangeAspect="1"/>
          </p:cNvPicPr>
          <p:nvPr/>
        </p:nvPicPr>
        <p:blipFill>
          <a:blip r:embed="rId2"/>
          <a:stretch>
            <a:fillRect/>
          </a:stretch>
        </p:blipFill>
        <p:spPr>
          <a:xfrm rot="14749695">
            <a:off x="6421763" y="2310998"/>
            <a:ext cx="4765765" cy="4275826"/>
          </a:xfrm>
          <a:prstGeom prst="rect">
            <a:avLst/>
          </a:prstGeom>
        </p:spPr>
      </p:pic>
      <p:sp>
        <p:nvSpPr>
          <p:cNvPr id="20" name="TextBox 19">
            <a:extLst>
              <a:ext uri="{FF2B5EF4-FFF2-40B4-BE49-F238E27FC236}">
                <a16:creationId xmlns:a16="http://schemas.microsoft.com/office/drawing/2014/main" id="{D2BC6740-B285-F180-1B47-97B1ACAFE78C}"/>
              </a:ext>
            </a:extLst>
          </p:cNvPr>
          <p:cNvSpPr txBox="1"/>
          <p:nvPr/>
        </p:nvSpPr>
        <p:spPr>
          <a:xfrm>
            <a:off x="7350559" y="5147130"/>
            <a:ext cx="2922595" cy="461665"/>
          </a:xfrm>
          <a:prstGeom prst="rect">
            <a:avLst/>
          </a:prstGeom>
          <a:noFill/>
        </p:spPr>
        <p:txBody>
          <a:bodyPr wrap="none" rtlCol="0">
            <a:spAutoFit/>
          </a:bodyPr>
          <a:lstStyle/>
          <a:p>
            <a:r>
              <a:rPr lang="en-AU" sz="2400" dirty="0">
                <a:latin typeface="AhnbergHand" pitchFamily="2" charset="0"/>
              </a:rPr>
              <a:t>No query – 35</a:t>
            </a:r>
            <a:r>
              <a:rPr lang="en-AU" sz="2400" dirty="0">
                <a:latin typeface="Gh Hand" panose="02000503000000000000" pitchFamily="2" charset="0"/>
              </a:rPr>
              <a:t>%</a:t>
            </a:r>
          </a:p>
        </p:txBody>
      </p:sp>
      <p:sp>
        <p:nvSpPr>
          <p:cNvPr id="22" name="TextBox 21">
            <a:extLst>
              <a:ext uri="{FF2B5EF4-FFF2-40B4-BE49-F238E27FC236}">
                <a16:creationId xmlns:a16="http://schemas.microsoft.com/office/drawing/2014/main" id="{A8156F7C-2364-3EA8-10ED-6822E2321BFC}"/>
              </a:ext>
            </a:extLst>
          </p:cNvPr>
          <p:cNvSpPr txBox="1"/>
          <p:nvPr/>
        </p:nvSpPr>
        <p:spPr>
          <a:xfrm>
            <a:off x="7445128" y="3244756"/>
            <a:ext cx="2121093" cy="461665"/>
          </a:xfrm>
          <a:prstGeom prst="rect">
            <a:avLst/>
          </a:prstGeom>
          <a:noFill/>
        </p:spPr>
        <p:txBody>
          <a:bodyPr wrap="none" rtlCol="0">
            <a:spAutoFit/>
          </a:bodyPr>
          <a:lstStyle/>
          <a:p>
            <a:r>
              <a:rPr lang="en-AU" sz="2400" dirty="0">
                <a:latin typeface="AhnbergHand" pitchFamily="2" charset="0"/>
              </a:rPr>
              <a:t>IPv6 – 65</a:t>
            </a:r>
            <a:r>
              <a:rPr lang="en-AU" sz="2400" dirty="0">
                <a:latin typeface="Gh Hand" panose="02000503000000000000" pitchFamily="2" charset="0"/>
              </a:rPr>
              <a:t>%</a:t>
            </a:r>
          </a:p>
        </p:txBody>
      </p:sp>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vs IPv6 only DNS</a:t>
            </a:r>
          </a:p>
        </p:txBody>
      </p:sp>
      <p:sp>
        <p:nvSpPr>
          <p:cNvPr id="5" name="TextBox 4">
            <a:extLst>
              <a:ext uri="{FF2B5EF4-FFF2-40B4-BE49-F238E27FC236}">
                <a16:creationId xmlns:a16="http://schemas.microsoft.com/office/drawing/2014/main" id="{A1009D78-C92E-BE44-878F-32AD095010A1}"/>
              </a:ext>
            </a:extLst>
          </p:cNvPr>
          <p:cNvSpPr txBox="1"/>
          <p:nvPr/>
        </p:nvSpPr>
        <p:spPr>
          <a:xfrm>
            <a:off x="7837374" y="1653461"/>
            <a:ext cx="2727029" cy="461665"/>
          </a:xfrm>
          <a:prstGeom prst="rect">
            <a:avLst/>
          </a:prstGeom>
          <a:noFill/>
        </p:spPr>
        <p:txBody>
          <a:bodyPr wrap="none" rtlCol="0">
            <a:spAutoFit/>
          </a:bodyPr>
          <a:lstStyle/>
          <a:p>
            <a:r>
              <a:rPr lang="en-AU" sz="2400" dirty="0">
                <a:latin typeface="AhnbergHand" pitchFamily="2" charset="0"/>
              </a:rPr>
              <a:t>IPv6 Only Test</a:t>
            </a:r>
          </a:p>
        </p:txBody>
      </p:sp>
      <p:sp>
        <p:nvSpPr>
          <p:cNvPr id="21" name="TextBox 20">
            <a:extLst>
              <a:ext uri="{FF2B5EF4-FFF2-40B4-BE49-F238E27FC236}">
                <a16:creationId xmlns:a16="http://schemas.microsoft.com/office/drawing/2014/main" id="{6BEECB49-5000-7642-93D1-78EA9CC6C230}"/>
              </a:ext>
            </a:extLst>
          </p:cNvPr>
          <p:cNvSpPr txBox="1"/>
          <p:nvPr/>
        </p:nvSpPr>
        <p:spPr>
          <a:xfrm>
            <a:off x="1808035" y="1733658"/>
            <a:ext cx="1927131" cy="461665"/>
          </a:xfrm>
          <a:prstGeom prst="rect">
            <a:avLst/>
          </a:prstGeom>
          <a:noFill/>
        </p:spPr>
        <p:txBody>
          <a:bodyPr wrap="none" rtlCol="0">
            <a:spAutoFit/>
          </a:bodyPr>
          <a:lstStyle/>
          <a:p>
            <a:r>
              <a:rPr lang="en-AU" sz="2400" dirty="0">
                <a:latin typeface="AhnbergHand" pitchFamily="2" charset="0"/>
              </a:rPr>
              <a:t>Dual Stack</a:t>
            </a:r>
          </a:p>
        </p:txBody>
      </p:sp>
      <p:pic>
        <p:nvPicPr>
          <p:cNvPr id="6" name="Picture 5" descr="A pie chart with different colored sections&#10;&#10;Description automatically generated">
            <a:extLst>
              <a:ext uri="{FF2B5EF4-FFF2-40B4-BE49-F238E27FC236}">
                <a16:creationId xmlns:a16="http://schemas.microsoft.com/office/drawing/2014/main" id="{DCF8E44B-AA6E-4D21-B8EB-82AE3CCE3C05}"/>
              </a:ext>
            </a:extLst>
          </p:cNvPr>
          <p:cNvPicPr>
            <a:picLocks noChangeAspect="1"/>
          </p:cNvPicPr>
          <p:nvPr/>
        </p:nvPicPr>
        <p:blipFill>
          <a:blip r:embed="rId3"/>
          <a:stretch>
            <a:fillRect/>
          </a:stretch>
        </p:blipFill>
        <p:spPr>
          <a:xfrm>
            <a:off x="838200" y="2312505"/>
            <a:ext cx="4356097" cy="4222474"/>
          </a:xfrm>
          <a:prstGeom prst="rect">
            <a:avLst/>
          </a:prstGeom>
        </p:spPr>
      </p:pic>
      <p:sp>
        <p:nvSpPr>
          <p:cNvPr id="7" name="TextBox 6">
            <a:extLst>
              <a:ext uri="{FF2B5EF4-FFF2-40B4-BE49-F238E27FC236}">
                <a16:creationId xmlns:a16="http://schemas.microsoft.com/office/drawing/2014/main" id="{8221A561-3EC2-5C4C-1D83-378D03DD31B9}"/>
              </a:ext>
            </a:extLst>
          </p:cNvPr>
          <p:cNvSpPr txBox="1"/>
          <p:nvPr/>
        </p:nvSpPr>
        <p:spPr>
          <a:xfrm>
            <a:off x="1281831" y="4383089"/>
            <a:ext cx="1853454" cy="830997"/>
          </a:xfrm>
          <a:prstGeom prst="rect">
            <a:avLst/>
          </a:prstGeom>
          <a:noFill/>
        </p:spPr>
        <p:txBody>
          <a:bodyPr wrap="square" rtlCol="0">
            <a:spAutoFit/>
          </a:bodyPr>
          <a:lstStyle/>
          <a:p>
            <a:pPr algn="ctr"/>
            <a:r>
              <a:rPr lang="en-AU" sz="2400" dirty="0">
                <a:latin typeface="AhnbergHand" pitchFamily="2" charset="0"/>
              </a:rPr>
              <a:t>IPv4 Only  43</a:t>
            </a:r>
            <a:r>
              <a:rPr lang="en-AU" sz="2400" dirty="0">
                <a:latin typeface="Gh Hand" panose="02000503000000000000" pitchFamily="2" charset="0"/>
              </a:rPr>
              <a:t>%</a:t>
            </a:r>
          </a:p>
        </p:txBody>
      </p:sp>
      <p:sp>
        <p:nvSpPr>
          <p:cNvPr id="8" name="TextBox 7">
            <a:extLst>
              <a:ext uri="{FF2B5EF4-FFF2-40B4-BE49-F238E27FC236}">
                <a16:creationId xmlns:a16="http://schemas.microsoft.com/office/drawing/2014/main" id="{B233F4B6-4FCF-7195-09F2-252F6F189EB9}"/>
              </a:ext>
            </a:extLst>
          </p:cNvPr>
          <p:cNvSpPr txBox="1"/>
          <p:nvPr/>
        </p:nvSpPr>
        <p:spPr>
          <a:xfrm>
            <a:off x="1958605" y="2762381"/>
            <a:ext cx="1808508" cy="830997"/>
          </a:xfrm>
          <a:prstGeom prst="rect">
            <a:avLst/>
          </a:prstGeom>
          <a:noFill/>
        </p:spPr>
        <p:txBody>
          <a:bodyPr wrap="none" rtlCol="0">
            <a:spAutoFit/>
          </a:bodyPr>
          <a:lstStyle/>
          <a:p>
            <a:pPr algn="ctr"/>
            <a:r>
              <a:rPr lang="en-AU" sz="2400" dirty="0">
                <a:latin typeface="AhnbergHand" pitchFamily="2" charset="0"/>
              </a:rPr>
              <a:t>IPv6 Only</a:t>
            </a:r>
          </a:p>
          <a:p>
            <a:pPr algn="ctr"/>
            <a:r>
              <a:rPr lang="en-AU" sz="2400" dirty="0">
                <a:latin typeface="AhnbergHand" pitchFamily="2" charset="0"/>
              </a:rPr>
              <a:t>11</a:t>
            </a:r>
            <a:r>
              <a:rPr lang="en-AU" sz="2400" dirty="0">
                <a:latin typeface="Gh Hand" panose="02000503000000000000" pitchFamily="2" charset="0"/>
              </a:rPr>
              <a:t>%</a:t>
            </a:r>
          </a:p>
        </p:txBody>
      </p:sp>
      <p:sp>
        <p:nvSpPr>
          <p:cNvPr id="9" name="TextBox 8">
            <a:extLst>
              <a:ext uri="{FF2B5EF4-FFF2-40B4-BE49-F238E27FC236}">
                <a16:creationId xmlns:a16="http://schemas.microsoft.com/office/drawing/2014/main" id="{F5A34AE1-F7C2-165D-0682-9AE1C85583C9}"/>
              </a:ext>
            </a:extLst>
          </p:cNvPr>
          <p:cNvSpPr txBox="1"/>
          <p:nvPr/>
        </p:nvSpPr>
        <p:spPr>
          <a:xfrm>
            <a:off x="3135285" y="4181122"/>
            <a:ext cx="2093843" cy="830997"/>
          </a:xfrm>
          <a:prstGeom prst="rect">
            <a:avLst/>
          </a:prstGeom>
          <a:noFill/>
        </p:spPr>
        <p:txBody>
          <a:bodyPr wrap="none" rtlCol="0">
            <a:spAutoFit/>
          </a:bodyPr>
          <a:lstStyle/>
          <a:p>
            <a:pPr algn="ctr"/>
            <a:r>
              <a:rPr lang="en-AU" sz="2400" dirty="0">
                <a:latin typeface="AhnbergHand" pitchFamily="2" charset="0"/>
              </a:rPr>
              <a:t>IPv4 + IPv6</a:t>
            </a:r>
          </a:p>
          <a:p>
            <a:pPr algn="ctr"/>
            <a:r>
              <a:rPr lang="en-AU" sz="2400" dirty="0">
                <a:latin typeface="AhnbergHand" pitchFamily="2" charset="0"/>
              </a:rPr>
              <a:t>46</a:t>
            </a:r>
            <a:r>
              <a:rPr lang="en-AU" sz="2400" dirty="0">
                <a:latin typeface="Gh Hand" panose="02000503000000000000" pitchFamily="2" charset="0"/>
              </a:rPr>
              <a:t>%</a:t>
            </a:r>
          </a:p>
        </p:txBody>
      </p:sp>
    </p:spTree>
    <p:extLst>
      <p:ext uri="{BB962C8B-B14F-4D97-AF65-F5344CB8AC3E}">
        <p14:creationId xmlns:p14="http://schemas.microsoft.com/office/powerpoint/2010/main" val="4159443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solidFill>
                  <a:schemeClr val="bg1">
                    <a:lumMod val="65000"/>
                  </a:schemeClr>
                </a:solidFill>
              </a:rPr>
              <a:t>And what about DNSSEC?</a:t>
            </a:r>
          </a:p>
          <a:p>
            <a:pPr lvl="1"/>
            <a:r>
              <a:rPr lang="en-US" dirty="0">
                <a:solidFill>
                  <a:schemeClr val="bg1">
                    <a:lumMod val="65000"/>
                  </a:schemeClr>
                </a:solidFill>
              </a:rPr>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782587" cy="461665"/>
          </a:xfrm>
          <a:prstGeom prst="rect">
            <a:avLst/>
          </a:prstGeom>
          <a:noFill/>
        </p:spPr>
        <p:txBody>
          <a:bodyPr wrap="none" rtlCol="0">
            <a:spAutoFit/>
          </a:bodyPr>
          <a:lstStyle/>
          <a:p>
            <a:r>
              <a:rPr lang="en-AU" sz="2400" dirty="0">
                <a:solidFill>
                  <a:srgbClr val="D09391"/>
                </a:solidFill>
                <a:latin typeface="AhnbergHand" pitchFamily="2" charset="0"/>
              </a:rPr>
              <a:t>Yes!</a:t>
            </a:r>
          </a:p>
        </p:txBody>
      </p:sp>
      <p:sp>
        <p:nvSpPr>
          <p:cNvPr id="6" name="Rectangle 5">
            <a:extLst>
              <a:ext uri="{FF2B5EF4-FFF2-40B4-BE49-F238E27FC236}">
                <a16:creationId xmlns:a16="http://schemas.microsoft.com/office/drawing/2014/main" id="{C9891B74-2BE2-6643-A390-FD434B13483E}"/>
              </a:ext>
            </a:extLst>
          </p:cNvPr>
          <p:cNvSpPr/>
          <p:nvPr/>
        </p:nvSpPr>
        <p:spPr>
          <a:xfrm>
            <a:off x="7470980" y="4074877"/>
            <a:ext cx="931665" cy="461665"/>
          </a:xfrm>
          <a:prstGeom prst="rect">
            <a:avLst/>
          </a:prstGeom>
        </p:spPr>
        <p:txBody>
          <a:bodyPr wrap="none">
            <a:spAutoFit/>
          </a:bodyPr>
          <a:lstStyle/>
          <a:p>
            <a:r>
              <a:rPr lang="en-AU" sz="2400" b="1" dirty="0">
                <a:solidFill>
                  <a:srgbClr val="FF0000"/>
                </a:solidFill>
                <a:latin typeface="AhnbergHand" pitchFamily="2" charset="0"/>
              </a:rPr>
              <a:t>65</a:t>
            </a:r>
            <a:r>
              <a:rPr lang="en-AU" sz="2400" b="1" dirty="0">
                <a:solidFill>
                  <a:srgbClr val="FF0000"/>
                </a:solidFill>
                <a:latin typeface="Gh Hand" panose="02000503000000000000" pitchFamily="2" charset="0"/>
              </a:rPr>
              <a:t>%</a:t>
            </a:r>
            <a:endParaRPr lang="en-AU" sz="2400" b="1" dirty="0">
              <a:solidFill>
                <a:srgbClr val="FF0000"/>
              </a:solidFill>
            </a:endParaRPr>
          </a:p>
        </p:txBody>
      </p:sp>
    </p:spTree>
    <p:extLst>
      <p:ext uri="{BB962C8B-B14F-4D97-AF65-F5344CB8AC3E}">
        <p14:creationId xmlns:p14="http://schemas.microsoft.com/office/powerpoint/2010/main" val="125832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468F2-80C1-75FD-9FB0-CFE9CC1C03F3}"/>
              </a:ext>
            </a:extLst>
          </p:cNvPr>
          <p:cNvSpPr>
            <a:spLocks noGrp="1"/>
          </p:cNvSpPr>
          <p:nvPr>
            <p:ph type="title"/>
          </p:nvPr>
        </p:nvSpPr>
        <p:spPr/>
        <p:txBody>
          <a:bodyPr/>
          <a:lstStyle/>
          <a:p>
            <a:r>
              <a:rPr lang="en-US" dirty="0"/>
              <a:t>IETF Best Current Practice – BCP 91</a:t>
            </a:r>
          </a:p>
        </p:txBody>
      </p:sp>
      <p:sp>
        <p:nvSpPr>
          <p:cNvPr id="3" name="Content Placeholder 2">
            <a:extLst>
              <a:ext uri="{FF2B5EF4-FFF2-40B4-BE49-F238E27FC236}">
                <a16:creationId xmlns:a16="http://schemas.microsoft.com/office/drawing/2014/main" id="{370DB86A-3AA7-FF28-DEBB-0413A19FF861}"/>
              </a:ext>
            </a:extLst>
          </p:cNvPr>
          <p:cNvSpPr>
            <a:spLocks noGrp="1"/>
          </p:cNvSpPr>
          <p:nvPr>
            <p:ph idx="1"/>
          </p:nvPr>
        </p:nvSpPr>
        <p:spPr>
          <a:xfrm>
            <a:off x="838199" y="2206487"/>
            <a:ext cx="11058939" cy="3970476"/>
          </a:xfrm>
        </p:spPr>
        <p:txBody>
          <a:bodyPr/>
          <a:lstStyle/>
          <a:p>
            <a:pPr marL="0" indent="0">
              <a:buNone/>
            </a:pPr>
            <a:r>
              <a:rPr lang="en-US" dirty="0">
                <a:latin typeface="+mj-lt"/>
              </a:rPr>
              <a:t>RFC3901 – September 2004 “</a:t>
            </a:r>
            <a:r>
              <a:rPr lang="en-AU" dirty="0">
                <a:effectLst/>
                <a:latin typeface="+mj-lt"/>
              </a:rPr>
              <a:t>DNS IPv6 Transport Operational Guidelines</a:t>
            </a:r>
            <a:r>
              <a:rPr lang="en-US" dirty="0">
                <a:effectLst/>
                <a:latin typeface="+mj-lt"/>
              </a:rPr>
              <a:t>”:</a:t>
            </a:r>
          </a:p>
          <a:p>
            <a:pPr lvl="1"/>
            <a:r>
              <a:rPr lang="en-US" dirty="0">
                <a:latin typeface="+mj-lt"/>
              </a:rPr>
              <a:t>Every recursive name server SHOULD be either IPv4-only or dual stack</a:t>
            </a:r>
          </a:p>
          <a:p>
            <a:pPr lvl="1"/>
            <a:r>
              <a:rPr lang="en-US" dirty="0">
                <a:latin typeface="+mj-lt"/>
              </a:rPr>
              <a:t>Every DNS zone SHOULD be served by at least one IPv4-reachable name server</a:t>
            </a:r>
          </a:p>
          <a:p>
            <a:endParaRPr lang="en-US" dirty="0">
              <a:latin typeface="+mj-lt"/>
            </a:endParaRPr>
          </a:p>
          <a:p>
            <a:pPr marL="0" indent="0">
              <a:buNone/>
            </a:pPr>
            <a:r>
              <a:rPr lang="en-US" dirty="0">
                <a:latin typeface="Max's Handwritin" pitchFamily="2" charset="0"/>
              </a:rPr>
              <a:t>Which is saying as an IPv6 Operational guideline “you better keep IPv4 going” </a:t>
            </a:r>
          </a:p>
          <a:p>
            <a:pPr marL="0" indent="0">
              <a:buNone/>
            </a:pPr>
            <a:r>
              <a:rPr lang="en-US" dirty="0">
                <a:latin typeface="Max's Handwritin" pitchFamily="2" charset="0"/>
              </a:rPr>
              <a:t>The RFC actually says very little about IPv6!</a:t>
            </a:r>
          </a:p>
        </p:txBody>
      </p:sp>
    </p:spTree>
    <p:extLst>
      <p:ext uri="{BB962C8B-B14F-4D97-AF65-F5344CB8AC3E}">
        <p14:creationId xmlns:p14="http://schemas.microsoft.com/office/powerpoint/2010/main" val="251860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Dual Stack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609585" indent="-609585">
              <a:buFont typeface="+mj-lt"/>
              <a:buAutoNum type="arabicPeriod"/>
            </a:pPr>
            <a:r>
              <a:rPr lang="en-US" dirty="0">
                <a:solidFill>
                  <a:schemeClr val="bg1">
                    <a:lumMod val="65000"/>
                  </a:schemeClr>
                </a:solidFill>
              </a:rPr>
              <a:t>How does the DNS handle dual-stacked authoritative servers?</a:t>
            </a:r>
          </a:p>
          <a:p>
            <a:pPr lvl="1"/>
            <a:r>
              <a:rPr lang="en-US" dirty="0">
                <a:solidFill>
                  <a:schemeClr val="bg1">
                    <a:lumMod val="65000"/>
                  </a:schemeClr>
                </a:solidFill>
              </a:rPr>
              <a:t>Is there a “happy eyeballs” version of DNS server selection?</a:t>
            </a:r>
          </a:p>
          <a:p>
            <a:pPr lvl="1"/>
            <a:r>
              <a:rPr lang="en-US" dirty="0">
                <a:solidFill>
                  <a:schemeClr val="bg1">
                    <a:lumMod val="65000"/>
                  </a:schemeClr>
                </a:solidFill>
              </a:rPr>
              <a:t>Or is there a reverse bias to use IPv4?</a:t>
            </a:r>
          </a:p>
          <a:p>
            <a:pPr marL="609585" indent="-609585">
              <a:buFont typeface="+mj-lt"/>
              <a:buAutoNum type="arabicPeriod"/>
            </a:pPr>
            <a:r>
              <a:rPr lang="en-US" dirty="0">
                <a:solidFill>
                  <a:schemeClr val="bg1">
                    <a:lumMod val="65000"/>
                  </a:schemeClr>
                </a:solidFill>
              </a:rPr>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
        <p:nvSpPr>
          <p:cNvPr id="4" name="TextBox 3">
            <a:extLst>
              <a:ext uri="{FF2B5EF4-FFF2-40B4-BE49-F238E27FC236}">
                <a16:creationId xmlns:a16="http://schemas.microsoft.com/office/drawing/2014/main" id="{60E14FC3-E4A7-2746-B9A4-8A4CBF73BD4E}"/>
              </a:ext>
            </a:extLst>
          </p:cNvPr>
          <p:cNvSpPr txBox="1"/>
          <p:nvPr/>
        </p:nvSpPr>
        <p:spPr>
          <a:xfrm>
            <a:off x="9099395" y="2785328"/>
            <a:ext cx="712054" cy="461665"/>
          </a:xfrm>
          <a:prstGeom prst="rect">
            <a:avLst/>
          </a:prstGeom>
          <a:noFill/>
        </p:spPr>
        <p:txBody>
          <a:bodyPr wrap="none" rtlCol="0">
            <a:spAutoFit/>
          </a:bodyPr>
          <a:lstStyle/>
          <a:p>
            <a:r>
              <a:rPr lang="en-AU" sz="2400" dirty="0">
                <a:solidFill>
                  <a:srgbClr val="D09391"/>
                </a:solidFill>
                <a:latin typeface="AhnbergHand" pitchFamily="2" charset="0"/>
              </a:rPr>
              <a:t>No!</a:t>
            </a:r>
          </a:p>
        </p:txBody>
      </p:sp>
      <p:sp>
        <p:nvSpPr>
          <p:cNvPr id="5" name="TextBox 4">
            <a:extLst>
              <a:ext uri="{FF2B5EF4-FFF2-40B4-BE49-F238E27FC236}">
                <a16:creationId xmlns:a16="http://schemas.microsoft.com/office/drawing/2014/main" id="{A987F595-B731-5348-8795-EBADF163151C}"/>
              </a:ext>
            </a:extLst>
          </p:cNvPr>
          <p:cNvSpPr txBox="1"/>
          <p:nvPr/>
        </p:nvSpPr>
        <p:spPr>
          <a:xfrm>
            <a:off x="6626304" y="3182780"/>
            <a:ext cx="782587" cy="461665"/>
          </a:xfrm>
          <a:prstGeom prst="rect">
            <a:avLst/>
          </a:prstGeom>
          <a:noFill/>
        </p:spPr>
        <p:txBody>
          <a:bodyPr wrap="none" rtlCol="0">
            <a:spAutoFit/>
          </a:bodyPr>
          <a:lstStyle/>
          <a:p>
            <a:r>
              <a:rPr lang="en-AU" sz="2400" dirty="0">
                <a:solidFill>
                  <a:srgbClr val="D09391"/>
                </a:solidFill>
                <a:latin typeface="AhnbergHand" pitchFamily="2" charset="0"/>
              </a:rPr>
              <a:t>Yes!</a:t>
            </a:r>
          </a:p>
        </p:txBody>
      </p:sp>
      <p:sp>
        <p:nvSpPr>
          <p:cNvPr id="6" name="Rectangle 5">
            <a:extLst>
              <a:ext uri="{FF2B5EF4-FFF2-40B4-BE49-F238E27FC236}">
                <a16:creationId xmlns:a16="http://schemas.microsoft.com/office/drawing/2014/main" id="{C9891B74-2BE2-6643-A390-FD434B13483E}"/>
              </a:ext>
            </a:extLst>
          </p:cNvPr>
          <p:cNvSpPr/>
          <p:nvPr/>
        </p:nvSpPr>
        <p:spPr>
          <a:xfrm>
            <a:off x="7470980" y="4074877"/>
            <a:ext cx="955711" cy="461665"/>
          </a:xfrm>
          <a:prstGeom prst="rect">
            <a:avLst/>
          </a:prstGeom>
        </p:spPr>
        <p:txBody>
          <a:bodyPr wrap="none">
            <a:spAutoFit/>
          </a:bodyPr>
          <a:lstStyle/>
          <a:p>
            <a:r>
              <a:rPr lang="en-AU" sz="2400" b="1" dirty="0">
                <a:solidFill>
                  <a:srgbClr val="D09391"/>
                </a:solidFill>
                <a:latin typeface="AhnbergHand" pitchFamily="2" charset="0"/>
              </a:rPr>
              <a:t>55</a:t>
            </a:r>
            <a:r>
              <a:rPr lang="en-AU" sz="2400" b="1" dirty="0">
                <a:solidFill>
                  <a:srgbClr val="D09391"/>
                </a:solidFill>
                <a:latin typeface="Gh Hand" panose="02000503000000000000" pitchFamily="2" charset="0"/>
              </a:rPr>
              <a:t>%</a:t>
            </a:r>
            <a:endParaRPr lang="en-AU" sz="2400" b="1" dirty="0">
              <a:solidFill>
                <a:srgbClr val="D09391"/>
              </a:solidFill>
            </a:endParaRPr>
          </a:p>
        </p:txBody>
      </p:sp>
    </p:spTree>
    <p:extLst>
      <p:ext uri="{BB962C8B-B14F-4D97-AF65-F5344CB8AC3E}">
        <p14:creationId xmlns:p14="http://schemas.microsoft.com/office/powerpoint/2010/main" val="3185383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IPv6 and Packet Fragmentation</a:t>
            </a:r>
          </a:p>
        </p:txBody>
      </p:sp>
      <p:sp>
        <p:nvSpPr>
          <p:cNvPr id="3" name="Content Placeholder 2"/>
          <p:cNvSpPr>
            <a:spLocks noGrp="1"/>
          </p:cNvSpPr>
          <p:nvPr>
            <p:ph idx="1"/>
          </p:nvPr>
        </p:nvSpPr>
        <p:spPr/>
        <p:txBody>
          <a:bodyPr/>
          <a:lstStyle/>
          <a:p>
            <a:pPr marL="0" indent="0">
              <a:buNone/>
            </a:pPr>
            <a:r>
              <a:rPr lang="en-US" dirty="0"/>
              <a:t>IPv6 made two major changes to IP’s handling of packet fragmentation:</a:t>
            </a:r>
          </a:p>
          <a:p>
            <a:r>
              <a:rPr lang="en-US" dirty="0"/>
              <a:t>The fragmentation control header has been moved out of the IP header to become an </a:t>
            </a:r>
            <a:r>
              <a:rPr lang="en-US" b="1" dirty="0"/>
              <a:t>extension header</a:t>
            </a:r>
            <a:endParaRPr lang="en-US" dirty="0"/>
          </a:p>
          <a:p>
            <a:pPr lvl="1"/>
            <a:r>
              <a:rPr lang="en-US" dirty="0"/>
              <a:t>In other words, the UDP / TCP protocol header is pushed further into the packet and to find it you need to follow the header chain</a:t>
            </a:r>
          </a:p>
          <a:p>
            <a:r>
              <a:rPr lang="en-US" dirty="0"/>
              <a:t>The IPv4 ‘Don’t Fragment’ bit is jammed </a:t>
            </a:r>
            <a:r>
              <a:rPr lang="en-US" b="1" dirty="0"/>
              <a:t>on</a:t>
            </a:r>
            <a:r>
              <a:rPr lang="en-US" dirty="0"/>
              <a:t> in IPv6</a:t>
            </a:r>
          </a:p>
          <a:p>
            <a:pPr lvl="1"/>
            <a:r>
              <a:rPr lang="en-US" dirty="0"/>
              <a:t>In the case of path MTU issues IPv6 routers should not perform fragmentation on the fly, but are required to pass an ICMPv6 PTB message back to the packet’s sender</a:t>
            </a:r>
          </a:p>
        </p:txBody>
      </p:sp>
    </p:spTree>
    <p:extLst>
      <p:ext uri="{BB962C8B-B14F-4D97-AF65-F5344CB8AC3E}">
        <p14:creationId xmlns:p14="http://schemas.microsoft.com/office/powerpoint/2010/main" val="352417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Who uses Fragmentation anyway?</a:t>
            </a:r>
          </a:p>
        </p:txBody>
      </p:sp>
      <p:sp>
        <p:nvSpPr>
          <p:cNvPr id="3" name="Content Placeholder 2"/>
          <p:cNvSpPr>
            <a:spLocks noGrp="1"/>
          </p:cNvSpPr>
          <p:nvPr>
            <p:ph idx="1"/>
          </p:nvPr>
        </p:nvSpPr>
        <p:spPr/>
        <p:txBody>
          <a:bodyPr/>
          <a:lstStyle/>
          <a:p>
            <a:r>
              <a:rPr lang="en-US" dirty="0"/>
              <a:t>Well, the DNS is a good place to start looking!</a:t>
            </a:r>
          </a:p>
        </p:txBody>
      </p:sp>
    </p:spTree>
    <p:extLst>
      <p:ext uri="{BB962C8B-B14F-4D97-AF65-F5344CB8AC3E}">
        <p14:creationId xmlns:p14="http://schemas.microsoft.com/office/powerpoint/2010/main" val="1223500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15084"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3" name="Content Placeholder 2"/>
          <p:cNvSpPr>
            <a:spLocks noGrp="1"/>
          </p:cNvSpPr>
          <p:nvPr>
            <p:ph idx="1"/>
          </p:nvPr>
        </p:nvSpPr>
        <p:spPr/>
        <p:txBody>
          <a:bodyPr/>
          <a:lstStyle/>
          <a:p>
            <a:r>
              <a:rPr lang="en-US" dirty="0"/>
              <a:t>And the root zone DNS is a good place to start looking!</a:t>
            </a:r>
          </a:p>
        </p:txBody>
      </p:sp>
    </p:spTree>
    <p:extLst>
      <p:ext uri="{BB962C8B-B14F-4D97-AF65-F5344CB8AC3E}">
        <p14:creationId xmlns:p14="http://schemas.microsoft.com/office/powerpoint/2010/main" val="770030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055395"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sp>
        <p:nvSpPr>
          <p:cNvPr id="12" name="TextBox 11">
            <a:extLst>
              <a:ext uri="{FF2B5EF4-FFF2-40B4-BE49-F238E27FC236}">
                <a16:creationId xmlns:a16="http://schemas.microsoft.com/office/drawing/2014/main" id="{D9BB1AD6-24E5-D64B-A9E1-DA591861DD89}"/>
              </a:ext>
            </a:extLst>
          </p:cNvPr>
          <p:cNvSpPr txBox="1"/>
          <p:nvPr/>
        </p:nvSpPr>
        <p:spPr>
          <a:xfrm>
            <a:off x="5612134" y="1119240"/>
            <a:ext cx="2323072" cy="5632311"/>
          </a:xfrm>
          <a:prstGeom prst="rect">
            <a:avLst/>
          </a:prstGeom>
          <a:noFill/>
        </p:spPr>
        <p:txBody>
          <a:bodyPr wrap="none" rtlCol="0">
            <a:spAutoFit/>
          </a:bodyPr>
          <a:lstStyle/>
          <a:p>
            <a:r>
              <a:rPr lang="en-AU" sz="1200" dirty="0">
                <a:latin typeface="Courier" pitchFamily="2" charset="0"/>
              </a:rPr>
              <a:t>.</a:t>
            </a:r>
            <a:r>
              <a:rPr lang="en-AU" sz="1200" dirty="0" err="1">
                <a:latin typeface="Courier" pitchFamily="2" charset="0"/>
              </a:rPr>
              <a:t>sl</a:t>
            </a:r>
            <a:r>
              <a:rPr lang="en-AU" sz="1200" dirty="0">
                <a:latin typeface="Courier" pitchFamily="2" charset="0"/>
              </a:rPr>
              <a:t> 3319</a:t>
            </a:r>
          </a:p>
          <a:p>
            <a:r>
              <a:rPr lang="en-AU" sz="1200" dirty="0">
                <a:latin typeface="Courier" pitchFamily="2" charset="0"/>
              </a:rPr>
              <a:t>.pl 2193</a:t>
            </a:r>
          </a:p>
          <a:p>
            <a:r>
              <a:rPr lang="en-AU" sz="1200" dirty="0">
                <a:latin typeface="Courier" pitchFamily="2" charset="0"/>
              </a:rPr>
              <a:t>.</a:t>
            </a:r>
            <a:r>
              <a:rPr lang="en-AU" sz="1200" dirty="0" err="1">
                <a:latin typeface="Courier" pitchFamily="2" charset="0"/>
              </a:rPr>
              <a:t>gdn</a:t>
            </a:r>
            <a:r>
              <a:rPr lang="en-AU" sz="1200" dirty="0">
                <a:latin typeface="Courier" pitchFamily="2" charset="0"/>
              </a:rPr>
              <a:t> 1954</a:t>
            </a:r>
          </a:p>
          <a:p>
            <a:r>
              <a:rPr lang="en-AU" sz="1200" dirty="0">
                <a:latin typeface="Courier" pitchFamily="2" charset="0"/>
              </a:rPr>
              <a:t>.</a:t>
            </a:r>
            <a:r>
              <a:rPr lang="en-AU" sz="1200" dirty="0" err="1">
                <a:latin typeface="Courier" pitchFamily="2" charset="0"/>
              </a:rPr>
              <a:t>ve</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uy</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bg</a:t>
            </a:r>
            <a:r>
              <a:rPr lang="en-AU" sz="1200" dirty="0">
                <a:latin typeface="Courier" pitchFamily="2" charset="0"/>
              </a:rPr>
              <a:t> 1951</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--mgbx4cd0ab 1931</a:t>
            </a:r>
          </a:p>
          <a:p>
            <a:r>
              <a:rPr lang="en-AU" sz="1200" dirty="0">
                <a:latin typeface="Courier" pitchFamily="2" charset="0"/>
              </a:rPr>
              <a:t>.</a:t>
            </a:r>
            <a:r>
              <a:rPr lang="en-AU" sz="1200" dirty="0" err="1">
                <a:latin typeface="Courier" pitchFamily="2" charset="0"/>
              </a:rPr>
              <a:t>africa</a:t>
            </a:r>
            <a:r>
              <a:rPr lang="en-AU" sz="1200" dirty="0">
                <a:latin typeface="Courier" pitchFamily="2" charset="0"/>
              </a:rPr>
              <a:t> 1897</a:t>
            </a:r>
          </a:p>
          <a:p>
            <a:r>
              <a:rPr lang="en-AU" sz="1200" dirty="0">
                <a:latin typeface="Courier" pitchFamily="2" charset="0"/>
              </a:rPr>
              <a:t>.ad 1769</a:t>
            </a:r>
          </a:p>
          <a:p>
            <a:r>
              <a:rPr lang="en-AU" sz="1200" dirty="0">
                <a:latin typeface="Courier" pitchFamily="2" charset="0"/>
              </a:rPr>
              <a:t>.ss 1715</a:t>
            </a:r>
          </a:p>
          <a:p>
            <a:r>
              <a:rPr lang="en-AU" sz="1200" dirty="0">
                <a:latin typeface="Courier" pitchFamily="2" charset="0"/>
              </a:rPr>
              <a:t>.</a:t>
            </a:r>
            <a:r>
              <a:rPr lang="en-AU" sz="1200" dirty="0" err="1">
                <a:latin typeface="Courier" pitchFamily="2" charset="0"/>
              </a:rPr>
              <a:t>firmdale</a:t>
            </a:r>
            <a:r>
              <a:rPr lang="en-AU" sz="1200" dirty="0">
                <a:latin typeface="Courier" pitchFamily="2" charset="0"/>
              </a:rPr>
              <a:t> 1693</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--mgbah1a3hjkrd 1691</a:t>
            </a:r>
          </a:p>
          <a:p>
            <a:r>
              <a:rPr lang="en-AU" sz="1200" dirty="0">
                <a:latin typeface="Courier" pitchFamily="2" charset="0"/>
              </a:rPr>
              <a:t>.</a:t>
            </a:r>
            <a:r>
              <a:rPr lang="en-AU" sz="1200" dirty="0" err="1">
                <a:latin typeface="Courier" pitchFamily="2" charset="0"/>
              </a:rPr>
              <a:t>xn</a:t>
            </a:r>
            <a:r>
              <a:rPr lang="en-AU" sz="1200" dirty="0">
                <a:latin typeface="Courier" pitchFamily="2" charset="0"/>
              </a:rPr>
              <a:t>--mgbt3dhd 1681</a:t>
            </a:r>
          </a:p>
          <a:p>
            <a:r>
              <a:rPr lang="en-AU" sz="1200" dirty="0">
                <a:latin typeface="Courier" pitchFamily="2" charset="0"/>
              </a:rPr>
              <a:t>.</a:t>
            </a:r>
            <a:r>
              <a:rPr lang="en-AU" sz="1200" dirty="0" err="1">
                <a:latin typeface="Courier" pitchFamily="2" charset="0"/>
              </a:rPr>
              <a:t>ar</a:t>
            </a:r>
            <a:r>
              <a:rPr lang="en-AU" sz="1200" dirty="0">
                <a:latin typeface="Courier" pitchFamily="2" charset="0"/>
              </a:rPr>
              <a:t> 1675</a:t>
            </a:r>
          </a:p>
          <a:p>
            <a:r>
              <a:rPr lang="en-AU" sz="1200" dirty="0">
                <a:latin typeface="Courier" pitchFamily="2" charset="0"/>
              </a:rPr>
              <a:t>.</a:t>
            </a:r>
            <a:r>
              <a:rPr lang="en-AU" sz="1200" dirty="0" err="1">
                <a:latin typeface="Courier" pitchFamily="2" charset="0"/>
              </a:rPr>
              <a:t>nowruz</a:t>
            </a:r>
            <a:r>
              <a:rPr lang="en-AU" sz="1200" dirty="0">
                <a:latin typeface="Courier" pitchFamily="2" charset="0"/>
              </a:rPr>
              <a:t> 1669</a:t>
            </a:r>
          </a:p>
          <a:p>
            <a:r>
              <a:rPr lang="en-AU" sz="1200" dirty="0">
                <a:latin typeface="Courier" pitchFamily="2" charset="0"/>
              </a:rPr>
              <a:t>.beats 1667</a:t>
            </a:r>
          </a:p>
          <a:p>
            <a:r>
              <a:rPr lang="en-AU" sz="1200" dirty="0">
                <a:latin typeface="Courier" pitchFamily="2" charset="0"/>
              </a:rPr>
              <a:t>.apple 1667</a:t>
            </a:r>
          </a:p>
          <a:p>
            <a:r>
              <a:rPr lang="en-AU" sz="1200" dirty="0">
                <a:latin typeface="Courier" pitchFamily="2" charset="0"/>
              </a:rPr>
              <a:t>.</a:t>
            </a:r>
            <a:r>
              <a:rPr lang="en-AU" sz="1200" dirty="0" err="1">
                <a:latin typeface="Courier" pitchFamily="2" charset="0"/>
              </a:rPr>
              <a:t>shia</a:t>
            </a:r>
            <a:r>
              <a:rPr lang="en-AU" sz="1200" dirty="0">
                <a:latin typeface="Courier" pitchFamily="2" charset="0"/>
              </a:rPr>
              <a:t> 1665</a:t>
            </a:r>
          </a:p>
          <a:p>
            <a:r>
              <a:rPr lang="en-AU" sz="1200" dirty="0">
                <a:latin typeface="Courier" pitchFamily="2" charset="0"/>
              </a:rPr>
              <a:t>.pars 1665</a:t>
            </a:r>
          </a:p>
          <a:p>
            <a:r>
              <a:rPr lang="en-AU" sz="1200" dirty="0">
                <a:latin typeface="Courier" pitchFamily="2" charset="0"/>
              </a:rPr>
              <a:t>.</a:t>
            </a:r>
            <a:r>
              <a:rPr lang="en-AU" sz="1200" dirty="0" err="1">
                <a:latin typeface="Courier" pitchFamily="2" charset="0"/>
              </a:rPr>
              <a:t>tci</a:t>
            </a:r>
            <a:r>
              <a:rPr lang="en-AU" sz="1200" dirty="0">
                <a:latin typeface="Courier" pitchFamily="2" charset="0"/>
              </a:rPr>
              <a:t> 1663</a:t>
            </a:r>
          </a:p>
          <a:p>
            <a:r>
              <a:rPr lang="en-AU" sz="1200" dirty="0">
                <a:latin typeface="Courier" pitchFamily="2" charset="0"/>
              </a:rPr>
              <a:t>.</a:t>
            </a:r>
            <a:r>
              <a:rPr lang="en-AU" sz="1200" dirty="0" err="1">
                <a:latin typeface="Courier" pitchFamily="2" charset="0"/>
              </a:rPr>
              <a:t>zm</a:t>
            </a:r>
            <a:r>
              <a:rPr lang="en-AU" sz="1200" dirty="0">
                <a:latin typeface="Courier" pitchFamily="2" charset="0"/>
              </a:rPr>
              <a:t> 1661</a:t>
            </a:r>
          </a:p>
          <a:p>
            <a:r>
              <a:rPr lang="en-AU" sz="1200" dirty="0">
                <a:latin typeface="Courier" pitchFamily="2" charset="0"/>
              </a:rPr>
              <a:t>.td 1661</a:t>
            </a:r>
          </a:p>
          <a:p>
            <a:r>
              <a:rPr lang="en-AU" sz="1200" dirty="0">
                <a:latin typeface="Courier" pitchFamily="2" charset="0"/>
              </a:rPr>
              <a:t>.</a:t>
            </a:r>
            <a:r>
              <a:rPr lang="en-AU" sz="1200" dirty="0" err="1">
                <a:latin typeface="Courier" pitchFamily="2" charset="0"/>
              </a:rPr>
              <a:t>si</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na</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ly</a:t>
            </a:r>
            <a:r>
              <a:rPr lang="en-AU" sz="1200" dirty="0">
                <a:latin typeface="Courier" pitchFamily="2" charset="0"/>
              </a:rPr>
              <a:t> 1661</a:t>
            </a:r>
          </a:p>
          <a:p>
            <a:r>
              <a:rPr lang="en-AU" sz="1200" dirty="0">
                <a:latin typeface="Courier" pitchFamily="2" charset="0"/>
              </a:rPr>
              <a:t>.kw 1661</a:t>
            </a:r>
          </a:p>
          <a:p>
            <a:r>
              <a:rPr lang="en-AU" sz="1200" dirty="0">
                <a:latin typeface="Courier" pitchFamily="2" charset="0"/>
              </a:rPr>
              <a:t>.</a:t>
            </a:r>
            <a:r>
              <a:rPr lang="en-AU" sz="1200" dirty="0" err="1">
                <a:latin typeface="Courier" pitchFamily="2" charset="0"/>
              </a:rPr>
              <a:t>ke</a:t>
            </a:r>
            <a:r>
              <a:rPr lang="en-AU" sz="1200" dirty="0">
                <a:latin typeface="Courier" pitchFamily="2" charset="0"/>
              </a:rPr>
              <a:t> 1661</a:t>
            </a:r>
          </a:p>
          <a:p>
            <a:r>
              <a:rPr lang="en-AU" sz="1200" dirty="0">
                <a:latin typeface="Courier" pitchFamily="2" charset="0"/>
              </a:rPr>
              <a:t>.</a:t>
            </a:r>
            <a:r>
              <a:rPr lang="en-AU" sz="1200" dirty="0" err="1">
                <a:latin typeface="Courier" pitchFamily="2" charset="0"/>
              </a:rPr>
              <a:t>gy</a:t>
            </a:r>
            <a:r>
              <a:rPr lang="en-AU" sz="1200" dirty="0">
                <a:latin typeface="Courier" pitchFamily="2" charset="0"/>
              </a:rPr>
              <a:t> 1661</a:t>
            </a:r>
          </a:p>
          <a:p>
            <a:r>
              <a:rPr lang="en-AU" sz="1200" dirty="0">
                <a:latin typeface="Courier" pitchFamily="2" charset="0"/>
              </a:rPr>
              <a:t>.lifestyle 1638</a:t>
            </a:r>
          </a:p>
          <a:p>
            <a:r>
              <a:rPr lang="en-AU" sz="1200" dirty="0">
                <a:latin typeface="Courier" pitchFamily="2" charset="0"/>
              </a:rPr>
              <a:t>.living 1629</a:t>
            </a:r>
          </a:p>
        </p:txBody>
      </p:sp>
      <p:sp>
        <p:nvSpPr>
          <p:cNvPr id="13" name="TextBox 12">
            <a:extLst>
              <a:ext uri="{FF2B5EF4-FFF2-40B4-BE49-F238E27FC236}">
                <a16:creationId xmlns:a16="http://schemas.microsoft.com/office/drawing/2014/main" id="{676F30E0-CADB-6D4D-A55F-EDACB6841FDB}"/>
              </a:ext>
            </a:extLst>
          </p:cNvPr>
          <p:cNvSpPr txBox="1"/>
          <p:nvPr/>
        </p:nvSpPr>
        <p:spPr>
          <a:xfrm>
            <a:off x="8007160" y="3125678"/>
            <a:ext cx="3886435" cy="1200329"/>
          </a:xfrm>
          <a:prstGeom prst="rect">
            <a:avLst/>
          </a:prstGeom>
          <a:noFill/>
        </p:spPr>
        <p:txBody>
          <a:bodyPr wrap="square" rtlCol="0">
            <a:spAutoFit/>
          </a:bodyPr>
          <a:lstStyle/>
          <a:p>
            <a:r>
              <a:rPr lang="en-AU" sz="2400" dirty="0">
                <a:latin typeface="+mj-lt"/>
              </a:rPr>
              <a:t>Size of </a:t>
            </a:r>
            <a:r>
              <a:rPr lang="en-AU" sz="2400" dirty="0" err="1">
                <a:latin typeface="+mj-lt"/>
              </a:rPr>
              <a:t>dnssec</a:t>
            </a:r>
            <a:r>
              <a:rPr lang="en-AU" sz="2400" dirty="0">
                <a:latin typeface="+mj-lt"/>
              </a:rPr>
              <a:t>-signed DNSKEY response for some </a:t>
            </a:r>
            <a:r>
              <a:rPr lang="en-AU" sz="2400" dirty="0" err="1">
                <a:latin typeface="+mj-lt"/>
              </a:rPr>
              <a:t>gtlds</a:t>
            </a:r>
            <a:r>
              <a:rPr lang="en-AU" sz="2400" dirty="0">
                <a:latin typeface="+mj-lt"/>
              </a:rPr>
              <a:t> in Nov-23</a:t>
            </a:r>
          </a:p>
        </p:txBody>
      </p:sp>
      <p:sp>
        <p:nvSpPr>
          <p:cNvPr id="3" name="TextBox 2">
            <a:extLst>
              <a:ext uri="{FF2B5EF4-FFF2-40B4-BE49-F238E27FC236}">
                <a16:creationId xmlns:a16="http://schemas.microsoft.com/office/drawing/2014/main" id="{2D94567E-FAFC-A549-A658-A0843AE6FDCE}"/>
              </a:ext>
            </a:extLst>
          </p:cNvPr>
          <p:cNvSpPr txBox="1"/>
          <p:nvPr/>
        </p:nvSpPr>
        <p:spPr>
          <a:xfrm>
            <a:off x="1346200" y="1898652"/>
            <a:ext cx="2510624" cy="461665"/>
          </a:xfrm>
          <a:prstGeom prst="rect">
            <a:avLst/>
          </a:prstGeom>
          <a:noFill/>
        </p:spPr>
        <p:txBody>
          <a:bodyPr wrap="none" rtlCol="0">
            <a:spAutoFit/>
          </a:bodyPr>
          <a:lstStyle/>
          <a:p>
            <a:r>
              <a:rPr lang="en-AU" sz="2400" dirty="0">
                <a:latin typeface="AhnbergHand" pitchFamily="2" charset="0"/>
              </a:rPr>
              <a:t>These folk do!</a:t>
            </a:r>
          </a:p>
        </p:txBody>
      </p:sp>
      <p:sp>
        <p:nvSpPr>
          <p:cNvPr id="4" name="Freeform 3">
            <a:extLst>
              <a:ext uri="{FF2B5EF4-FFF2-40B4-BE49-F238E27FC236}">
                <a16:creationId xmlns:a16="http://schemas.microsoft.com/office/drawing/2014/main" id="{BDB76E5D-7CD9-E643-94D5-C1E975ADED9A}"/>
              </a:ext>
            </a:extLst>
          </p:cNvPr>
          <p:cNvSpPr/>
          <p:nvPr/>
        </p:nvSpPr>
        <p:spPr>
          <a:xfrm>
            <a:off x="3956052" y="2101640"/>
            <a:ext cx="1499593" cy="311360"/>
          </a:xfrm>
          <a:custGeom>
            <a:avLst/>
            <a:gdLst>
              <a:gd name="connsiteX0" fmla="*/ 0 w 1124695"/>
              <a:gd name="connsiteY0" fmla="*/ 71595 h 233520"/>
              <a:gd name="connsiteX1" fmla="*/ 66675 w 1124695"/>
              <a:gd name="connsiteY1" fmla="*/ 71595 h 233520"/>
              <a:gd name="connsiteX2" fmla="*/ 1081087 w 1124695"/>
              <a:gd name="connsiteY2" fmla="*/ 100170 h 233520"/>
              <a:gd name="connsiteX3" fmla="*/ 957262 w 1124695"/>
              <a:gd name="connsiteY3" fmla="*/ 158 h 233520"/>
              <a:gd name="connsiteX4" fmla="*/ 1119187 w 1124695"/>
              <a:gd name="connsiteY4" fmla="*/ 81120 h 233520"/>
              <a:gd name="connsiteX5" fmla="*/ 981075 w 1124695"/>
              <a:gd name="connsiteY5" fmla="*/ 233520 h 23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4695" h="233520">
                <a:moveTo>
                  <a:pt x="0" y="71595"/>
                </a:moveTo>
                <a:lnTo>
                  <a:pt x="66675" y="71595"/>
                </a:lnTo>
                <a:cubicBezTo>
                  <a:pt x="246856" y="76357"/>
                  <a:pt x="932656" y="112076"/>
                  <a:pt x="1081087" y="100170"/>
                </a:cubicBezTo>
                <a:cubicBezTo>
                  <a:pt x="1229518" y="88264"/>
                  <a:pt x="950912" y="3333"/>
                  <a:pt x="957262" y="158"/>
                </a:cubicBezTo>
                <a:cubicBezTo>
                  <a:pt x="963612" y="-3017"/>
                  <a:pt x="1115218" y="42227"/>
                  <a:pt x="1119187" y="81120"/>
                </a:cubicBezTo>
                <a:cubicBezTo>
                  <a:pt x="1123156" y="120013"/>
                  <a:pt x="1052115" y="176766"/>
                  <a:pt x="981075" y="23352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649832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44559"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Who uses large DNS packets anyway?</a:t>
            </a:r>
          </a:p>
        </p:txBody>
      </p:sp>
      <p:pic>
        <p:nvPicPr>
          <p:cNvPr id="4" name="Picture 3">
            <a:extLst>
              <a:ext uri="{FF2B5EF4-FFF2-40B4-BE49-F238E27FC236}">
                <a16:creationId xmlns:a16="http://schemas.microsoft.com/office/drawing/2014/main" id="{CE705848-3D14-DA45-BB00-A7FA3A466094}"/>
              </a:ext>
            </a:extLst>
          </p:cNvPr>
          <p:cNvPicPr>
            <a:picLocks noChangeAspect="1"/>
          </p:cNvPicPr>
          <p:nvPr/>
        </p:nvPicPr>
        <p:blipFill>
          <a:blip r:embed="rId2"/>
          <a:stretch>
            <a:fillRect/>
          </a:stretch>
        </p:blipFill>
        <p:spPr>
          <a:xfrm>
            <a:off x="1793357" y="1506307"/>
            <a:ext cx="7485159" cy="5255537"/>
          </a:xfrm>
          <a:prstGeom prst="rect">
            <a:avLst/>
          </a:prstGeom>
        </p:spPr>
      </p:pic>
      <p:sp>
        <p:nvSpPr>
          <p:cNvPr id="3" name="Freeform 2">
            <a:extLst>
              <a:ext uri="{FF2B5EF4-FFF2-40B4-BE49-F238E27FC236}">
                <a16:creationId xmlns:a16="http://schemas.microsoft.com/office/drawing/2014/main" id="{34FA0E99-23C6-CE46-89CB-16044DA97F57}"/>
              </a:ext>
            </a:extLst>
          </p:cNvPr>
          <p:cNvSpPr/>
          <p:nvPr/>
        </p:nvSpPr>
        <p:spPr>
          <a:xfrm>
            <a:off x="4775133" y="2006600"/>
            <a:ext cx="603319" cy="1184163"/>
          </a:xfrm>
          <a:custGeom>
            <a:avLst/>
            <a:gdLst>
              <a:gd name="connsiteX0" fmla="*/ 447726 w 452489"/>
              <a:gd name="connsiteY0" fmla="*/ 0 h 916697"/>
              <a:gd name="connsiteX1" fmla="*/ 171501 w 452489"/>
              <a:gd name="connsiteY1" fmla="*/ 33337 h 916697"/>
              <a:gd name="connsiteX2" fmla="*/ 76251 w 452489"/>
              <a:gd name="connsiteY2" fmla="*/ 180975 h 916697"/>
              <a:gd name="connsiteX3" fmla="*/ 90539 w 452489"/>
              <a:gd name="connsiteY3" fmla="*/ 438150 h 916697"/>
              <a:gd name="connsiteX4" fmla="*/ 51 w 452489"/>
              <a:gd name="connsiteY4" fmla="*/ 504825 h 916697"/>
              <a:gd name="connsiteX5" fmla="*/ 104826 w 452489"/>
              <a:gd name="connsiteY5" fmla="*/ 519112 h 916697"/>
              <a:gd name="connsiteX6" fmla="*/ 85776 w 452489"/>
              <a:gd name="connsiteY6" fmla="*/ 671512 h 916697"/>
              <a:gd name="connsiteX7" fmla="*/ 261989 w 452489"/>
              <a:gd name="connsiteY7" fmla="*/ 900112 h 916697"/>
              <a:gd name="connsiteX8" fmla="*/ 452489 w 452489"/>
              <a:gd name="connsiteY8" fmla="*/ 881062 h 91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89" h="916697">
                <a:moveTo>
                  <a:pt x="447726" y="0"/>
                </a:moveTo>
                <a:cubicBezTo>
                  <a:pt x="340569" y="1587"/>
                  <a:pt x="233413" y="3175"/>
                  <a:pt x="171501" y="33337"/>
                </a:cubicBezTo>
                <a:cubicBezTo>
                  <a:pt x="109589" y="63499"/>
                  <a:pt x="89745" y="113506"/>
                  <a:pt x="76251" y="180975"/>
                </a:cubicBezTo>
                <a:cubicBezTo>
                  <a:pt x="62757" y="248444"/>
                  <a:pt x="103239" y="384175"/>
                  <a:pt x="90539" y="438150"/>
                </a:cubicBezTo>
                <a:cubicBezTo>
                  <a:pt x="77839" y="492125"/>
                  <a:pt x="-2330" y="491331"/>
                  <a:pt x="51" y="504825"/>
                </a:cubicBezTo>
                <a:cubicBezTo>
                  <a:pt x="2432" y="518319"/>
                  <a:pt x="90539" y="491331"/>
                  <a:pt x="104826" y="519112"/>
                </a:cubicBezTo>
                <a:cubicBezTo>
                  <a:pt x="119113" y="546893"/>
                  <a:pt x="59582" y="608012"/>
                  <a:pt x="85776" y="671512"/>
                </a:cubicBezTo>
                <a:cubicBezTo>
                  <a:pt x="111970" y="735012"/>
                  <a:pt x="200870" y="865187"/>
                  <a:pt x="261989" y="900112"/>
                </a:cubicBezTo>
                <a:cubicBezTo>
                  <a:pt x="323108" y="935037"/>
                  <a:pt x="387798" y="908049"/>
                  <a:pt x="452489" y="881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5" name="TextBox 4">
            <a:extLst>
              <a:ext uri="{FF2B5EF4-FFF2-40B4-BE49-F238E27FC236}">
                <a16:creationId xmlns:a16="http://schemas.microsoft.com/office/drawing/2014/main" id="{B9CD2143-E242-F94D-8E32-7A4369AC5DDD}"/>
              </a:ext>
            </a:extLst>
          </p:cNvPr>
          <p:cNvSpPr txBox="1"/>
          <p:nvPr/>
        </p:nvSpPr>
        <p:spPr>
          <a:xfrm>
            <a:off x="2913484" y="2241955"/>
            <a:ext cx="1916025" cy="1077218"/>
          </a:xfrm>
          <a:prstGeom prst="rect">
            <a:avLst/>
          </a:prstGeom>
          <a:noFill/>
        </p:spPr>
        <p:txBody>
          <a:bodyPr wrap="square" rtlCol="0">
            <a:spAutoFit/>
          </a:bodyPr>
          <a:lstStyle/>
          <a:p>
            <a:pPr algn="r"/>
            <a:r>
              <a:rPr lang="en-AU" sz="1600" dirty="0">
                <a:latin typeface="AhnbergHand" pitchFamily="2" charset="0"/>
              </a:rPr>
              <a:t>Some 300 </a:t>
            </a:r>
            <a:r>
              <a:rPr lang="en-AU" sz="1600" dirty="0" err="1">
                <a:latin typeface="AhnbergHand" pitchFamily="2" charset="0"/>
              </a:rPr>
              <a:t>gtlds</a:t>
            </a:r>
            <a:r>
              <a:rPr lang="en-AU" sz="1600" dirty="0">
                <a:latin typeface="AhnbergHand" pitchFamily="2" charset="0"/>
              </a:rPr>
              <a:t> rely on fragmented UDP responses!</a:t>
            </a:r>
          </a:p>
        </p:txBody>
      </p:sp>
    </p:spTree>
    <p:extLst>
      <p:ext uri="{BB962C8B-B14F-4D97-AF65-F5344CB8AC3E}">
        <p14:creationId xmlns:p14="http://schemas.microsoft.com/office/powerpoint/2010/main" val="333721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However</a:t>
            </a:r>
            <a:r>
              <a:rPr lang="mr-IN" dirty="0">
                <a:solidFill>
                  <a:schemeClr val="accent4">
                    <a:lumMod val="50000"/>
                  </a:schemeClr>
                </a:solidFill>
                <a:latin typeface="Powderfinger Type" charset="0"/>
                <a:ea typeface="Powderfinger Type" charset="0"/>
                <a:cs typeface="Powderfinger Type" charset="0"/>
              </a:rPr>
              <a:t>…</a:t>
            </a:r>
            <a:endParaRPr lang="en-US" dirty="0">
              <a:solidFill>
                <a:schemeClr val="accent4">
                  <a:lumMod val="50000"/>
                </a:schemeClr>
              </a:solidFill>
              <a:latin typeface="Powderfinger Type" charset="0"/>
              <a:ea typeface="Powderfinger Type" charset="0"/>
              <a:cs typeface="Powderfinger Type"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UDP Fragmentation has its problems</a:t>
            </a:r>
          </a:p>
          <a:p>
            <a:pPr lvl="1"/>
            <a:r>
              <a:rPr lang="en-US" sz="2600" dirty="0"/>
              <a:t>UDP trailing fragments in IPv4 and IPv6 may encounter fragment filtering rules on firewalls in front of resolvers</a:t>
            </a:r>
          </a:p>
          <a:p>
            <a:pPr lvl="1"/>
            <a:endParaRPr lang="en-US" sz="2600" dirty="0"/>
          </a:p>
          <a:p>
            <a:pPr lvl="1"/>
            <a:r>
              <a:rPr lang="en-US" sz="2600" dirty="0"/>
              <a:t>Large UDP packets in IPv6 may encounter path MTU mismatch problems, and the ICMP6 Packet Too Big diagnostic message may be filtered. </a:t>
            </a:r>
          </a:p>
          <a:p>
            <a:pPr marL="914377" lvl="2" indent="0">
              <a:buNone/>
            </a:pPr>
            <a:r>
              <a:rPr lang="en-US" sz="2200" dirty="0"/>
              <a:t>Even if it is delivered, the host may not process the message due to the lack of verification of the authenticity of the ICMP6 message. </a:t>
            </a:r>
          </a:p>
          <a:p>
            <a:pPr marL="914377" lvl="2" indent="0">
              <a:buNone/>
            </a:pPr>
            <a:r>
              <a:rPr lang="en-US" sz="2133" dirty="0"/>
              <a:t>Because the protocol is UDP, receipt of an ICMP6 message will not cause retransmission of a re-framed packet.</a:t>
            </a:r>
          </a:p>
          <a:p>
            <a:pPr lvl="1">
              <a:buClr>
                <a:schemeClr val="bg1"/>
              </a:buClr>
            </a:pPr>
            <a:endParaRPr lang="en-US" dirty="0">
              <a:solidFill>
                <a:schemeClr val="bg1">
                  <a:lumMod val="65000"/>
                </a:schemeClr>
              </a:solidFill>
            </a:endParaRPr>
          </a:p>
          <a:p>
            <a:pPr lvl="1">
              <a:buClr>
                <a:schemeClr val="tx1"/>
              </a:buClr>
            </a:pPr>
            <a:r>
              <a:rPr lang="en-US" dirty="0"/>
              <a:t>UDP fragments in IPv6 are implemented by Extension Headers. There is ample evidence of deployment of IPv6 switching equipment that unilaterally discards IPv6 packets with extension headers</a:t>
            </a:r>
          </a:p>
          <a:p>
            <a:pPr lvl="1">
              <a:buClr>
                <a:schemeClr val="bg1"/>
              </a:buClr>
            </a:pPr>
            <a:endParaRPr lang="en-US" dirty="0"/>
          </a:p>
        </p:txBody>
      </p:sp>
    </p:spTree>
    <p:extLst>
      <p:ext uri="{BB962C8B-B14F-4D97-AF65-F5344CB8AC3E}">
        <p14:creationId xmlns:p14="http://schemas.microsoft.com/office/powerpoint/2010/main" val="1477525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Is this a problem for today’s IPv6 Internet?</a:t>
            </a:r>
          </a:p>
        </p:txBody>
      </p:sp>
      <p:sp>
        <p:nvSpPr>
          <p:cNvPr id="3" name="Content Placeholder 2"/>
          <p:cNvSpPr>
            <a:spLocks noGrp="1"/>
          </p:cNvSpPr>
          <p:nvPr>
            <p:ph idx="1"/>
          </p:nvPr>
        </p:nvSpPr>
        <p:spPr/>
        <p:txBody>
          <a:bodyPr>
            <a:normAutofit/>
          </a:bodyPr>
          <a:lstStyle/>
          <a:p>
            <a:r>
              <a:rPr lang="en-US"/>
              <a:t>Can we measure the extent to which users might be affected with this scenario of large DNS responses, DNS resolvers and IPv6?</a:t>
            </a:r>
          </a:p>
        </p:txBody>
      </p:sp>
    </p:spTree>
    <p:extLst>
      <p:ext uri="{BB962C8B-B14F-4D97-AF65-F5344CB8AC3E}">
        <p14:creationId xmlns:p14="http://schemas.microsoft.com/office/powerpoint/2010/main" val="819160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lumMod val="50000"/>
                  </a:schemeClr>
                </a:solidFill>
                <a:latin typeface="Powderfinger Type" charset="0"/>
                <a:ea typeface="Powderfinger Type" charset="0"/>
                <a:cs typeface="Powderfinger Type" charset="0"/>
              </a:rPr>
              <a:t>Our Measurement Approach</a:t>
            </a:r>
          </a:p>
        </p:txBody>
      </p:sp>
      <p:sp>
        <p:nvSpPr>
          <p:cNvPr id="3" name="Content Placeholder 2"/>
          <p:cNvSpPr>
            <a:spLocks noGrp="1"/>
          </p:cNvSpPr>
          <p:nvPr>
            <p:ph idx="1"/>
          </p:nvPr>
        </p:nvSpPr>
        <p:spPr/>
        <p:txBody>
          <a:bodyPr>
            <a:normAutofit/>
          </a:bodyPr>
          <a:lstStyle/>
          <a:p>
            <a:pPr marL="0" indent="0">
              <a:buNone/>
            </a:pPr>
            <a:r>
              <a:rPr lang="en-US"/>
              <a:t>We use an Online Ad platform to enroll endpoints to attempt to resolve a set of DNS names:</a:t>
            </a:r>
          </a:p>
          <a:p>
            <a:pPr lvl="1"/>
            <a:r>
              <a:rPr lang="en-US"/>
              <a:t>Each endpoint is provided with a unique name string (to eliminate the effects of DNS caching)</a:t>
            </a:r>
          </a:p>
          <a:p>
            <a:pPr lvl="1"/>
            <a:r>
              <a:rPr lang="en-US"/>
              <a:t>The DNS name is served from our authoritative servers</a:t>
            </a:r>
          </a:p>
          <a:p>
            <a:pPr lvl="1"/>
            <a:r>
              <a:rPr lang="en-US"/>
              <a:t>Resolving the DNS name requires the user’s DNS resolvers to receive a fragmented IPv6 packet</a:t>
            </a:r>
          </a:p>
        </p:txBody>
      </p:sp>
    </p:spTree>
    <p:extLst>
      <p:ext uri="{BB962C8B-B14F-4D97-AF65-F5344CB8AC3E}">
        <p14:creationId xmlns:p14="http://schemas.microsoft.com/office/powerpoint/2010/main" val="12674008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365127"/>
            <a:ext cx="11541318"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732183" y="1690689"/>
            <a:ext cx="10515600" cy="4351339"/>
          </a:xfrm>
        </p:spPr>
        <p:txBody>
          <a:bodyPr/>
          <a:lstStyle/>
          <a:p>
            <a:pPr marL="0" indent="0">
              <a:buNone/>
            </a:pPr>
            <a:r>
              <a:rPr lang="en-US" dirty="0"/>
              <a:t>Total number of tests (DNS over UDP over IPv6):  32,951,595</a:t>
            </a:r>
          </a:p>
          <a:p>
            <a:pPr marL="0" indent="0">
              <a:buNone/>
            </a:pPr>
            <a:r>
              <a:rPr lang="en-US" dirty="0"/>
              <a:t>Failure Rate in receiving a large response: 18,557,838</a:t>
            </a:r>
          </a:p>
          <a:p>
            <a:pPr marL="0" indent="0">
              <a:buNone/>
            </a:pPr>
            <a:endParaRPr lang="en-US" dirty="0"/>
          </a:p>
          <a:p>
            <a:pPr marL="0" indent="0">
              <a:buNone/>
            </a:pPr>
            <a:r>
              <a:rPr lang="en-US" dirty="0"/>
              <a:t>IPv6 Fragmentation Failure Rate: </a:t>
            </a:r>
            <a:r>
              <a:rPr lang="en-US" b="1" dirty="0"/>
              <a:t>56%</a:t>
            </a:r>
          </a:p>
        </p:txBody>
      </p:sp>
      <p:sp>
        <p:nvSpPr>
          <p:cNvPr id="6" name="TextBox 5">
            <a:extLst>
              <a:ext uri="{FF2B5EF4-FFF2-40B4-BE49-F238E27FC236}">
                <a16:creationId xmlns:a16="http://schemas.microsoft.com/office/drawing/2014/main" id="{73C36EF5-2B50-4346-A175-25203A04CC45}"/>
              </a:ext>
            </a:extLst>
          </p:cNvPr>
          <p:cNvSpPr txBox="1"/>
          <p:nvPr/>
        </p:nvSpPr>
        <p:spPr>
          <a:xfrm>
            <a:off x="8338236" y="6323596"/>
            <a:ext cx="3525324" cy="338554"/>
          </a:xfrm>
          <a:prstGeom prst="rect">
            <a:avLst/>
          </a:prstGeom>
          <a:noFill/>
        </p:spPr>
        <p:txBody>
          <a:bodyPr wrap="none" rtlCol="0">
            <a:spAutoFit/>
          </a:bodyPr>
          <a:lstStyle/>
          <a:p>
            <a:r>
              <a:rPr lang="en-AU" sz="1600" dirty="0"/>
              <a:t>Data gathered 20 Dec 2023 – 9 Jan 2024</a:t>
            </a:r>
          </a:p>
        </p:txBody>
      </p:sp>
    </p:spTree>
    <p:extLst>
      <p:ext uri="{BB962C8B-B14F-4D97-AF65-F5344CB8AC3E}">
        <p14:creationId xmlns:p14="http://schemas.microsoft.com/office/powerpoint/2010/main" val="2166719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441D-D53D-5A2B-F88F-57579ACD5CA3}"/>
              </a:ext>
            </a:extLst>
          </p:cNvPr>
          <p:cNvSpPr>
            <a:spLocks noGrp="1"/>
          </p:cNvSpPr>
          <p:nvPr>
            <p:ph type="title"/>
          </p:nvPr>
        </p:nvSpPr>
        <p:spPr/>
        <p:txBody>
          <a:bodyPr/>
          <a:lstStyle/>
          <a:p>
            <a:r>
              <a:rPr lang="en-US" dirty="0"/>
              <a:t>Proposed: 3901bis</a:t>
            </a:r>
          </a:p>
        </p:txBody>
      </p:sp>
      <p:sp>
        <p:nvSpPr>
          <p:cNvPr id="3" name="Content Placeholder 2">
            <a:extLst>
              <a:ext uri="{FF2B5EF4-FFF2-40B4-BE49-F238E27FC236}">
                <a16:creationId xmlns:a16="http://schemas.microsoft.com/office/drawing/2014/main" id="{57649222-0CF2-496C-1893-AB1AC09490D9}"/>
              </a:ext>
            </a:extLst>
          </p:cNvPr>
          <p:cNvSpPr>
            <a:spLocks noGrp="1"/>
          </p:cNvSpPr>
          <p:nvPr>
            <p:ph idx="1"/>
          </p:nvPr>
        </p:nvSpPr>
        <p:spPr/>
        <p:txBody>
          <a:bodyPr/>
          <a:lstStyle/>
          <a:p>
            <a:pPr marL="0" indent="0">
              <a:buNone/>
            </a:pPr>
            <a:r>
              <a:rPr lang="en-US" dirty="0"/>
              <a:t>Current IETF draft proposed to update RFC3901 by saying:</a:t>
            </a:r>
          </a:p>
          <a:p>
            <a:pPr lvl="1"/>
            <a:r>
              <a:rPr lang="en-US" dirty="0"/>
              <a:t>It is RECOMMENDED that are least two NS for a zone are dual stack name servers</a:t>
            </a:r>
          </a:p>
          <a:p>
            <a:pPr lvl="1"/>
            <a:r>
              <a:rPr lang="en-US" dirty="0"/>
              <a:t>Every authoritative DNS zone SHOULD be served by at least one IPv6-reachable authoritative name server</a:t>
            </a:r>
          </a:p>
          <a:p>
            <a:pPr lvl="1"/>
            <a:endParaRPr lang="en-US" dirty="0"/>
          </a:p>
          <a:p>
            <a:pPr marL="0" indent="0">
              <a:buNone/>
            </a:pPr>
            <a:r>
              <a:rPr lang="en-US" dirty="0">
                <a:latin typeface="Max's Handwritin" pitchFamily="2" charset="0"/>
              </a:rPr>
              <a:t>Which is saying as an IPv6 Operational guideline “time to take IPv6 seriously” and NOT saying that servers need to keep IPv4 around– which is largely the opposite of the advice in RFC 3901!</a:t>
            </a:r>
          </a:p>
          <a:p>
            <a:pPr marL="0" indent="0">
              <a:buNone/>
            </a:pPr>
            <a:endParaRPr lang="en-US" dirty="0"/>
          </a:p>
        </p:txBody>
      </p:sp>
    </p:spTree>
    <p:extLst>
      <p:ext uri="{BB962C8B-B14F-4D97-AF65-F5344CB8AC3E}">
        <p14:creationId xmlns:p14="http://schemas.microsoft.com/office/powerpoint/2010/main" val="209623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73" y="365127"/>
            <a:ext cx="11541318" cy="1325563"/>
          </a:xfrm>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V6, the DNS and Fragmented UDP</a:t>
            </a:r>
          </a:p>
        </p:txBody>
      </p:sp>
      <p:sp>
        <p:nvSpPr>
          <p:cNvPr id="3" name="Content Placeholder 2"/>
          <p:cNvSpPr>
            <a:spLocks noGrp="1"/>
          </p:cNvSpPr>
          <p:nvPr>
            <p:ph idx="1"/>
          </p:nvPr>
        </p:nvSpPr>
        <p:spPr>
          <a:xfrm>
            <a:off x="732183" y="1690689"/>
            <a:ext cx="10515600" cy="4351339"/>
          </a:xfrm>
        </p:spPr>
        <p:txBody>
          <a:bodyPr/>
          <a:lstStyle/>
          <a:p>
            <a:pPr marL="0" indent="0">
              <a:buNone/>
            </a:pPr>
            <a:r>
              <a:rPr lang="en-US" dirty="0"/>
              <a:t>Total number of tests (DNS over UDP over IPv6):  32,951,595</a:t>
            </a:r>
          </a:p>
          <a:p>
            <a:pPr marL="0" indent="0">
              <a:buNone/>
            </a:pPr>
            <a:r>
              <a:rPr lang="en-US" dirty="0"/>
              <a:t>Failure Rate in receiving a large response: 18,557,838</a:t>
            </a:r>
          </a:p>
          <a:p>
            <a:pPr marL="0" indent="0">
              <a:buNone/>
            </a:pPr>
            <a:endParaRPr lang="en-US" dirty="0"/>
          </a:p>
          <a:p>
            <a:pPr marL="0" indent="0">
              <a:buNone/>
            </a:pPr>
            <a:r>
              <a:rPr lang="en-US" dirty="0"/>
              <a:t>IPv6 Fragmentation Failure Rate: </a:t>
            </a:r>
            <a:r>
              <a:rPr lang="en-US" b="1" dirty="0"/>
              <a:t>56%</a:t>
            </a:r>
          </a:p>
        </p:txBody>
      </p:sp>
      <p:sp>
        <p:nvSpPr>
          <p:cNvPr id="6" name="TextBox 5">
            <a:extLst>
              <a:ext uri="{FF2B5EF4-FFF2-40B4-BE49-F238E27FC236}">
                <a16:creationId xmlns:a16="http://schemas.microsoft.com/office/drawing/2014/main" id="{73C36EF5-2B50-4346-A175-25203A04CC45}"/>
              </a:ext>
            </a:extLst>
          </p:cNvPr>
          <p:cNvSpPr txBox="1"/>
          <p:nvPr/>
        </p:nvSpPr>
        <p:spPr>
          <a:xfrm>
            <a:off x="8338236" y="6323596"/>
            <a:ext cx="3525324" cy="338554"/>
          </a:xfrm>
          <a:prstGeom prst="rect">
            <a:avLst/>
          </a:prstGeom>
          <a:noFill/>
        </p:spPr>
        <p:txBody>
          <a:bodyPr wrap="none" rtlCol="0">
            <a:spAutoFit/>
          </a:bodyPr>
          <a:lstStyle/>
          <a:p>
            <a:r>
              <a:rPr lang="en-AU" sz="1600" dirty="0"/>
              <a:t>Data gathered 20 Dec 2023 – 9 Jan 2024</a:t>
            </a:r>
          </a:p>
        </p:txBody>
      </p:sp>
      <p:sp>
        <p:nvSpPr>
          <p:cNvPr id="4" name="Freeform 3">
            <a:extLst>
              <a:ext uri="{FF2B5EF4-FFF2-40B4-BE49-F238E27FC236}">
                <a16:creationId xmlns:a16="http://schemas.microsoft.com/office/drawing/2014/main" id="{AEA519B6-6867-368E-B37F-2624A5C6DFFE}"/>
              </a:ext>
            </a:extLst>
          </p:cNvPr>
          <p:cNvSpPr/>
          <p:nvPr/>
        </p:nvSpPr>
        <p:spPr>
          <a:xfrm>
            <a:off x="5102185" y="3016252"/>
            <a:ext cx="1775595" cy="1064851"/>
          </a:xfrm>
          <a:custGeom>
            <a:avLst/>
            <a:gdLst>
              <a:gd name="connsiteX0" fmla="*/ 625116 w 1775595"/>
              <a:gd name="connsiteY0" fmla="*/ 999570 h 1064851"/>
              <a:gd name="connsiteX1" fmla="*/ 768240 w 1775595"/>
              <a:gd name="connsiteY1" fmla="*/ 1015472 h 1064851"/>
              <a:gd name="connsiteX2" fmla="*/ 1770104 w 1775595"/>
              <a:gd name="connsiteY2" fmla="*/ 450930 h 1064851"/>
              <a:gd name="connsiteX3" fmla="*/ 1118097 w 1775595"/>
              <a:gd name="connsiteY3" fmla="*/ 29510 h 1064851"/>
              <a:gd name="connsiteX4" fmla="*/ 20817 w 1775595"/>
              <a:gd name="connsiteY4" fmla="*/ 124926 h 1064851"/>
              <a:gd name="connsiteX5" fmla="*/ 442236 w 1775595"/>
              <a:gd name="connsiteY5" fmla="*/ 840543 h 1064851"/>
              <a:gd name="connsiteX6" fmla="*/ 982925 w 1775595"/>
              <a:gd name="connsiteY6" fmla="*/ 721274 h 106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5595" h="1064851">
                <a:moveTo>
                  <a:pt x="625116" y="999570"/>
                </a:moveTo>
                <a:cubicBezTo>
                  <a:pt x="601262" y="1053241"/>
                  <a:pt x="577409" y="1106912"/>
                  <a:pt x="768240" y="1015472"/>
                </a:cubicBezTo>
                <a:cubicBezTo>
                  <a:pt x="959071" y="924032"/>
                  <a:pt x="1711795" y="615257"/>
                  <a:pt x="1770104" y="450930"/>
                </a:cubicBezTo>
                <a:cubicBezTo>
                  <a:pt x="1828413" y="286603"/>
                  <a:pt x="1409645" y="83844"/>
                  <a:pt x="1118097" y="29510"/>
                </a:cubicBezTo>
                <a:cubicBezTo>
                  <a:pt x="826549" y="-24824"/>
                  <a:pt x="133460" y="-10246"/>
                  <a:pt x="20817" y="124926"/>
                </a:cubicBezTo>
                <a:cubicBezTo>
                  <a:pt x="-91826" y="260098"/>
                  <a:pt x="281885" y="741152"/>
                  <a:pt x="442236" y="840543"/>
                </a:cubicBezTo>
                <a:cubicBezTo>
                  <a:pt x="602587" y="939934"/>
                  <a:pt x="982925" y="721274"/>
                  <a:pt x="982925" y="721274"/>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8CDAE3C-2C8C-697B-B4CC-D5C4BAEE9C9D}"/>
              </a:ext>
            </a:extLst>
          </p:cNvPr>
          <p:cNvSpPr txBox="1"/>
          <p:nvPr/>
        </p:nvSpPr>
        <p:spPr>
          <a:xfrm rot="21098155">
            <a:off x="6379442" y="3635529"/>
            <a:ext cx="3748142" cy="461665"/>
          </a:xfrm>
          <a:prstGeom prst="rect">
            <a:avLst/>
          </a:prstGeom>
          <a:noFill/>
        </p:spPr>
        <p:txBody>
          <a:bodyPr wrap="none" rtlCol="0">
            <a:spAutoFit/>
          </a:bodyPr>
          <a:lstStyle/>
          <a:p>
            <a:r>
              <a:rPr lang="en-AU" sz="2400" dirty="0">
                <a:solidFill>
                  <a:srgbClr val="FF0000"/>
                </a:solidFill>
                <a:latin typeface="AhnbergHand" pitchFamily="2" charset="0"/>
              </a:rPr>
              <a:t>That’s awesomely bad!</a:t>
            </a:r>
          </a:p>
        </p:txBody>
      </p:sp>
    </p:spTree>
    <p:extLst>
      <p:ext uri="{BB962C8B-B14F-4D97-AF65-F5344CB8AC3E}">
        <p14:creationId xmlns:p14="http://schemas.microsoft.com/office/powerpoint/2010/main" val="95497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4">
                    <a:lumMod val="50000"/>
                  </a:schemeClr>
                </a:solidFill>
                <a:latin typeface="Powderfinger Type" charset="0"/>
                <a:ea typeface="Powderfinger Type" charset="0"/>
                <a:cs typeface="Powderfinger Type" charset="0"/>
              </a:rPr>
              <a:t>What to do?</a:t>
            </a:r>
          </a:p>
        </p:txBody>
      </p:sp>
      <p:sp>
        <p:nvSpPr>
          <p:cNvPr id="3" name="Content Placeholder 2"/>
          <p:cNvSpPr>
            <a:spLocks noGrp="1"/>
          </p:cNvSpPr>
          <p:nvPr>
            <p:ph idx="1"/>
          </p:nvPr>
        </p:nvSpPr>
        <p:spPr/>
        <p:txBody>
          <a:bodyPr/>
          <a:lstStyle/>
          <a:p>
            <a:pPr marL="0" indent="0">
              <a:buNone/>
            </a:pPr>
            <a:r>
              <a:rPr lang="en-US" dirty="0"/>
              <a:t>Accepting a future IPv6-only Internet means we are going to have to take the problem of IPv6 Fragmentation seriously</a:t>
            </a:r>
          </a:p>
          <a:p>
            <a:pPr lvl="1"/>
            <a:r>
              <a:rPr lang="en-US" dirty="0"/>
              <a:t>Because relying on IPv4 as a backup is a hack with an indeterminate future!</a:t>
            </a:r>
          </a:p>
          <a:p>
            <a:endParaRPr lang="en-US" dirty="0"/>
          </a:p>
          <a:p>
            <a:pPr marL="0" indent="0">
              <a:buNone/>
            </a:pPr>
            <a:r>
              <a:rPr lang="en-US" dirty="0"/>
              <a:t>Which means that we need to figure out how to change the appalling drop rate for fragmented IPv6 packets both in the DNS and in end-to-end paths </a:t>
            </a:r>
          </a:p>
          <a:p>
            <a:pPr marL="0" indent="0">
              <a:buNone/>
            </a:pPr>
            <a:endParaRPr lang="en-US" dirty="0"/>
          </a:p>
          <a:p>
            <a:pPr marL="0" lvl="1" indent="0">
              <a:spcBef>
                <a:spcPts val="1000"/>
              </a:spcBef>
              <a:buNone/>
            </a:pPr>
            <a:r>
              <a:rPr lang="en-US" sz="2800" dirty="0"/>
              <a:t>Should we try and fix the network problem or try to work around it?</a:t>
            </a:r>
          </a:p>
          <a:p>
            <a:pPr marL="0" indent="0">
              <a:buNone/>
            </a:pPr>
            <a:endParaRPr lang="en-US" dirty="0"/>
          </a:p>
          <a:p>
            <a:endParaRPr lang="en-US" dirty="0"/>
          </a:p>
        </p:txBody>
      </p:sp>
    </p:spTree>
    <p:extLst>
      <p:ext uri="{BB962C8B-B14F-4D97-AF65-F5344CB8AC3E}">
        <p14:creationId xmlns:p14="http://schemas.microsoft.com/office/powerpoint/2010/main" val="362179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spTree>
    <p:extLst>
      <p:ext uri="{BB962C8B-B14F-4D97-AF65-F5344CB8AC3E}">
        <p14:creationId xmlns:p14="http://schemas.microsoft.com/office/powerpoint/2010/main" val="1690361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Tree>
    <p:extLst>
      <p:ext uri="{BB962C8B-B14F-4D97-AF65-F5344CB8AC3E}">
        <p14:creationId xmlns:p14="http://schemas.microsoft.com/office/powerpoint/2010/main" val="1998147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2236966" y="3484920"/>
            <a:ext cx="9644639" cy="1911365"/>
          </a:xfrm>
          <a:prstGeom prst="rect">
            <a:avLst/>
          </a:prstGeom>
        </p:spPr>
      </p:pic>
    </p:spTree>
    <p:extLst>
      <p:ext uri="{BB962C8B-B14F-4D97-AF65-F5344CB8AC3E}">
        <p14:creationId xmlns:p14="http://schemas.microsoft.com/office/powerpoint/2010/main" val="1225789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1516049"/>
            <a:ext cx="8402809" cy="4240548"/>
          </a:xfrm>
          <a:prstGeom prst="rect">
            <a:avLst/>
          </a:prstGeom>
        </p:spPr>
      </p:pic>
      <p:sp>
        <p:nvSpPr>
          <p:cNvPr id="2" name="Title 1"/>
          <p:cNvSpPr>
            <a:spLocks noGrp="1"/>
          </p:cNvSpPr>
          <p:nvPr>
            <p:ph type="title"/>
          </p:nvPr>
        </p:nvSpPr>
        <p:spPr/>
        <p:txBody>
          <a:bodyPr>
            <a:normAutofit/>
          </a:bodyPr>
          <a:lstStyle/>
          <a:p>
            <a:r>
              <a:rPr lang="en-US" dirty="0">
                <a:solidFill>
                  <a:schemeClr val="accent4">
                    <a:lumMod val="50000"/>
                  </a:schemeClr>
                </a:solidFill>
                <a:latin typeface="Powderfinger Type" charset="0"/>
                <a:ea typeface="Powderfinger Type" charset="0"/>
                <a:cs typeface="Powderfinger Type" charset="0"/>
              </a:rPr>
              <a:t>What do the RFC’s say?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925" y="2112115"/>
            <a:ext cx="9729451" cy="3771701"/>
          </a:xfrm>
          <a:prstGeom prst="rect">
            <a:avLst/>
          </a:prstGeom>
        </p:spPr>
      </p:pic>
      <p:sp>
        <p:nvSpPr>
          <p:cNvPr id="5" name="Rectangle 4"/>
          <p:cNvSpPr/>
          <p:nvPr/>
        </p:nvSpPr>
        <p:spPr>
          <a:xfrm>
            <a:off x="699715" y="1388828"/>
            <a:ext cx="11181891" cy="4517371"/>
          </a:xfrm>
          <a:prstGeom prst="rect">
            <a:avLst/>
          </a:prstGeom>
          <a:solidFill>
            <a:srgbClr val="FFFFF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b="3112"/>
          <a:stretch/>
        </p:blipFill>
        <p:spPr>
          <a:xfrm>
            <a:off x="1450672" y="3329093"/>
            <a:ext cx="10430933" cy="2067192"/>
          </a:xfrm>
          <a:prstGeom prst="rect">
            <a:avLst/>
          </a:prstGeom>
        </p:spPr>
      </p:pic>
      <p:sp>
        <p:nvSpPr>
          <p:cNvPr id="8" name="TextBox 7"/>
          <p:cNvSpPr txBox="1"/>
          <p:nvPr/>
        </p:nvSpPr>
        <p:spPr>
          <a:xfrm rot="21015604">
            <a:off x="2183961" y="3252322"/>
            <a:ext cx="8788841" cy="2308324"/>
          </a:xfrm>
          <a:prstGeom prst="rect">
            <a:avLst/>
          </a:prstGeom>
          <a:solidFill>
            <a:srgbClr val="FFFFFF"/>
          </a:solidFill>
        </p:spPr>
        <p:txBody>
          <a:bodyPr wrap="square" rtlCol="0">
            <a:spAutoFit/>
          </a:bodyPr>
          <a:lstStyle/>
          <a:p>
            <a:r>
              <a:rPr lang="en-AU" sz="2400" dirty="0">
                <a:latin typeface="AhnbergHand" charset="0"/>
                <a:ea typeface="AhnbergHand" charset="0"/>
                <a:cs typeface="AhnbergHand" charset="0"/>
              </a:rPr>
              <a:t>This BCP is saying that using EDNS(0) in the DNS to signal the capability of accepting large fragmented DNS responses was unwise, and if a host/application does not know the path MTU, it should truncate at UDP at 1280 octets (and IPv4 should truncate at 512 octets!)</a:t>
            </a:r>
          </a:p>
        </p:txBody>
      </p:sp>
      <p:sp>
        <p:nvSpPr>
          <p:cNvPr id="7" name="TextBox 6">
            <a:extLst>
              <a:ext uri="{FF2B5EF4-FFF2-40B4-BE49-F238E27FC236}">
                <a16:creationId xmlns:a16="http://schemas.microsoft.com/office/drawing/2014/main" id="{CEBCE9BD-3E1C-C74F-89C0-0FC838C2DF2C}"/>
              </a:ext>
            </a:extLst>
          </p:cNvPr>
          <p:cNvSpPr txBox="1"/>
          <p:nvPr/>
        </p:nvSpPr>
        <p:spPr>
          <a:xfrm>
            <a:off x="1758774" y="1686710"/>
            <a:ext cx="7855035" cy="913007"/>
          </a:xfrm>
          <a:prstGeom prst="rect">
            <a:avLst/>
          </a:prstGeom>
          <a:noFill/>
        </p:spPr>
        <p:txBody>
          <a:bodyPr wrap="none" rtlCol="0">
            <a:spAutoFit/>
          </a:bodyPr>
          <a:lstStyle/>
          <a:p>
            <a:r>
              <a:rPr lang="en-AU" sz="5333" b="1" dirty="0">
                <a:solidFill>
                  <a:srgbClr val="FF0000"/>
                </a:solidFill>
                <a:latin typeface="AhnbergHand" pitchFamily="2" charset="0"/>
              </a:rPr>
              <a:t>DON’T FRAGMENT!</a:t>
            </a:r>
          </a:p>
        </p:txBody>
      </p:sp>
    </p:spTree>
    <p:extLst>
      <p:ext uri="{BB962C8B-B14F-4D97-AF65-F5344CB8AC3E}">
        <p14:creationId xmlns:p14="http://schemas.microsoft.com/office/powerpoint/2010/main" val="446081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97" y="236433"/>
            <a:ext cx="8290560" cy="1325563"/>
          </a:xfrm>
        </p:spPr>
        <p:txBody>
          <a:bodyPr>
            <a:normAutofit/>
          </a:bodyPr>
          <a:lstStyle/>
          <a:p>
            <a:r>
              <a:rPr lang="en-US" sz="4267">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152651" y="1841527"/>
            <a:ext cx="7886700" cy="4351339"/>
          </a:xfrm>
        </p:spPr>
        <p:txBody>
          <a:bodyPr>
            <a:normAutofit/>
          </a:bodyPr>
          <a:lstStyle/>
          <a:p>
            <a:pPr marL="0" indent="0">
              <a:buNone/>
            </a:pPr>
            <a:r>
              <a:rPr lang="en-US" sz="3200" b="1"/>
              <a:t>Fix it! </a:t>
            </a:r>
          </a:p>
        </p:txBody>
      </p:sp>
      <p:sp>
        <p:nvSpPr>
          <p:cNvPr id="5" name="TextBox 4"/>
          <p:cNvSpPr txBox="1"/>
          <p:nvPr/>
        </p:nvSpPr>
        <p:spPr>
          <a:xfrm>
            <a:off x="2788257" y="2608028"/>
            <a:ext cx="8248153" cy="1569660"/>
          </a:xfrm>
          <a:prstGeom prst="rect">
            <a:avLst/>
          </a:prstGeom>
          <a:noFill/>
        </p:spPr>
        <p:txBody>
          <a:bodyPr wrap="square" rtlCol="0">
            <a:spAutoFit/>
          </a:bodyPr>
          <a:lstStyle/>
          <a:p>
            <a:r>
              <a:rPr lang="en-US" sz="2400"/>
              <a:t>Get all the deployed routers, switches and firewalls and related network middleware to accept packets with IPv6 Fragmentation Headers</a:t>
            </a:r>
          </a:p>
          <a:p>
            <a:endParaRPr lang="en-US" sz="2400"/>
          </a:p>
        </p:txBody>
      </p:sp>
      <p:pic>
        <p:nvPicPr>
          <p:cNvPr id="6" name="Picture 4" descr="fi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354" y="4017197"/>
            <a:ext cx="2837292" cy="2232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715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813" y="391716"/>
            <a:ext cx="8404529" cy="1325563"/>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152651" y="1841527"/>
            <a:ext cx="7886700" cy="4351339"/>
          </a:xfrm>
        </p:spPr>
        <p:txBody>
          <a:bodyPr>
            <a:normAutofit/>
          </a:bodyPr>
          <a:lstStyle/>
          <a:p>
            <a:pPr marL="609585" indent="-609585" defTabSz="1219170">
              <a:lnSpc>
                <a:spcPct val="100000"/>
              </a:lnSpc>
              <a:spcBef>
                <a:spcPts val="0"/>
              </a:spcBef>
              <a:buNone/>
              <a:defRPr/>
            </a:pPr>
            <a:r>
              <a:rPr lang="en-US" sz="3200" b="1"/>
              <a:t>Change it!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7829" b="13951"/>
          <a:stretch/>
        </p:blipFill>
        <p:spPr>
          <a:xfrm>
            <a:off x="4494862" y="3527028"/>
            <a:ext cx="3615469" cy="3031899"/>
          </a:xfrm>
          <a:prstGeom prst="rect">
            <a:avLst/>
          </a:prstGeom>
        </p:spPr>
      </p:pic>
      <p:sp>
        <p:nvSpPr>
          <p:cNvPr id="4" name="Rectangle 3"/>
          <p:cNvSpPr/>
          <p:nvPr/>
        </p:nvSpPr>
        <p:spPr>
          <a:xfrm>
            <a:off x="2539115" y="2416758"/>
            <a:ext cx="8497295" cy="830997"/>
          </a:xfrm>
          <a:prstGeom prst="rect">
            <a:avLst/>
          </a:prstGeom>
        </p:spPr>
        <p:txBody>
          <a:bodyPr wrap="square">
            <a:spAutoFit/>
          </a:bodyPr>
          <a:lstStyle/>
          <a:p>
            <a:r>
              <a:rPr lang="en-US" sz="2400"/>
              <a:t>Change the way in which IPv6 manages IP fragmentation and the use of Extension Headers as Fragmentation Control fields</a:t>
            </a:r>
          </a:p>
        </p:txBody>
      </p:sp>
    </p:spTree>
    <p:extLst>
      <p:ext uri="{BB962C8B-B14F-4D97-AF65-F5344CB8AC3E}">
        <p14:creationId xmlns:p14="http://schemas.microsoft.com/office/powerpoint/2010/main" val="1402843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225700"/>
            <a:ext cx="8507896" cy="1325563"/>
          </a:xfrm>
        </p:spPr>
        <p:txBody>
          <a:bodyPr/>
          <a:lstStyle/>
          <a:p>
            <a:r>
              <a:rPr lang="en-US">
                <a:solidFill>
                  <a:schemeClr val="accent4">
                    <a:lumMod val="50000"/>
                  </a:schemeClr>
                </a:solidFill>
                <a:latin typeface="Powderfinger Type" charset="0"/>
                <a:ea typeface="Powderfinger Type" charset="0"/>
                <a:cs typeface="Powderfinger Type" charset="0"/>
              </a:rPr>
              <a:t>What can we do about it?</a:t>
            </a:r>
          </a:p>
        </p:txBody>
      </p:sp>
      <p:sp>
        <p:nvSpPr>
          <p:cNvPr id="3" name="Content Placeholder 2"/>
          <p:cNvSpPr>
            <a:spLocks noGrp="1"/>
          </p:cNvSpPr>
          <p:nvPr>
            <p:ph idx="1"/>
          </p:nvPr>
        </p:nvSpPr>
        <p:spPr>
          <a:xfrm>
            <a:off x="2077941" y="1825625"/>
            <a:ext cx="9275859" cy="4351339"/>
          </a:xfrm>
        </p:spPr>
        <p:txBody>
          <a:bodyPr>
            <a:normAutofit/>
          </a:bodyPr>
          <a:lstStyle/>
          <a:p>
            <a:pPr marL="0" indent="0">
              <a:buNone/>
            </a:pPr>
            <a:r>
              <a:rPr lang="en-US" sz="3200" b="1"/>
              <a:t>Avoid it!</a:t>
            </a:r>
          </a:p>
        </p:txBody>
      </p:sp>
      <p:pic>
        <p:nvPicPr>
          <p:cNvPr id="4" name="Picture 3"/>
          <p:cNvPicPr>
            <a:picLocks noChangeAspect="1"/>
          </p:cNvPicPr>
          <p:nvPr/>
        </p:nvPicPr>
        <p:blipFill>
          <a:blip r:embed="rId2"/>
          <a:stretch>
            <a:fillRect/>
          </a:stretch>
        </p:blipFill>
        <p:spPr>
          <a:xfrm>
            <a:off x="4089290" y="3124863"/>
            <a:ext cx="2197543" cy="2574456"/>
          </a:xfrm>
          <a:prstGeom prst="rect">
            <a:avLst/>
          </a:prstGeom>
        </p:spPr>
      </p:pic>
      <p:sp>
        <p:nvSpPr>
          <p:cNvPr id="5" name="Rectangle 4"/>
          <p:cNvSpPr/>
          <p:nvPr/>
        </p:nvSpPr>
        <p:spPr>
          <a:xfrm>
            <a:off x="2467223" y="2374351"/>
            <a:ext cx="8497295" cy="830997"/>
          </a:xfrm>
          <a:prstGeom prst="rect">
            <a:avLst/>
          </a:prstGeom>
        </p:spPr>
        <p:txBody>
          <a:bodyPr wrap="square">
            <a:spAutoFit/>
          </a:bodyPr>
          <a:lstStyle/>
          <a:p>
            <a:r>
              <a:rPr lang="en-US" sz="2400" dirty="0"/>
              <a:t>Change application </a:t>
            </a:r>
            <a:r>
              <a:rPr lang="en-US" sz="2400" dirty="0" err="1"/>
              <a:t>behaviour</a:t>
            </a:r>
            <a:r>
              <a:rPr lang="en-US" sz="2400" dirty="0"/>
              <a:t>  to avoid the use of packet fragmentation completely</a:t>
            </a:r>
          </a:p>
        </p:txBody>
      </p:sp>
    </p:spTree>
    <p:extLst>
      <p:ext uri="{BB962C8B-B14F-4D97-AF65-F5344CB8AC3E}">
        <p14:creationId xmlns:p14="http://schemas.microsoft.com/office/powerpoint/2010/main" val="832782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Large DNS Responses and IPv6</a:t>
            </a:r>
          </a:p>
        </p:txBody>
      </p:sp>
      <p:sp>
        <p:nvSpPr>
          <p:cNvPr id="3" name="Content Placeholder 2"/>
          <p:cNvSpPr>
            <a:spLocks noGrp="1"/>
          </p:cNvSpPr>
          <p:nvPr>
            <p:ph idx="1"/>
          </p:nvPr>
        </p:nvSpPr>
        <p:spPr/>
        <p:txBody>
          <a:bodyPr>
            <a:normAutofit/>
          </a:bodyPr>
          <a:lstStyle/>
          <a:p>
            <a:pPr marL="0" indent="0">
              <a:buNone/>
            </a:pPr>
            <a:r>
              <a:rPr lang="en-US" dirty="0"/>
              <a:t>Change the transport protocol?</a:t>
            </a:r>
          </a:p>
          <a:p>
            <a:pPr lvl="1"/>
            <a:r>
              <a:rPr lang="en-US" dirty="0"/>
              <a:t>DNS over TCP by default</a:t>
            </a:r>
          </a:p>
          <a:p>
            <a:pPr lvl="1"/>
            <a:r>
              <a:rPr lang="en-US" dirty="0"/>
              <a:t>DoT by default</a:t>
            </a:r>
          </a:p>
          <a:p>
            <a:pPr lvl="1"/>
            <a:r>
              <a:rPr lang="en-US" dirty="0" err="1"/>
              <a:t>DoH</a:t>
            </a:r>
            <a:endParaRPr lang="en-US" dirty="0"/>
          </a:p>
          <a:p>
            <a:pPr lvl="1"/>
            <a:r>
              <a:rPr lang="en-US" dirty="0" err="1"/>
              <a:t>DoQUIC</a:t>
            </a:r>
            <a:endParaRPr lang="en-US" dirty="0"/>
          </a:p>
          <a:p>
            <a:pPr marL="457200" lvl="1" indent="0">
              <a:buNone/>
            </a:pPr>
            <a:r>
              <a:rPr lang="en-US" dirty="0"/>
              <a:t>or</a:t>
            </a:r>
          </a:p>
          <a:p>
            <a:pPr lvl="1"/>
            <a:r>
              <a:rPr lang="en-US" dirty="0"/>
              <a:t>Devise some new DNS framing protocol that uses multiple packets with firewall-friendly packet and protocol headers instead of IP fragmentation</a:t>
            </a:r>
          </a:p>
          <a:p>
            <a:endParaRPr lang="en-US" dirty="0"/>
          </a:p>
        </p:txBody>
      </p:sp>
    </p:spTree>
    <p:extLst>
      <p:ext uri="{BB962C8B-B14F-4D97-AF65-F5344CB8AC3E}">
        <p14:creationId xmlns:p14="http://schemas.microsoft.com/office/powerpoint/2010/main" val="94370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59C9-8644-950A-D662-DF07819E6ECB}"/>
              </a:ext>
            </a:extLst>
          </p:cNvPr>
          <p:cNvSpPr>
            <a:spLocks noGrp="1"/>
          </p:cNvSpPr>
          <p:nvPr>
            <p:ph type="title"/>
          </p:nvPr>
        </p:nvSpPr>
        <p:spPr/>
        <p:txBody>
          <a:bodyPr/>
          <a:lstStyle/>
          <a:p>
            <a:r>
              <a:rPr lang="en-US" dirty="0"/>
              <a:t>The assumption behind 3901bis</a:t>
            </a:r>
          </a:p>
        </p:txBody>
      </p:sp>
      <p:sp>
        <p:nvSpPr>
          <p:cNvPr id="3" name="Content Placeholder 2">
            <a:extLst>
              <a:ext uri="{FF2B5EF4-FFF2-40B4-BE49-F238E27FC236}">
                <a16:creationId xmlns:a16="http://schemas.microsoft.com/office/drawing/2014/main" id="{D67F848A-1D3D-03C9-958E-874B1803BA5F}"/>
              </a:ext>
            </a:extLst>
          </p:cNvPr>
          <p:cNvSpPr>
            <a:spLocks noGrp="1"/>
          </p:cNvSpPr>
          <p:nvPr>
            <p:ph idx="1"/>
          </p:nvPr>
        </p:nvSpPr>
        <p:spPr/>
        <p:txBody>
          <a:bodyPr/>
          <a:lstStyle/>
          <a:p>
            <a:r>
              <a:rPr lang="en-US" dirty="0"/>
              <a:t>That IPv6 is now a mature and well understood technology, and using IPv6 as the transport for the DNS is as efficient and as fast as using IPv4</a:t>
            </a:r>
          </a:p>
          <a:p>
            <a:endParaRPr lang="en-US" dirty="0"/>
          </a:p>
        </p:txBody>
      </p:sp>
    </p:spTree>
    <p:extLst>
      <p:ext uri="{BB962C8B-B14F-4D97-AF65-F5344CB8AC3E}">
        <p14:creationId xmlns:p14="http://schemas.microsoft.com/office/powerpoint/2010/main" val="35656557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4">
                    <a:lumMod val="50000"/>
                  </a:schemeClr>
                </a:solidFill>
                <a:latin typeface="Powderfinger Type" charset="0"/>
                <a:ea typeface="Powderfinger Type" charset="0"/>
                <a:cs typeface="Powderfinger Type" charset="0"/>
              </a:rPr>
              <a:t>Large DNS Responses and IPv6</a:t>
            </a:r>
          </a:p>
        </p:txBody>
      </p:sp>
      <p:sp>
        <p:nvSpPr>
          <p:cNvPr id="3" name="Content Placeholder 2"/>
          <p:cNvSpPr>
            <a:spLocks noGrp="1"/>
          </p:cNvSpPr>
          <p:nvPr>
            <p:ph idx="1"/>
          </p:nvPr>
        </p:nvSpPr>
        <p:spPr/>
        <p:txBody>
          <a:bodyPr>
            <a:normAutofit/>
          </a:bodyPr>
          <a:lstStyle/>
          <a:p>
            <a:pPr marL="0" indent="0">
              <a:buNone/>
            </a:pPr>
            <a:r>
              <a:rPr lang="en-US" dirty="0"/>
              <a:t>Change the application protocol </a:t>
            </a:r>
            <a:r>
              <a:rPr lang="en-US" dirty="0" err="1"/>
              <a:t>behaviour</a:t>
            </a:r>
            <a:r>
              <a:rPr lang="en-US" dirty="0"/>
              <a:t>?</a:t>
            </a:r>
          </a:p>
          <a:p>
            <a:pPr lvl="1"/>
            <a:r>
              <a:rPr lang="en-US" dirty="0"/>
              <a:t>Perform UDP MTU discovery using EDNS(0) UDP Buffer Size variations as a probe</a:t>
            </a:r>
          </a:p>
          <a:p>
            <a:pPr lvl="1"/>
            <a:r>
              <a:rPr lang="en-US" dirty="0"/>
              <a:t>Shift Additional Records into additional explicit UDP query/response transactions rather than bloating the original DNS response</a:t>
            </a:r>
          </a:p>
          <a:p>
            <a:pPr lvl="1"/>
            <a:r>
              <a:rPr lang="en-US" dirty="0"/>
              <a:t>Add a truncated minimal UDP response to trail a fragmented response (ATR)</a:t>
            </a:r>
          </a:p>
          <a:p>
            <a:endParaRPr lang="en-US" dirty="0"/>
          </a:p>
          <a:p>
            <a:endParaRPr lang="en-US" dirty="0"/>
          </a:p>
        </p:txBody>
      </p:sp>
    </p:spTree>
    <p:extLst>
      <p:ext uri="{BB962C8B-B14F-4D97-AF65-F5344CB8AC3E}">
        <p14:creationId xmlns:p14="http://schemas.microsoft.com/office/powerpoint/2010/main" val="589880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524"/>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Truncate and failover to TCP</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lnSpcReduction="10000"/>
          </a:bodyPr>
          <a:lstStyle/>
          <a:p>
            <a:pPr defTabSz="1219170">
              <a:lnSpc>
                <a:spcPct val="100000"/>
              </a:lnSpc>
              <a:spcBef>
                <a:spcPts val="0"/>
              </a:spcBef>
            </a:pPr>
            <a:r>
              <a:rPr lang="en-US" dirty="0"/>
              <a:t>Use an EDNS Buffer Size in queries to ensure that IPv6 responses are never fragmented</a:t>
            </a:r>
          </a:p>
          <a:p>
            <a:pPr defTabSz="1219170">
              <a:lnSpc>
                <a:spcPct val="100000"/>
              </a:lnSpc>
              <a:spcBef>
                <a:spcPts val="0"/>
              </a:spcBef>
            </a:pPr>
            <a:r>
              <a:rPr lang="en-US" dirty="0"/>
              <a:t>Large responses will be truncated</a:t>
            </a:r>
          </a:p>
          <a:p>
            <a:pPr defTabSz="1219170">
              <a:lnSpc>
                <a:spcPct val="100000"/>
              </a:lnSpc>
              <a:spcBef>
                <a:spcPts val="0"/>
              </a:spcBef>
            </a:pPr>
            <a:r>
              <a:rPr lang="en-US" dirty="0"/>
              <a:t>The truncation should trigger the querier to perform an immediate </a:t>
            </a:r>
            <a:r>
              <a:rPr lang="en-US" dirty="0" err="1"/>
              <a:t>followup</a:t>
            </a:r>
            <a:r>
              <a:rPr lang="en-US" dirty="0"/>
              <a:t> of the same query, using TCP</a:t>
            </a:r>
          </a:p>
          <a:p>
            <a:pPr defTabSz="1219170">
              <a:lnSpc>
                <a:spcPct val="100000"/>
              </a:lnSpc>
              <a:spcBef>
                <a:spcPts val="0"/>
              </a:spcBef>
            </a:pPr>
            <a:endParaRPr lang="en-US" dirty="0"/>
          </a:p>
          <a:p>
            <a:pPr defTabSz="1219170">
              <a:lnSpc>
                <a:spcPct val="100000"/>
              </a:lnSpc>
              <a:spcBef>
                <a:spcPts val="0"/>
              </a:spcBef>
            </a:pPr>
            <a:endParaRPr lang="en-US" dirty="0"/>
          </a:p>
          <a:p>
            <a:pPr defTabSz="1219170">
              <a:lnSpc>
                <a:spcPct val="100000"/>
              </a:lnSpc>
              <a:spcBef>
                <a:spcPts val="0"/>
              </a:spcBef>
            </a:pPr>
            <a:r>
              <a:rPr lang="en-US" dirty="0"/>
              <a:t>Which means that we are probably looking at working around the problem by changing the configuration of DNS queries and use an EDNS buffer size of 1232 octets</a:t>
            </a:r>
          </a:p>
        </p:txBody>
      </p:sp>
      <p:sp>
        <p:nvSpPr>
          <p:cNvPr id="4" name="TextBox 3">
            <a:extLst>
              <a:ext uri="{FF2B5EF4-FFF2-40B4-BE49-F238E27FC236}">
                <a16:creationId xmlns:a16="http://schemas.microsoft.com/office/drawing/2014/main" id="{6ABE6A01-18BE-CC4C-8CF4-0D055FFEE7E1}"/>
              </a:ext>
            </a:extLst>
          </p:cNvPr>
          <p:cNvSpPr txBox="1"/>
          <p:nvPr/>
        </p:nvSpPr>
        <p:spPr>
          <a:xfrm>
            <a:off x="6477663" y="6176965"/>
            <a:ext cx="4332789" cy="461665"/>
          </a:xfrm>
          <a:prstGeom prst="rect">
            <a:avLst/>
          </a:prstGeom>
          <a:noFill/>
        </p:spPr>
        <p:txBody>
          <a:bodyPr wrap="none" rtlCol="0">
            <a:spAutoFit/>
          </a:bodyPr>
          <a:lstStyle/>
          <a:p>
            <a:r>
              <a:rPr lang="en-AU" sz="2400" dirty="0"/>
              <a:t>See https://</a:t>
            </a:r>
            <a:r>
              <a:rPr lang="en-AU" sz="2400" dirty="0" err="1"/>
              <a:t>dnsflagday.net</a:t>
            </a:r>
            <a:r>
              <a:rPr lang="en-AU" sz="2400" dirty="0"/>
              <a:t>/2020/</a:t>
            </a:r>
          </a:p>
        </p:txBody>
      </p:sp>
      <p:sp>
        <p:nvSpPr>
          <p:cNvPr id="6" name="Freeform 5">
            <a:extLst>
              <a:ext uri="{FF2B5EF4-FFF2-40B4-BE49-F238E27FC236}">
                <a16:creationId xmlns:a16="http://schemas.microsoft.com/office/drawing/2014/main" id="{ED6F001A-1A8A-0E4E-82E6-F593F02A9516}"/>
              </a:ext>
            </a:extLst>
          </p:cNvPr>
          <p:cNvSpPr/>
          <p:nvPr/>
        </p:nvSpPr>
        <p:spPr>
          <a:xfrm>
            <a:off x="4192496" y="5736992"/>
            <a:ext cx="2285167" cy="879945"/>
          </a:xfrm>
          <a:custGeom>
            <a:avLst/>
            <a:gdLst>
              <a:gd name="connsiteX0" fmla="*/ 0 w 1713875"/>
              <a:gd name="connsiteY0" fmla="*/ 0 h 659959"/>
              <a:gd name="connsiteX1" fmla="*/ 95415 w 1713875"/>
              <a:gd name="connsiteY1" fmla="*/ 47708 h 659959"/>
              <a:gd name="connsiteX2" fmla="*/ 1558455 w 1713875"/>
              <a:gd name="connsiteY2" fmla="*/ 548640 h 659959"/>
              <a:gd name="connsiteX3" fmla="*/ 1598212 w 1713875"/>
              <a:gd name="connsiteY3" fmla="*/ 445273 h 659959"/>
              <a:gd name="connsiteX4" fmla="*/ 1709530 w 1713875"/>
              <a:gd name="connsiteY4" fmla="*/ 564543 h 659959"/>
              <a:gd name="connsiteX5" fmla="*/ 1431235 w 1713875"/>
              <a:gd name="connsiteY5" fmla="*/ 659959 h 659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3875" h="659959">
                <a:moveTo>
                  <a:pt x="0" y="0"/>
                </a:moveTo>
                <a:lnTo>
                  <a:pt x="95415" y="47708"/>
                </a:lnTo>
                <a:cubicBezTo>
                  <a:pt x="355158" y="139148"/>
                  <a:pt x="1307989" y="482379"/>
                  <a:pt x="1558455" y="548640"/>
                </a:cubicBezTo>
                <a:cubicBezTo>
                  <a:pt x="1808921" y="614901"/>
                  <a:pt x="1573033" y="442623"/>
                  <a:pt x="1598212" y="445273"/>
                </a:cubicBezTo>
                <a:cubicBezTo>
                  <a:pt x="1623391" y="447923"/>
                  <a:pt x="1737359" y="528762"/>
                  <a:pt x="1709530" y="564543"/>
                </a:cubicBezTo>
                <a:cubicBezTo>
                  <a:pt x="1681701" y="600324"/>
                  <a:pt x="1556468" y="630141"/>
                  <a:pt x="1431235" y="65995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4236230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377EB-B178-9C60-6E9B-2F7FB3C22481}"/>
              </a:ext>
            </a:extLst>
          </p:cNvPr>
          <p:cNvSpPr>
            <a:spLocks noGrp="1"/>
          </p:cNvSpPr>
          <p:nvPr>
            <p:ph type="title"/>
          </p:nvPr>
        </p:nvSpPr>
        <p:spPr/>
        <p:txBody>
          <a:bodyPr/>
          <a:lstStyle/>
          <a:p>
            <a:r>
              <a:rPr lang="en-US" dirty="0"/>
              <a:t>DNS Flag Day 2020 Uptake</a:t>
            </a:r>
          </a:p>
        </p:txBody>
      </p:sp>
      <p:pic>
        <p:nvPicPr>
          <p:cNvPr id="5" name="Content Placeholder 4" descr="A graph of a graph&#10;&#10;Description automatically generated">
            <a:extLst>
              <a:ext uri="{FF2B5EF4-FFF2-40B4-BE49-F238E27FC236}">
                <a16:creationId xmlns:a16="http://schemas.microsoft.com/office/drawing/2014/main" id="{39AE0A79-91F7-5972-BFDD-3ED47CDE0300}"/>
              </a:ext>
            </a:extLst>
          </p:cNvPr>
          <p:cNvPicPr>
            <a:picLocks noGrp="1" noChangeAspect="1"/>
          </p:cNvPicPr>
          <p:nvPr>
            <p:ph idx="1"/>
          </p:nvPr>
        </p:nvPicPr>
        <p:blipFill>
          <a:blip r:embed="rId2"/>
          <a:stretch>
            <a:fillRect/>
          </a:stretch>
        </p:blipFill>
        <p:spPr>
          <a:xfrm>
            <a:off x="1647491" y="2322020"/>
            <a:ext cx="6197360" cy="4351338"/>
          </a:xfrm>
        </p:spPr>
      </p:pic>
      <p:sp>
        <p:nvSpPr>
          <p:cNvPr id="6" name="TextBox 5">
            <a:extLst>
              <a:ext uri="{FF2B5EF4-FFF2-40B4-BE49-F238E27FC236}">
                <a16:creationId xmlns:a16="http://schemas.microsoft.com/office/drawing/2014/main" id="{DAE5F120-24FC-D55A-4502-F1F6AE1BBF52}"/>
              </a:ext>
            </a:extLst>
          </p:cNvPr>
          <p:cNvSpPr txBox="1"/>
          <p:nvPr/>
        </p:nvSpPr>
        <p:spPr>
          <a:xfrm>
            <a:off x="7985760" y="2865126"/>
            <a:ext cx="3830729" cy="646331"/>
          </a:xfrm>
          <a:prstGeom prst="rect">
            <a:avLst/>
          </a:prstGeom>
          <a:noFill/>
        </p:spPr>
        <p:txBody>
          <a:bodyPr wrap="none" rtlCol="0">
            <a:spAutoFit/>
          </a:bodyPr>
          <a:lstStyle/>
          <a:p>
            <a:r>
              <a:rPr lang="en-US" dirty="0"/>
              <a:t>46% of IPv6 queries are still using 4096</a:t>
            </a:r>
          </a:p>
          <a:p>
            <a:r>
              <a:rPr lang="en-US" dirty="0"/>
              <a:t>Byte Buffer Size</a:t>
            </a:r>
          </a:p>
        </p:txBody>
      </p:sp>
      <p:sp>
        <p:nvSpPr>
          <p:cNvPr id="7" name="Freeform 6">
            <a:extLst>
              <a:ext uri="{FF2B5EF4-FFF2-40B4-BE49-F238E27FC236}">
                <a16:creationId xmlns:a16="http://schemas.microsoft.com/office/drawing/2014/main" id="{490FD9EF-E432-F5A2-B1BC-F5524FDFEB30}"/>
              </a:ext>
            </a:extLst>
          </p:cNvPr>
          <p:cNvSpPr/>
          <p:nvPr/>
        </p:nvSpPr>
        <p:spPr>
          <a:xfrm>
            <a:off x="6706312" y="3074132"/>
            <a:ext cx="1148819" cy="731520"/>
          </a:xfrm>
          <a:custGeom>
            <a:avLst/>
            <a:gdLst>
              <a:gd name="connsiteX0" fmla="*/ 1148819 w 1148819"/>
              <a:gd name="connsiteY0" fmla="*/ 0 h 731520"/>
              <a:gd name="connsiteX1" fmla="*/ 51539 w 1148819"/>
              <a:gd name="connsiteY1" fmla="*/ 661851 h 731520"/>
              <a:gd name="connsiteX2" fmla="*/ 164751 w 1148819"/>
              <a:gd name="connsiteY2" fmla="*/ 461554 h 731520"/>
              <a:gd name="connsiteX3" fmla="*/ 34122 w 1148819"/>
              <a:gd name="connsiteY3" fmla="*/ 670560 h 731520"/>
              <a:gd name="connsiteX4" fmla="*/ 208294 w 1148819"/>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8819" h="731520">
                <a:moveTo>
                  <a:pt x="1148819" y="0"/>
                </a:moveTo>
                <a:cubicBezTo>
                  <a:pt x="682184" y="292462"/>
                  <a:pt x="215550" y="584925"/>
                  <a:pt x="51539" y="661851"/>
                </a:cubicBezTo>
                <a:cubicBezTo>
                  <a:pt x="-112472" y="738777"/>
                  <a:pt x="167654" y="460103"/>
                  <a:pt x="164751" y="461554"/>
                </a:cubicBezTo>
                <a:cubicBezTo>
                  <a:pt x="161848" y="463005"/>
                  <a:pt x="26865" y="625566"/>
                  <a:pt x="34122" y="670560"/>
                </a:cubicBezTo>
                <a:cubicBezTo>
                  <a:pt x="41379" y="715554"/>
                  <a:pt x="124836" y="723537"/>
                  <a:pt x="208294" y="73152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CDEB89-4D37-0B53-9F8A-8A3E4224CB2C}"/>
              </a:ext>
            </a:extLst>
          </p:cNvPr>
          <p:cNvSpPr txBox="1"/>
          <p:nvPr/>
        </p:nvSpPr>
        <p:spPr>
          <a:xfrm>
            <a:off x="7985760" y="4497689"/>
            <a:ext cx="3910150" cy="646331"/>
          </a:xfrm>
          <a:prstGeom prst="rect">
            <a:avLst/>
          </a:prstGeom>
          <a:noFill/>
        </p:spPr>
        <p:txBody>
          <a:bodyPr wrap="square" rtlCol="0">
            <a:spAutoFit/>
          </a:bodyPr>
          <a:lstStyle/>
          <a:p>
            <a:r>
              <a:rPr lang="en-US" dirty="0"/>
              <a:t>69% of IPv6 queries are using a Buffer Size greater than 1232</a:t>
            </a:r>
          </a:p>
        </p:txBody>
      </p:sp>
      <p:sp>
        <p:nvSpPr>
          <p:cNvPr id="9" name="Freeform 8">
            <a:extLst>
              <a:ext uri="{FF2B5EF4-FFF2-40B4-BE49-F238E27FC236}">
                <a16:creationId xmlns:a16="http://schemas.microsoft.com/office/drawing/2014/main" id="{DA7F25DA-597A-6603-409B-49213626B156}"/>
              </a:ext>
            </a:extLst>
          </p:cNvPr>
          <p:cNvSpPr/>
          <p:nvPr/>
        </p:nvSpPr>
        <p:spPr>
          <a:xfrm>
            <a:off x="3826227" y="4824554"/>
            <a:ext cx="3924402" cy="182880"/>
          </a:xfrm>
          <a:custGeom>
            <a:avLst/>
            <a:gdLst>
              <a:gd name="connsiteX0" fmla="*/ 3924402 w 3924402"/>
              <a:gd name="connsiteY0" fmla="*/ 0 h 182880"/>
              <a:gd name="connsiteX1" fmla="*/ 1773384 w 3924402"/>
              <a:gd name="connsiteY1" fmla="*/ 104503 h 182880"/>
              <a:gd name="connsiteX2" fmla="*/ 40379 w 3924402"/>
              <a:gd name="connsiteY2" fmla="*/ 95795 h 182880"/>
              <a:gd name="connsiteX3" fmla="*/ 510642 w 3924402"/>
              <a:gd name="connsiteY3" fmla="*/ 17418 h 182880"/>
              <a:gd name="connsiteX4" fmla="*/ 40379 w 3924402"/>
              <a:gd name="connsiteY4" fmla="*/ 78378 h 182880"/>
              <a:gd name="connsiteX5" fmla="*/ 362596 w 3924402"/>
              <a:gd name="connsiteY5" fmla="*/ 18288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24402" h="182880">
                <a:moveTo>
                  <a:pt x="3924402" y="0"/>
                </a:moveTo>
                <a:cubicBezTo>
                  <a:pt x="3172561" y="44268"/>
                  <a:pt x="2420721" y="88537"/>
                  <a:pt x="1773384" y="104503"/>
                </a:cubicBezTo>
                <a:cubicBezTo>
                  <a:pt x="1126047" y="120469"/>
                  <a:pt x="250836" y="110309"/>
                  <a:pt x="40379" y="95795"/>
                </a:cubicBezTo>
                <a:cubicBezTo>
                  <a:pt x="-170078" y="81281"/>
                  <a:pt x="510642" y="20321"/>
                  <a:pt x="510642" y="17418"/>
                </a:cubicBezTo>
                <a:cubicBezTo>
                  <a:pt x="510642" y="14515"/>
                  <a:pt x="65053" y="50801"/>
                  <a:pt x="40379" y="78378"/>
                </a:cubicBezTo>
                <a:cubicBezTo>
                  <a:pt x="15705" y="105955"/>
                  <a:pt x="189150" y="144417"/>
                  <a:pt x="362596" y="1828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4F8C1D8-A134-C261-4E1D-EE58EB552E7C}"/>
              </a:ext>
            </a:extLst>
          </p:cNvPr>
          <p:cNvSpPr txBox="1"/>
          <p:nvPr/>
        </p:nvSpPr>
        <p:spPr>
          <a:xfrm>
            <a:off x="687977" y="1854926"/>
            <a:ext cx="9103261" cy="369332"/>
          </a:xfrm>
          <a:prstGeom prst="rect">
            <a:avLst/>
          </a:prstGeom>
          <a:noFill/>
        </p:spPr>
        <p:txBody>
          <a:bodyPr wrap="none" rtlCol="0">
            <a:spAutoFit/>
          </a:bodyPr>
          <a:lstStyle/>
          <a:p>
            <a:r>
              <a:rPr lang="en-US" dirty="0"/>
              <a:t>We know what we can do to make this work well, but we seem to be reluctant to actually do it!</a:t>
            </a:r>
          </a:p>
        </p:txBody>
      </p:sp>
    </p:spTree>
    <p:extLst>
      <p:ext uri="{BB962C8B-B14F-4D97-AF65-F5344CB8AC3E}">
        <p14:creationId xmlns:p14="http://schemas.microsoft.com/office/powerpoint/2010/main" val="1394346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D8F1-B60A-6CBF-CEDA-226BA64CD1E2}"/>
              </a:ext>
            </a:extLst>
          </p:cNvPr>
          <p:cNvSpPr>
            <a:spLocks noGrp="1"/>
          </p:cNvSpPr>
          <p:nvPr>
            <p:ph type="title"/>
          </p:nvPr>
        </p:nvSpPr>
        <p:spPr/>
        <p:txBody>
          <a:bodyPr/>
          <a:lstStyle/>
          <a:p>
            <a:r>
              <a:rPr lang="en-US" dirty="0"/>
              <a:t>Is the DNS ready for IPv6?</a:t>
            </a:r>
          </a:p>
        </p:txBody>
      </p:sp>
      <p:sp>
        <p:nvSpPr>
          <p:cNvPr id="3" name="Content Placeholder 2">
            <a:extLst>
              <a:ext uri="{FF2B5EF4-FFF2-40B4-BE49-F238E27FC236}">
                <a16:creationId xmlns:a16="http://schemas.microsoft.com/office/drawing/2014/main" id="{C64D6454-FC0C-491E-7B5F-349DD446D310}"/>
              </a:ext>
            </a:extLst>
          </p:cNvPr>
          <p:cNvSpPr>
            <a:spLocks noGrp="1"/>
          </p:cNvSpPr>
          <p:nvPr>
            <p:ph idx="1"/>
          </p:nvPr>
        </p:nvSpPr>
        <p:spPr/>
        <p:txBody>
          <a:bodyPr/>
          <a:lstStyle/>
          <a:p>
            <a:r>
              <a:rPr lang="en-US"/>
              <a:t>Not really!</a:t>
            </a:r>
          </a:p>
          <a:p>
            <a:endParaRPr lang="en-US"/>
          </a:p>
        </p:txBody>
      </p:sp>
    </p:spTree>
    <p:extLst>
      <p:ext uri="{BB962C8B-B14F-4D97-AF65-F5344CB8AC3E}">
        <p14:creationId xmlns:p14="http://schemas.microsoft.com/office/powerpoint/2010/main" val="146706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9064" y="2735250"/>
            <a:ext cx="1830950" cy="584775"/>
          </a:xfrm>
          <a:prstGeom prst="rect">
            <a:avLst/>
          </a:prstGeom>
          <a:noFill/>
        </p:spPr>
        <p:txBody>
          <a:bodyPr wrap="none" rtlCol="0">
            <a:spAutoFit/>
          </a:bodyPr>
          <a:lstStyle/>
          <a:p>
            <a:r>
              <a:rPr lang="en-US" sz="3200">
                <a:solidFill>
                  <a:schemeClr val="accent1">
                    <a:lumMod val="75000"/>
                  </a:schemeClr>
                </a:solidFill>
                <a:latin typeface="AhnbergHand" charset="0"/>
                <a:ea typeface="AhnbergHand" charset="0"/>
                <a:cs typeface="AhnbergHand" charset="0"/>
              </a:rPr>
              <a:t>Thanks!</a:t>
            </a:r>
          </a:p>
        </p:txBody>
      </p:sp>
      <p:sp>
        <p:nvSpPr>
          <p:cNvPr id="2" name="TextBox 1">
            <a:extLst>
              <a:ext uri="{FF2B5EF4-FFF2-40B4-BE49-F238E27FC236}">
                <a16:creationId xmlns:a16="http://schemas.microsoft.com/office/drawing/2014/main" id="{974356C2-019C-934A-A36D-269FF97FA76D}"/>
              </a:ext>
            </a:extLst>
          </p:cNvPr>
          <p:cNvSpPr txBox="1"/>
          <p:nvPr/>
        </p:nvSpPr>
        <p:spPr>
          <a:xfrm>
            <a:off x="3138115" y="5746144"/>
            <a:ext cx="184731" cy="461665"/>
          </a:xfrm>
          <a:prstGeom prst="rect">
            <a:avLst/>
          </a:prstGeom>
          <a:noFill/>
        </p:spPr>
        <p:txBody>
          <a:bodyPr wrap="none" rtlCol="0">
            <a:spAutoFit/>
          </a:bodyPr>
          <a:lstStyle/>
          <a:p>
            <a:endParaRPr lang="en-AU" sz="2400"/>
          </a:p>
        </p:txBody>
      </p:sp>
    </p:spTree>
    <p:extLst>
      <p:ext uri="{BB962C8B-B14F-4D97-AF65-F5344CB8AC3E}">
        <p14:creationId xmlns:p14="http://schemas.microsoft.com/office/powerpoint/2010/main" val="1250678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A0D5-0650-C64F-AE6E-259CACAB71AD}"/>
              </a:ext>
            </a:extLst>
          </p:cNvPr>
          <p:cNvSpPr>
            <a:spLocks noGrp="1"/>
          </p:cNvSpPr>
          <p:nvPr>
            <p:ph type="title"/>
          </p:nvPr>
        </p:nvSpPr>
        <p:spPr/>
        <p:txBody>
          <a:bodyPr/>
          <a:lstStyle/>
          <a:p>
            <a:r>
              <a:rPr lang="en-AU" dirty="0">
                <a:solidFill>
                  <a:schemeClr val="accent4">
                    <a:lumMod val="50000"/>
                  </a:schemeClr>
                </a:solidFill>
                <a:latin typeface="Powderfinger Type" panose="02020709070000000403" pitchFamily="49" charset="77"/>
              </a:rPr>
              <a:t>Additional Commentary</a:t>
            </a:r>
          </a:p>
        </p:txBody>
      </p:sp>
      <p:sp>
        <p:nvSpPr>
          <p:cNvPr id="3" name="Content Placeholder 2">
            <a:extLst>
              <a:ext uri="{FF2B5EF4-FFF2-40B4-BE49-F238E27FC236}">
                <a16:creationId xmlns:a16="http://schemas.microsoft.com/office/drawing/2014/main" id="{FD1243C9-4C4A-5942-A39E-43EF6EF9C043}"/>
              </a:ext>
            </a:extLst>
          </p:cNvPr>
          <p:cNvSpPr>
            <a:spLocks noGrp="1"/>
          </p:cNvSpPr>
          <p:nvPr>
            <p:ph idx="1"/>
          </p:nvPr>
        </p:nvSpPr>
        <p:spPr/>
        <p:txBody>
          <a:bodyPr/>
          <a:lstStyle/>
          <a:p>
            <a:endParaRPr lang="en-AU" dirty="0"/>
          </a:p>
        </p:txBody>
      </p:sp>
    </p:spTree>
    <p:extLst>
      <p:ext uri="{BB962C8B-B14F-4D97-AF65-F5344CB8AC3E}">
        <p14:creationId xmlns:p14="http://schemas.microsoft.com/office/powerpoint/2010/main" val="3814785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3B75-D5D3-357A-6DDC-9D7DF23F3A0D}"/>
              </a:ext>
            </a:extLst>
          </p:cNvPr>
          <p:cNvSpPr>
            <a:spLocks noGrp="1"/>
          </p:cNvSpPr>
          <p:nvPr>
            <p:ph type="title"/>
          </p:nvPr>
        </p:nvSpPr>
        <p:spPr/>
        <p:txBody>
          <a:bodyPr/>
          <a:lstStyle/>
          <a:p>
            <a:r>
              <a:rPr lang="en-US" dirty="0"/>
              <a:t>DNS and UDP</a:t>
            </a:r>
          </a:p>
        </p:txBody>
      </p:sp>
      <p:sp>
        <p:nvSpPr>
          <p:cNvPr id="3" name="Content Placeholder 2">
            <a:extLst>
              <a:ext uri="{FF2B5EF4-FFF2-40B4-BE49-F238E27FC236}">
                <a16:creationId xmlns:a16="http://schemas.microsoft.com/office/drawing/2014/main" id="{5D5C7537-20E6-B41A-AED7-9C960F19F532}"/>
              </a:ext>
            </a:extLst>
          </p:cNvPr>
          <p:cNvSpPr>
            <a:spLocks noGrp="1"/>
          </p:cNvSpPr>
          <p:nvPr>
            <p:ph idx="1"/>
          </p:nvPr>
        </p:nvSpPr>
        <p:spPr/>
        <p:txBody>
          <a:bodyPr/>
          <a:lstStyle/>
          <a:p>
            <a:r>
              <a:rPr lang="en-US" dirty="0"/>
              <a:t>The original DNS spec uses USP with a maximum payload size of 512 octets (RFC 1035, sec 2.3.4)</a:t>
            </a:r>
          </a:p>
          <a:p>
            <a:r>
              <a:rPr lang="en-US" dirty="0"/>
              <a:t>RFC2671 defined an Extension Mechanism that included a buffer size parameter to permit DNS payloads in UDP larger than 512 (sec 2.3)</a:t>
            </a:r>
          </a:p>
          <a:p>
            <a:r>
              <a:rPr lang="en-US" dirty="0"/>
              <a:t>RFC 6891 proposes a buffer size of 4,096 as a “starting point” (sec 6.2.5) and proposes a fallback to a non-fragmented size before using truncation</a:t>
            </a:r>
          </a:p>
          <a:p>
            <a:r>
              <a:rPr lang="en-US" dirty="0"/>
              <a:t>If the response cannot fit in the UDP payload the responder sets the Truncation bit in its response, which signals to the querier that it should retry using TCP</a:t>
            </a:r>
          </a:p>
          <a:p>
            <a:endParaRPr lang="en-US" dirty="0"/>
          </a:p>
        </p:txBody>
      </p:sp>
    </p:spTree>
    <p:extLst>
      <p:ext uri="{BB962C8B-B14F-4D97-AF65-F5344CB8AC3E}">
        <p14:creationId xmlns:p14="http://schemas.microsoft.com/office/powerpoint/2010/main" val="8548166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75DB-6A1A-ED0D-C800-CDF13CB6DB2B}"/>
              </a:ext>
            </a:extLst>
          </p:cNvPr>
          <p:cNvSpPr>
            <a:spLocks noGrp="1"/>
          </p:cNvSpPr>
          <p:nvPr>
            <p:ph type="title"/>
          </p:nvPr>
        </p:nvSpPr>
        <p:spPr/>
        <p:txBody>
          <a:bodyPr/>
          <a:lstStyle/>
          <a:p>
            <a:r>
              <a:rPr lang="en-US" dirty="0"/>
              <a:t>DNS UDP Responder</a:t>
            </a:r>
          </a:p>
        </p:txBody>
      </p:sp>
      <p:sp>
        <p:nvSpPr>
          <p:cNvPr id="3" name="Content Placeholder 2">
            <a:extLst>
              <a:ext uri="{FF2B5EF4-FFF2-40B4-BE49-F238E27FC236}">
                <a16:creationId xmlns:a16="http://schemas.microsoft.com/office/drawing/2014/main" id="{980B33B8-3EC0-4BF9-EFB8-5C1972584CA9}"/>
              </a:ext>
            </a:extLst>
          </p:cNvPr>
          <p:cNvSpPr>
            <a:spLocks noGrp="1"/>
          </p:cNvSpPr>
          <p:nvPr>
            <p:ph idx="1"/>
          </p:nvPr>
        </p:nvSpPr>
        <p:spPr/>
        <p:txBody>
          <a:bodyPr/>
          <a:lstStyle/>
          <a:p>
            <a:r>
              <a:rPr lang="en-US" dirty="0"/>
              <a:t>If the response can fit in the EDNS Buffer size, then generate a UDP packet and let the network (IPv4) or host (IPv6) fragment the UDP packet as required</a:t>
            </a:r>
          </a:p>
          <a:p>
            <a:pPr lvl="1"/>
            <a:r>
              <a:rPr lang="en-US" dirty="0"/>
              <a:t>Any received ICMP message will NOT cause re-transmission!</a:t>
            </a:r>
          </a:p>
          <a:p>
            <a:r>
              <a:rPr lang="en-US" dirty="0"/>
              <a:t>Otherwise set the TC bit</a:t>
            </a:r>
          </a:p>
        </p:txBody>
      </p:sp>
    </p:spTree>
    <p:extLst>
      <p:ext uri="{BB962C8B-B14F-4D97-AF65-F5344CB8AC3E}">
        <p14:creationId xmlns:p14="http://schemas.microsoft.com/office/powerpoint/2010/main" val="26813860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28008-25C1-4F16-B1FE-FBE4FDB83883}"/>
              </a:ext>
            </a:extLst>
          </p:cNvPr>
          <p:cNvSpPr>
            <a:spLocks noGrp="1"/>
          </p:cNvSpPr>
          <p:nvPr>
            <p:ph type="title"/>
          </p:nvPr>
        </p:nvSpPr>
        <p:spPr/>
        <p:txBody>
          <a:bodyPr/>
          <a:lstStyle/>
          <a:p>
            <a:r>
              <a:rPr lang="en-US" dirty="0"/>
              <a:t>IPv6</a:t>
            </a:r>
          </a:p>
        </p:txBody>
      </p:sp>
      <p:sp>
        <p:nvSpPr>
          <p:cNvPr id="3" name="Content Placeholder 2">
            <a:extLst>
              <a:ext uri="{FF2B5EF4-FFF2-40B4-BE49-F238E27FC236}">
                <a16:creationId xmlns:a16="http://schemas.microsoft.com/office/drawing/2014/main" id="{0F8EFA1A-831B-75A4-AE18-141C755530EF}"/>
              </a:ext>
            </a:extLst>
          </p:cNvPr>
          <p:cNvSpPr>
            <a:spLocks noGrp="1"/>
          </p:cNvSpPr>
          <p:nvPr>
            <p:ph idx="1"/>
          </p:nvPr>
        </p:nvSpPr>
        <p:spPr/>
        <p:txBody>
          <a:bodyPr/>
          <a:lstStyle/>
          <a:p>
            <a:r>
              <a:rPr lang="en-US" dirty="0"/>
              <a:t>IPv6 will not allow routers to </a:t>
            </a:r>
            <a:r>
              <a:rPr lang="en-US" i="1" dirty="0"/>
              <a:t>forward fragment</a:t>
            </a:r>
          </a:p>
          <a:p>
            <a:r>
              <a:rPr lang="en-US" dirty="0"/>
              <a:t>IPv6 relies on receiving a ICMP6 Packet Too Big message with a MTU size</a:t>
            </a:r>
          </a:p>
          <a:p>
            <a:pPr lvl="1"/>
            <a:r>
              <a:rPr lang="en-US" dirty="0"/>
              <a:t>The MTU value is locally cached for an interval, and used for… </a:t>
            </a:r>
          </a:p>
          <a:p>
            <a:r>
              <a:rPr lang="en-US" dirty="0"/>
              <a:t>An IPv6 sender must perform outgoing packet fragmentation, using an inserted IPv6 Fragmentation Extension Header</a:t>
            </a:r>
          </a:p>
        </p:txBody>
      </p:sp>
    </p:spTree>
    <p:extLst>
      <p:ext uri="{BB962C8B-B14F-4D97-AF65-F5344CB8AC3E}">
        <p14:creationId xmlns:p14="http://schemas.microsoft.com/office/powerpoint/2010/main" val="20916096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D765F-7EFB-4E17-08C0-F4BE3C8BFE0A}"/>
              </a:ext>
            </a:extLst>
          </p:cNvPr>
          <p:cNvSpPr>
            <a:spLocks noGrp="1"/>
          </p:cNvSpPr>
          <p:nvPr>
            <p:ph type="title"/>
          </p:nvPr>
        </p:nvSpPr>
        <p:spPr/>
        <p:txBody>
          <a:bodyPr/>
          <a:lstStyle/>
          <a:p>
            <a:r>
              <a:rPr lang="en-US" dirty="0"/>
              <a:t>IPv6 issues</a:t>
            </a:r>
          </a:p>
        </p:txBody>
      </p:sp>
      <p:sp>
        <p:nvSpPr>
          <p:cNvPr id="3" name="Content Placeholder 2">
            <a:extLst>
              <a:ext uri="{FF2B5EF4-FFF2-40B4-BE49-F238E27FC236}">
                <a16:creationId xmlns:a16="http://schemas.microsoft.com/office/drawing/2014/main" id="{D7ECAC83-12E0-93AD-C31E-76F609B2B33F}"/>
              </a:ext>
            </a:extLst>
          </p:cNvPr>
          <p:cNvSpPr>
            <a:spLocks noGrp="1"/>
          </p:cNvSpPr>
          <p:nvPr>
            <p:ph idx="1"/>
          </p:nvPr>
        </p:nvSpPr>
        <p:spPr/>
        <p:txBody>
          <a:bodyPr/>
          <a:lstStyle/>
          <a:p>
            <a:r>
              <a:rPr lang="en-US" dirty="0"/>
              <a:t>ICMP6 messages are often blocked</a:t>
            </a:r>
          </a:p>
          <a:p>
            <a:r>
              <a:rPr lang="en-US" dirty="0"/>
              <a:t>ICMP6 messages cannot be validated</a:t>
            </a:r>
          </a:p>
          <a:p>
            <a:r>
              <a:rPr lang="en-US" dirty="0"/>
              <a:t>Anycast may result in misdirected ICMP6 messages</a:t>
            </a:r>
          </a:p>
          <a:p>
            <a:r>
              <a:rPr lang="en-US" dirty="0"/>
              <a:t>IPv6 Fragmented Packets are often dropped</a:t>
            </a:r>
          </a:p>
          <a:p>
            <a:r>
              <a:rPr lang="en-US" dirty="0"/>
              <a:t>A lost response means that the querier has to timeout</a:t>
            </a:r>
          </a:p>
          <a:p>
            <a:pPr lvl="1"/>
            <a:r>
              <a:rPr lang="en-US" dirty="0"/>
              <a:t>DNS </a:t>
            </a:r>
            <a:r>
              <a:rPr lang="en-US" dirty="0" err="1"/>
              <a:t>dimeout</a:t>
            </a:r>
            <a:r>
              <a:rPr lang="en-US" dirty="0"/>
              <a:t> timers range from ~400ms to 1 second!</a:t>
            </a:r>
          </a:p>
          <a:p>
            <a:endParaRPr lang="en-US" dirty="0"/>
          </a:p>
        </p:txBody>
      </p:sp>
    </p:spTree>
    <p:extLst>
      <p:ext uri="{BB962C8B-B14F-4D97-AF65-F5344CB8AC3E}">
        <p14:creationId xmlns:p14="http://schemas.microsoft.com/office/powerpoint/2010/main" val="206511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59C9-8644-950A-D662-DF07819E6ECB}"/>
              </a:ext>
            </a:extLst>
          </p:cNvPr>
          <p:cNvSpPr>
            <a:spLocks noGrp="1"/>
          </p:cNvSpPr>
          <p:nvPr>
            <p:ph type="title"/>
          </p:nvPr>
        </p:nvSpPr>
        <p:spPr/>
        <p:txBody>
          <a:bodyPr/>
          <a:lstStyle/>
          <a:p>
            <a:r>
              <a:rPr lang="en-US" dirty="0"/>
              <a:t>The assumption behind 3901bis</a:t>
            </a:r>
          </a:p>
        </p:txBody>
      </p:sp>
      <p:sp>
        <p:nvSpPr>
          <p:cNvPr id="3" name="Content Placeholder 2">
            <a:extLst>
              <a:ext uri="{FF2B5EF4-FFF2-40B4-BE49-F238E27FC236}">
                <a16:creationId xmlns:a16="http://schemas.microsoft.com/office/drawing/2014/main" id="{D67F848A-1D3D-03C9-958E-874B1803BA5F}"/>
              </a:ext>
            </a:extLst>
          </p:cNvPr>
          <p:cNvSpPr>
            <a:spLocks noGrp="1"/>
          </p:cNvSpPr>
          <p:nvPr>
            <p:ph idx="1"/>
          </p:nvPr>
        </p:nvSpPr>
        <p:spPr/>
        <p:txBody>
          <a:bodyPr/>
          <a:lstStyle/>
          <a:p>
            <a:r>
              <a:rPr lang="en-US" dirty="0"/>
              <a:t>That IPv6 is now a mature and well understood technology, and using IPv6 as the transport for the DNS is as efficient and as fast as using IPv4</a:t>
            </a:r>
          </a:p>
          <a:p>
            <a:endParaRPr lang="en-US" dirty="0"/>
          </a:p>
        </p:txBody>
      </p:sp>
      <p:sp>
        <p:nvSpPr>
          <p:cNvPr id="4" name="TextBox 3">
            <a:extLst>
              <a:ext uri="{FF2B5EF4-FFF2-40B4-BE49-F238E27FC236}">
                <a16:creationId xmlns:a16="http://schemas.microsoft.com/office/drawing/2014/main" id="{E9517753-5BA5-8166-55E9-05FEF145A24A}"/>
              </a:ext>
            </a:extLst>
          </p:cNvPr>
          <p:cNvSpPr txBox="1"/>
          <p:nvPr/>
        </p:nvSpPr>
        <p:spPr>
          <a:xfrm rot="20671662">
            <a:off x="2262819" y="2083586"/>
            <a:ext cx="6361037" cy="707886"/>
          </a:xfrm>
          <a:prstGeom prst="rect">
            <a:avLst/>
          </a:prstGeom>
          <a:solidFill>
            <a:schemeClr val="bg1"/>
          </a:solidFill>
        </p:spPr>
        <p:txBody>
          <a:bodyPr wrap="none" rtlCol="0">
            <a:spAutoFit/>
          </a:bodyPr>
          <a:lstStyle/>
          <a:p>
            <a:r>
              <a:rPr lang="en-US" sz="4000" dirty="0">
                <a:solidFill>
                  <a:srgbClr val="FF0000"/>
                </a:solidFill>
                <a:latin typeface="Powderfinger Type" panose="02020709070000000403" pitchFamily="49" charset="77"/>
              </a:rPr>
              <a:t>Is this really true?</a:t>
            </a:r>
          </a:p>
        </p:txBody>
      </p:sp>
    </p:spTree>
    <p:extLst>
      <p:ext uri="{BB962C8B-B14F-4D97-AF65-F5344CB8AC3E}">
        <p14:creationId xmlns:p14="http://schemas.microsoft.com/office/powerpoint/2010/main" val="41111070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E5CF-EEA4-E789-42DD-6BB5D766F8E5}"/>
              </a:ext>
            </a:extLst>
          </p:cNvPr>
          <p:cNvSpPr>
            <a:spLocks noGrp="1"/>
          </p:cNvSpPr>
          <p:nvPr>
            <p:ph type="title"/>
          </p:nvPr>
        </p:nvSpPr>
        <p:spPr/>
        <p:txBody>
          <a:bodyPr/>
          <a:lstStyle/>
          <a:p>
            <a:r>
              <a:rPr lang="en-US" dirty="0"/>
              <a:t>V6 Fragmentation Drop Rates</a:t>
            </a:r>
          </a:p>
        </p:txBody>
      </p:sp>
      <p:pic>
        <p:nvPicPr>
          <p:cNvPr id="4" name="Picture 3" descr="A graph of a graph&#10;&#10;Description automatically generated with medium confidence">
            <a:extLst>
              <a:ext uri="{FF2B5EF4-FFF2-40B4-BE49-F238E27FC236}">
                <a16:creationId xmlns:a16="http://schemas.microsoft.com/office/drawing/2014/main" id="{426DC59C-08A4-7276-6428-7461817EA437}"/>
              </a:ext>
            </a:extLst>
          </p:cNvPr>
          <p:cNvPicPr>
            <a:picLocks noChangeAspect="1"/>
          </p:cNvPicPr>
          <p:nvPr/>
        </p:nvPicPr>
        <p:blipFill>
          <a:blip r:embed="rId2"/>
          <a:stretch>
            <a:fillRect/>
          </a:stretch>
        </p:blipFill>
        <p:spPr>
          <a:xfrm>
            <a:off x="2067339" y="1814926"/>
            <a:ext cx="7772400" cy="3958803"/>
          </a:xfrm>
          <a:prstGeom prst="rect">
            <a:avLst/>
          </a:prstGeom>
        </p:spPr>
      </p:pic>
    </p:spTree>
    <p:extLst>
      <p:ext uri="{BB962C8B-B14F-4D97-AF65-F5344CB8AC3E}">
        <p14:creationId xmlns:p14="http://schemas.microsoft.com/office/powerpoint/2010/main" val="4255744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aph of a graph showing the value of a stock market&#10;&#10;Description automatically generated with medium confidence">
            <a:extLst>
              <a:ext uri="{FF2B5EF4-FFF2-40B4-BE49-F238E27FC236}">
                <a16:creationId xmlns:a16="http://schemas.microsoft.com/office/drawing/2014/main" id="{9B5305D1-A4AE-6755-9431-CB7315CD85C8}"/>
              </a:ext>
            </a:extLst>
          </p:cNvPr>
          <p:cNvPicPr>
            <a:picLocks noChangeAspect="1"/>
          </p:cNvPicPr>
          <p:nvPr/>
        </p:nvPicPr>
        <p:blipFill>
          <a:blip r:embed="rId2"/>
          <a:stretch>
            <a:fillRect/>
          </a:stretch>
        </p:blipFill>
        <p:spPr>
          <a:xfrm>
            <a:off x="463271" y="4091186"/>
            <a:ext cx="5306737" cy="2671559"/>
          </a:xfrm>
          <a:prstGeom prst="rect">
            <a:avLst/>
          </a:prstGeom>
        </p:spPr>
      </p:pic>
      <p:pic>
        <p:nvPicPr>
          <p:cNvPr id="10" name="Picture 9" descr="A graph of a graph&#10;&#10;Description automatically generated with medium confidence">
            <a:extLst>
              <a:ext uri="{FF2B5EF4-FFF2-40B4-BE49-F238E27FC236}">
                <a16:creationId xmlns:a16="http://schemas.microsoft.com/office/drawing/2014/main" id="{35250BCA-DF96-02ED-F075-3768456521CB}"/>
              </a:ext>
            </a:extLst>
          </p:cNvPr>
          <p:cNvPicPr>
            <a:picLocks noChangeAspect="1"/>
          </p:cNvPicPr>
          <p:nvPr/>
        </p:nvPicPr>
        <p:blipFill>
          <a:blip r:embed="rId3"/>
          <a:stretch>
            <a:fillRect/>
          </a:stretch>
        </p:blipFill>
        <p:spPr>
          <a:xfrm>
            <a:off x="6244879" y="1328512"/>
            <a:ext cx="5297649" cy="2693101"/>
          </a:xfrm>
          <a:prstGeom prst="rect">
            <a:avLst/>
          </a:prstGeom>
        </p:spPr>
      </p:pic>
      <p:pic>
        <p:nvPicPr>
          <p:cNvPr id="4" name="Picture 3" descr="A graph of blue and red lines&#10;&#10;Description automatically generated">
            <a:extLst>
              <a:ext uri="{FF2B5EF4-FFF2-40B4-BE49-F238E27FC236}">
                <a16:creationId xmlns:a16="http://schemas.microsoft.com/office/drawing/2014/main" id="{C4854A4C-6E4E-F570-688A-DE1530ED4FFF}"/>
              </a:ext>
            </a:extLst>
          </p:cNvPr>
          <p:cNvPicPr>
            <a:picLocks noChangeAspect="1"/>
          </p:cNvPicPr>
          <p:nvPr/>
        </p:nvPicPr>
        <p:blipFill>
          <a:blip r:embed="rId4"/>
          <a:stretch>
            <a:fillRect/>
          </a:stretch>
        </p:blipFill>
        <p:spPr>
          <a:xfrm>
            <a:off x="512967" y="1259352"/>
            <a:ext cx="5261667" cy="2693101"/>
          </a:xfrm>
          <a:prstGeom prst="rect">
            <a:avLst/>
          </a:prstGeom>
        </p:spPr>
      </p:pic>
      <p:sp>
        <p:nvSpPr>
          <p:cNvPr id="2" name="Title 1">
            <a:extLst>
              <a:ext uri="{FF2B5EF4-FFF2-40B4-BE49-F238E27FC236}">
                <a16:creationId xmlns:a16="http://schemas.microsoft.com/office/drawing/2014/main" id="{1454C01A-3769-B178-C07B-91A1FD6B24CE}"/>
              </a:ext>
            </a:extLst>
          </p:cNvPr>
          <p:cNvSpPr>
            <a:spLocks noGrp="1"/>
          </p:cNvSpPr>
          <p:nvPr>
            <p:ph type="title"/>
          </p:nvPr>
        </p:nvSpPr>
        <p:spPr>
          <a:xfrm>
            <a:off x="512968" y="164828"/>
            <a:ext cx="12233366" cy="1325563"/>
          </a:xfrm>
        </p:spPr>
        <p:txBody>
          <a:bodyPr/>
          <a:lstStyle/>
          <a:p>
            <a:r>
              <a:rPr lang="en-US" dirty="0"/>
              <a:t>V6 Frag Drop is highly variable</a:t>
            </a:r>
          </a:p>
        </p:txBody>
      </p:sp>
      <p:pic>
        <p:nvPicPr>
          <p:cNvPr id="16" name="Picture 15" descr="A graph of a drop rate&#10;&#10;Description automatically generated">
            <a:extLst>
              <a:ext uri="{FF2B5EF4-FFF2-40B4-BE49-F238E27FC236}">
                <a16:creationId xmlns:a16="http://schemas.microsoft.com/office/drawing/2014/main" id="{7B21ABA4-9C61-7A9F-B886-D7D4457C385A}"/>
              </a:ext>
            </a:extLst>
          </p:cNvPr>
          <p:cNvPicPr>
            <a:picLocks noChangeAspect="1"/>
          </p:cNvPicPr>
          <p:nvPr/>
        </p:nvPicPr>
        <p:blipFill>
          <a:blip r:embed="rId5"/>
          <a:stretch>
            <a:fillRect/>
          </a:stretch>
        </p:blipFill>
        <p:spPr>
          <a:xfrm>
            <a:off x="6244879" y="4101809"/>
            <a:ext cx="5261667" cy="2727115"/>
          </a:xfrm>
          <a:prstGeom prst="rect">
            <a:avLst/>
          </a:prstGeom>
        </p:spPr>
      </p:pic>
    </p:spTree>
    <p:extLst>
      <p:ext uri="{BB962C8B-B14F-4D97-AF65-F5344CB8AC3E}">
        <p14:creationId xmlns:p14="http://schemas.microsoft.com/office/powerpoint/2010/main" val="3927425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7DA79-6F6B-5539-5C1A-7816EDAB4010}"/>
              </a:ext>
            </a:extLst>
          </p:cNvPr>
          <p:cNvSpPr>
            <a:spLocks noGrp="1"/>
          </p:cNvSpPr>
          <p:nvPr>
            <p:ph type="title"/>
          </p:nvPr>
        </p:nvSpPr>
        <p:spPr/>
        <p:txBody>
          <a:bodyPr/>
          <a:lstStyle/>
          <a:p>
            <a:r>
              <a:rPr lang="en-US" dirty="0"/>
              <a:t>What to do?</a:t>
            </a:r>
          </a:p>
        </p:txBody>
      </p:sp>
      <p:sp>
        <p:nvSpPr>
          <p:cNvPr id="3" name="Content Placeholder 2">
            <a:extLst>
              <a:ext uri="{FF2B5EF4-FFF2-40B4-BE49-F238E27FC236}">
                <a16:creationId xmlns:a16="http://schemas.microsoft.com/office/drawing/2014/main" id="{2DE368C1-A826-125D-DB38-90947F43B0F3}"/>
              </a:ext>
            </a:extLst>
          </p:cNvPr>
          <p:cNvSpPr>
            <a:spLocks noGrp="1"/>
          </p:cNvSpPr>
          <p:nvPr>
            <p:ph idx="1"/>
          </p:nvPr>
        </p:nvSpPr>
        <p:spPr/>
        <p:txBody>
          <a:bodyPr/>
          <a:lstStyle/>
          <a:p>
            <a:r>
              <a:rPr lang="en-US" dirty="0"/>
              <a:t>Set authoritative servers and recursive resolvers to override the EDNS Buffer Size in the query  and respond with the TC bit set if the response is &gt; 1232 bytes ?</a:t>
            </a:r>
          </a:p>
          <a:p>
            <a:r>
              <a:rPr lang="en-US" dirty="0"/>
              <a:t>Configure stub clients to use </a:t>
            </a:r>
            <a:r>
              <a:rPr lang="en-US" dirty="0" err="1"/>
              <a:t>DoH</a:t>
            </a:r>
            <a:r>
              <a:rPr lang="en-US" dirty="0"/>
              <a:t> ?</a:t>
            </a:r>
          </a:p>
          <a:p>
            <a:r>
              <a:rPr lang="en-US" dirty="0"/>
              <a:t>Revive the Additional Truncated Response draft? (https://</a:t>
            </a:r>
            <a:r>
              <a:rPr lang="en-US" dirty="0" err="1"/>
              <a:t>datatracker.ietf.org</a:t>
            </a:r>
            <a:r>
              <a:rPr lang="en-US" dirty="0"/>
              <a:t>/doc/html/draft-song-atr-large-resp-00)</a:t>
            </a:r>
          </a:p>
        </p:txBody>
      </p:sp>
    </p:spTree>
    <p:extLst>
      <p:ext uri="{BB962C8B-B14F-4D97-AF65-F5344CB8AC3E}">
        <p14:creationId xmlns:p14="http://schemas.microsoft.com/office/powerpoint/2010/main" val="233453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913"/>
            <a:ext cx="10515600" cy="1325563"/>
          </a:xfrm>
        </p:spPr>
        <p:txBody>
          <a:bodyPr/>
          <a:lstStyle/>
          <a:p>
            <a:r>
              <a:rPr lang="en-US" dirty="0">
                <a:latin typeface="Powderfinger Type" charset="0"/>
                <a:ea typeface="Powderfinger Type" charset="0"/>
                <a:cs typeface="Powderfinger Type" charset="0"/>
              </a:rPr>
              <a:t>IPv6 and the</a:t>
            </a:r>
            <a:r>
              <a:rPr lang="en-US" dirty="0">
                <a:solidFill>
                  <a:schemeClr val="accent4">
                    <a:lumMod val="50000"/>
                  </a:schemeClr>
                </a:solidFill>
                <a:latin typeface="Powderfinger Type" charset="0"/>
                <a:ea typeface="Powderfinger Type" charset="0"/>
                <a:cs typeface="Powderfinger Type" charset="0"/>
              </a:rPr>
              <a:t> DNS</a:t>
            </a:r>
          </a:p>
        </p:txBody>
      </p:sp>
      <p:sp>
        <p:nvSpPr>
          <p:cNvPr id="3" name="Content Placeholder 2"/>
          <p:cNvSpPr>
            <a:spLocks noGrp="1"/>
          </p:cNvSpPr>
          <p:nvPr>
            <p:ph idx="1"/>
          </p:nvPr>
        </p:nvSpPr>
        <p:spPr/>
        <p:txBody>
          <a:bodyPr/>
          <a:lstStyle/>
          <a:p>
            <a:pPr marL="0" indent="0">
              <a:buNone/>
            </a:pPr>
            <a:r>
              <a:rPr lang="en-US" dirty="0"/>
              <a:t>How well is IPv6 supported in the DNS?</a:t>
            </a:r>
          </a:p>
          <a:p>
            <a:pPr marL="0" indent="0">
              <a:buNone/>
            </a:pPr>
            <a:endParaRPr lang="en-US" dirty="0"/>
          </a:p>
          <a:p>
            <a:pPr marL="609585" indent="-609585">
              <a:buFont typeface="+mj-lt"/>
              <a:buAutoNum type="arabicPeriod"/>
            </a:pPr>
            <a:r>
              <a:rPr lang="en-US" dirty="0"/>
              <a:t>How does the DNS handle dual-stacked authoritative servers?</a:t>
            </a:r>
          </a:p>
          <a:p>
            <a:pPr lvl="1"/>
            <a:r>
              <a:rPr lang="en-US" dirty="0"/>
              <a:t>Is there a “happy eyeballs” version of DNS server selection?</a:t>
            </a:r>
          </a:p>
          <a:p>
            <a:pPr lvl="1"/>
            <a:r>
              <a:rPr lang="en-US" dirty="0"/>
              <a:t>Or is there a reverse bias to use IPv4?</a:t>
            </a:r>
          </a:p>
          <a:p>
            <a:pPr marL="609585" indent="-609585">
              <a:buFont typeface="+mj-lt"/>
              <a:buAutoNum type="arabicPeriod"/>
            </a:pPr>
            <a:r>
              <a:rPr lang="en-US" dirty="0"/>
              <a:t>If you placed authoritative servers on an IPv6-only service how many users would be able to reach you?</a:t>
            </a:r>
          </a:p>
          <a:p>
            <a:pPr marL="609585" indent="-609585">
              <a:buFont typeface="+mj-lt"/>
              <a:buAutoNum type="arabicPeriod"/>
            </a:pPr>
            <a:r>
              <a:rPr lang="en-US" dirty="0"/>
              <a:t>And what about DNSSEC?</a:t>
            </a:r>
          </a:p>
          <a:p>
            <a:pPr lvl="1"/>
            <a:r>
              <a:rPr lang="en-US" dirty="0"/>
              <a:t>How well does IPv6 support large UDP packets?</a:t>
            </a:r>
          </a:p>
          <a:p>
            <a:endParaRPr lang="en-US" dirty="0"/>
          </a:p>
          <a:p>
            <a:pPr marL="0" indent="0">
              <a:buNone/>
            </a:pPr>
            <a:endParaRPr lang="en-US" dirty="0"/>
          </a:p>
        </p:txBody>
      </p:sp>
    </p:spTree>
    <p:extLst>
      <p:ext uri="{BB962C8B-B14F-4D97-AF65-F5344CB8AC3E}">
        <p14:creationId xmlns:p14="http://schemas.microsoft.com/office/powerpoint/2010/main" val="205911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BD1-06CE-0640-A1C9-33A067545991}"/>
              </a:ext>
            </a:extLst>
          </p:cNvPr>
          <p:cNvSpPr>
            <a:spLocks noGrp="1"/>
          </p:cNvSpPr>
          <p:nvPr>
            <p:ph type="title"/>
          </p:nvPr>
        </p:nvSpPr>
        <p:spPr/>
        <p:txBody>
          <a:bodyPr>
            <a:normAutofit/>
          </a:bodyPr>
          <a:lstStyle/>
          <a:p>
            <a:r>
              <a:rPr lang="en-AU" dirty="0">
                <a:solidFill>
                  <a:schemeClr val="accent4">
                    <a:lumMod val="50000"/>
                  </a:schemeClr>
                </a:solidFill>
                <a:latin typeface="Powderfinger Type" panose="02020709070000000403" pitchFamily="49" charset="77"/>
              </a:rPr>
              <a:t>A word or two about “how” to talk about the DNS</a:t>
            </a:r>
          </a:p>
        </p:txBody>
      </p:sp>
      <p:sp>
        <p:nvSpPr>
          <p:cNvPr id="3" name="Content Placeholder 2">
            <a:extLst>
              <a:ext uri="{FF2B5EF4-FFF2-40B4-BE49-F238E27FC236}">
                <a16:creationId xmlns:a16="http://schemas.microsoft.com/office/drawing/2014/main" id="{606387C0-D6CD-8E4F-A88A-6D403B15F62C}"/>
              </a:ext>
            </a:extLst>
          </p:cNvPr>
          <p:cNvSpPr>
            <a:spLocks noGrp="1"/>
          </p:cNvSpPr>
          <p:nvPr>
            <p:ph idx="1"/>
          </p:nvPr>
        </p:nvSpPr>
        <p:spPr/>
        <p:txBody>
          <a:bodyPr>
            <a:normAutofit/>
          </a:bodyPr>
          <a:lstStyle/>
          <a:p>
            <a:pPr marL="0" indent="0">
              <a:buNone/>
            </a:pPr>
            <a:r>
              <a:rPr lang="en-AU" b="1" dirty="0"/>
              <a:t>We really don’t understand what a “resolver” is!</a:t>
            </a:r>
          </a:p>
          <a:p>
            <a:pPr marL="457189" lvl="1" indent="0">
              <a:buNone/>
            </a:pPr>
            <a:r>
              <a:rPr lang="en-AU" dirty="0"/>
              <a:t>It could be a single platform running an instance of DNS resolver code</a:t>
            </a:r>
          </a:p>
          <a:p>
            <a:pPr marL="457189" lvl="1" indent="0">
              <a:buNone/>
            </a:pPr>
            <a:r>
              <a:rPr lang="en-AU" dirty="0"/>
              <a:t>It could be a collection of independent back-end systems with a load distributor front end facing clients</a:t>
            </a:r>
          </a:p>
          <a:p>
            <a:pPr marL="457189" lvl="1" indent="0">
              <a:buNone/>
            </a:pPr>
            <a:r>
              <a:rPr lang="en-AU" dirty="0"/>
              <a:t>It could be a hybrid collection where the back ends synchronise each other to emulate a common cache</a:t>
            </a:r>
          </a:p>
          <a:p>
            <a:pPr marL="457189" lvl="1" indent="0">
              <a:buNone/>
            </a:pPr>
            <a:r>
              <a:rPr lang="en-AU" dirty="0"/>
              <a:t>It is a stub, recursive, or forwarding resolver</a:t>
            </a:r>
          </a:p>
          <a:p>
            <a:pPr marL="457189" lvl="1" indent="0">
              <a:buNone/>
            </a:pPr>
            <a:r>
              <a:rPr lang="en-AU" dirty="0"/>
              <a:t>A resolver may have 1 client or millions of clients or anything in between</a:t>
            </a:r>
          </a:p>
          <a:p>
            <a:pPr marL="0" indent="0">
              <a:buNone/>
            </a:pPr>
            <a:r>
              <a:rPr lang="en-AU" dirty="0"/>
              <a:t>When we talk about “resolvers” it’s challenging to understand exactly what we are talking about!</a:t>
            </a:r>
          </a:p>
        </p:txBody>
      </p:sp>
    </p:spTree>
    <p:extLst>
      <p:ext uri="{BB962C8B-B14F-4D97-AF65-F5344CB8AC3E}">
        <p14:creationId xmlns:p14="http://schemas.microsoft.com/office/powerpoint/2010/main" val="10800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3BD1-06CE-0640-A1C9-33A067545991}"/>
              </a:ext>
            </a:extLst>
          </p:cNvPr>
          <p:cNvSpPr>
            <a:spLocks noGrp="1"/>
          </p:cNvSpPr>
          <p:nvPr>
            <p:ph type="title"/>
          </p:nvPr>
        </p:nvSpPr>
        <p:spPr/>
        <p:txBody>
          <a:bodyPr>
            <a:normAutofit fontScale="90000"/>
          </a:bodyPr>
          <a:lstStyle/>
          <a:p>
            <a:r>
              <a:rPr lang="en-AU" dirty="0">
                <a:solidFill>
                  <a:schemeClr val="accent4">
                    <a:lumMod val="50000"/>
                  </a:schemeClr>
                </a:solidFill>
                <a:latin typeface="Powderfinger Type" panose="02020709070000000403" pitchFamily="49" charset="77"/>
              </a:rPr>
              <a:t>Another word, this time about “how” to talk about DNS queries</a:t>
            </a:r>
          </a:p>
        </p:txBody>
      </p:sp>
      <p:sp>
        <p:nvSpPr>
          <p:cNvPr id="3" name="Content Placeholder 2">
            <a:extLst>
              <a:ext uri="{FF2B5EF4-FFF2-40B4-BE49-F238E27FC236}">
                <a16:creationId xmlns:a16="http://schemas.microsoft.com/office/drawing/2014/main" id="{606387C0-D6CD-8E4F-A88A-6D403B15F62C}"/>
              </a:ext>
            </a:extLst>
          </p:cNvPr>
          <p:cNvSpPr>
            <a:spLocks noGrp="1"/>
          </p:cNvSpPr>
          <p:nvPr>
            <p:ph idx="1"/>
          </p:nvPr>
        </p:nvSpPr>
        <p:spPr/>
        <p:txBody>
          <a:bodyPr>
            <a:normAutofit/>
          </a:bodyPr>
          <a:lstStyle/>
          <a:p>
            <a:pPr marL="0" indent="0">
              <a:buNone/>
            </a:pPr>
            <a:r>
              <a:rPr lang="en-AU" b="1" dirty="0"/>
              <a:t>We don’t understand what a query is!</a:t>
            </a:r>
          </a:p>
          <a:p>
            <a:pPr marL="457189" lvl="1" indent="0">
              <a:buNone/>
            </a:pPr>
            <a:r>
              <a:rPr lang="en-AU" dirty="0"/>
              <a:t>Which sounds silly, but the distributed resolution process causes a ‘fan out’ of queries as part of the resolution process when a single query may cause a number of ‘discovery’ queries to establish the identity of the authoritative server(s) for the name</a:t>
            </a:r>
          </a:p>
          <a:p>
            <a:pPr marL="457189" lvl="1" indent="0">
              <a:buNone/>
            </a:pPr>
            <a:r>
              <a:rPr lang="en-AU" dirty="0"/>
              <a:t>Resolvers all use their own timers for retransmission</a:t>
            </a:r>
          </a:p>
          <a:p>
            <a:pPr marL="457189" lvl="1" indent="0">
              <a:buNone/>
            </a:pPr>
            <a:r>
              <a:rPr lang="en-AU" dirty="0"/>
              <a:t>Queries have no “hop count” or “resolver path” attached</a:t>
            </a:r>
          </a:p>
          <a:p>
            <a:pPr marL="457189" lvl="1" indent="0">
              <a:buNone/>
            </a:pPr>
            <a:r>
              <a:rPr lang="en-AU" dirty="0"/>
              <a:t>	there is no context to understand the reason for a query!</a:t>
            </a:r>
          </a:p>
          <a:p>
            <a:pPr marL="457189" lvl="1" indent="0">
              <a:buNone/>
            </a:pPr>
            <a:r>
              <a:rPr lang="en-AU" dirty="0"/>
              <a:t>Queries have a life of their own</a:t>
            </a:r>
          </a:p>
          <a:p>
            <a:pPr marL="0" indent="0">
              <a:buNone/>
            </a:pPr>
            <a:r>
              <a:rPr lang="en-AU" dirty="0"/>
              <a:t>	</a:t>
            </a:r>
          </a:p>
        </p:txBody>
      </p:sp>
    </p:spTree>
    <p:extLst>
      <p:ext uri="{BB962C8B-B14F-4D97-AF65-F5344CB8AC3E}">
        <p14:creationId xmlns:p14="http://schemas.microsoft.com/office/powerpoint/2010/main" val="303058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32E13440-0CE9-7647-96C4-9AB26436C0B5}"/>
              </a:ext>
            </a:extLst>
          </p:cNvPr>
          <p:cNvSpPr/>
          <p:nvPr/>
        </p:nvSpPr>
        <p:spPr>
          <a:xfrm>
            <a:off x="3732155" y="4941456"/>
            <a:ext cx="2343788" cy="955497"/>
          </a:xfrm>
          <a:custGeom>
            <a:avLst/>
            <a:gdLst>
              <a:gd name="connsiteX0" fmla="*/ 832277 w 1757841"/>
              <a:gd name="connsiteY0" fmla="*/ 111921 h 716623"/>
              <a:gd name="connsiteX1" fmla="*/ 750634 w 1757841"/>
              <a:gd name="connsiteY1" fmla="*/ 24836 h 716623"/>
              <a:gd name="connsiteX2" fmla="*/ 516591 w 1757841"/>
              <a:gd name="connsiteY2" fmla="*/ 19393 h 716623"/>
              <a:gd name="connsiteX3" fmla="*/ 483934 w 1757841"/>
              <a:gd name="connsiteY3" fmla="*/ 106478 h 716623"/>
              <a:gd name="connsiteX4" fmla="*/ 456720 w 1757841"/>
              <a:gd name="connsiteY4" fmla="*/ 46607 h 716623"/>
              <a:gd name="connsiteX5" fmla="*/ 315206 w 1757841"/>
              <a:gd name="connsiteY5" fmla="*/ 3064 h 716623"/>
              <a:gd name="connsiteX6" fmla="*/ 179134 w 1757841"/>
              <a:gd name="connsiteY6" fmla="*/ 133693 h 716623"/>
              <a:gd name="connsiteX7" fmla="*/ 222677 w 1757841"/>
              <a:gd name="connsiteY7" fmla="*/ 188121 h 716623"/>
              <a:gd name="connsiteX8" fmla="*/ 119263 w 1757841"/>
              <a:gd name="connsiteY8" fmla="*/ 171793 h 716623"/>
              <a:gd name="connsiteX9" fmla="*/ 32177 w 1757841"/>
              <a:gd name="connsiteY9" fmla="*/ 318750 h 716623"/>
              <a:gd name="connsiteX10" fmla="*/ 86606 w 1757841"/>
              <a:gd name="connsiteY10" fmla="*/ 373178 h 716623"/>
              <a:gd name="connsiteX11" fmla="*/ 48506 w 1757841"/>
              <a:gd name="connsiteY11" fmla="*/ 367736 h 716623"/>
              <a:gd name="connsiteX12" fmla="*/ 4963 w 1757841"/>
              <a:gd name="connsiteY12" fmla="*/ 547350 h 716623"/>
              <a:gd name="connsiteX13" fmla="*/ 173691 w 1757841"/>
              <a:gd name="connsiteY13" fmla="*/ 661650 h 716623"/>
              <a:gd name="connsiteX14" fmla="*/ 369634 w 1757841"/>
              <a:gd name="connsiteY14" fmla="*/ 607221 h 716623"/>
              <a:gd name="connsiteX15" fmla="*/ 347863 w 1757841"/>
              <a:gd name="connsiteY15" fmla="*/ 623550 h 716623"/>
              <a:gd name="connsiteX16" fmla="*/ 473048 w 1757841"/>
              <a:gd name="connsiteY16" fmla="*/ 710636 h 716623"/>
              <a:gd name="connsiteX17" fmla="*/ 794177 w 1757841"/>
              <a:gd name="connsiteY17" fmla="*/ 650764 h 716623"/>
              <a:gd name="connsiteX18" fmla="*/ 810506 w 1757841"/>
              <a:gd name="connsiteY18" fmla="*/ 585450 h 716623"/>
              <a:gd name="connsiteX19" fmla="*/ 919363 w 1757841"/>
              <a:gd name="connsiteY19" fmla="*/ 634436 h 716623"/>
              <a:gd name="connsiteX20" fmla="*/ 1153406 w 1757841"/>
              <a:gd name="connsiteY20" fmla="*/ 716078 h 716623"/>
              <a:gd name="connsiteX21" fmla="*/ 1300363 w 1757841"/>
              <a:gd name="connsiteY21" fmla="*/ 590893 h 716623"/>
              <a:gd name="connsiteX22" fmla="*/ 1322134 w 1757841"/>
              <a:gd name="connsiteY22" fmla="*/ 634436 h 716623"/>
              <a:gd name="connsiteX23" fmla="*/ 1724906 w 1757841"/>
              <a:gd name="connsiteY23" fmla="*/ 639878 h 716623"/>
              <a:gd name="connsiteX24" fmla="*/ 1681363 w 1757841"/>
              <a:gd name="connsiteY24" fmla="*/ 449378 h 716623"/>
              <a:gd name="connsiteX25" fmla="*/ 1757563 w 1757841"/>
              <a:gd name="connsiteY25" fmla="*/ 340521 h 716623"/>
              <a:gd name="connsiteX26" fmla="*/ 1648706 w 1757841"/>
              <a:gd name="connsiteY26" fmla="*/ 139136 h 716623"/>
              <a:gd name="connsiteX27" fmla="*/ 1387448 w 1757841"/>
              <a:gd name="connsiteY27" fmla="*/ 204450 h 716623"/>
              <a:gd name="connsiteX28" fmla="*/ 1382006 w 1757841"/>
              <a:gd name="connsiteY28" fmla="*/ 231664 h 716623"/>
              <a:gd name="connsiteX29" fmla="*/ 1343906 w 1757841"/>
              <a:gd name="connsiteY29" fmla="*/ 150021 h 716623"/>
              <a:gd name="connsiteX30" fmla="*/ 1202391 w 1757841"/>
              <a:gd name="connsiteY30" fmla="*/ 35721 h 716623"/>
              <a:gd name="connsiteX31" fmla="*/ 1088091 w 1757841"/>
              <a:gd name="connsiteY31" fmla="*/ 150021 h 716623"/>
              <a:gd name="connsiteX32" fmla="*/ 1077206 w 1757841"/>
              <a:gd name="connsiteY32" fmla="*/ 95593 h 716623"/>
              <a:gd name="connsiteX33" fmla="*/ 968348 w 1757841"/>
              <a:gd name="connsiteY33" fmla="*/ 13950 h 716623"/>
              <a:gd name="connsiteX34" fmla="*/ 832277 w 1757841"/>
              <a:gd name="connsiteY34" fmla="*/ 111921 h 716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57841" h="716623">
                <a:moveTo>
                  <a:pt x="832277" y="111921"/>
                </a:moveTo>
                <a:cubicBezTo>
                  <a:pt x="795991" y="113735"/>
                  <a:pt x="803248" y="40257"/>
                  <a:pt x="750634" y="24836"/>
                </a:cubicBezTo>
                <a:cubicBezTo>
                  <a:pt x="698020" y="9415"/>
                  <a:pt x="561041" y="5786"/>
                  <a:pt x="516591" y="19393"/>
                </a:cubicBezTo>
                <a:cubicBezTo>
                  <a:pt x="472141" y="33000"/>
                  <a:pt x="493912" y="101942"/>
                  <a:pt x="483934" y="106478"/>
                </a:cubicBezTo>
                <a:cubicBezTo>
                  <a:pt x="473955" y="111014"/>
                  <a:pt x="484841" y="63843"/>
                  <a:pt x="456720" y="46607"/>
                </a:cubicBezTo>
                <a:cubicBezTo>
                  <a:pt x="428599" y="29371"/>
                  <a:pt x="361470" y="-11450"/>
                  <a:pt x="315206" y="3064"/>
                </a:cubicBezTo>
                <a:cubicBezTo>
                  <a:pt x="268942" y="17578"/>
                  <a:pt x="194555" y="102850"/>
                  <a:pt x="179134" y="133693"/>
                </a:cubicBezTo>
                <a:cubicBezTo>
                  <a:pt x="163712" y="164536"/>
                  <a:pt x="232655" y="181771"/>
                  <a:pt x="222677" y="188121"/>
                </a:cubicBezTo>
                <a:cubicBezTo>
                  <a:pt x="212699" y="194471"/>
                  <a:pt x="151013" y="150022"/>
                  <a:pt x="119263" y="171793"/>
                </a:cubicBezTo>
                <a:cubicBezTo>
                  <a:pt x="87513" y="193564"/>
                  <a:pt x="37620" y="285186"/>
                  <a:pt x="32177" y="318750"/>
                </a:cubicBezTo>
                <a:cubicBezTo>
                  <a:pt x="26734" y="352314"/>
                  <a:pt x="83884" y="365014"/>
                  <a:pt x="86606" y="373178"/>
                </a:cubicBezTo>
                <a:cubicBezTo>
                  <a:pt x="89327" y="381342"/>
                  <a:pt x="62113" y="338707"/>
                  <a:pt x="48506" y="367736"/>
                </a:cubicBezTo>
                <a:cubicBezTo>
                  <a:pt x="34899" y="396765"/>
                  <a:pt x="-15901" y="498364"/>
                  <a:pt x="4963" y="547350"/>
                </a:cubicBezTo>
                <a:cubicBezTo>
                  <a:pt x="25827" y="596336"/>
                  <a:pt x="112913" y="651672"/>
                  <a:pt x="173691" y="661650"/>
                </a:cubicBezTo>
                <a:cubicBezTo>
                  <a:pt x="234469" y="671628"/>
                  <a:pt x="369634" y="607221"/>
                  <a:pt x="369634" y="607221"/>
                </a:cubicBezTo>
                <a:cubicBezTo>
                  <a:pt x="398663" y="600871"/>
                  <a:pt x="330627" y="606314"/>
                  <a:pt x="347863" y="623550"/>
                </a:cubicBezTo>
                <a:cubicBezTo>
                  <a:pt x="365099" y="640786"/>
                  <a:pt x="398662" y="706100"/>
                  <a:pt x="473048" y="710636"/>
                </a:cubicBezTo>
                <a:cubicBezTo>
                  <a:pt x="547434" y="715172"/>
                  <a:pt x="737934" y="671628"/>
                  <a:pt x="794177" y="650764"/>
                </a:cubicBezTo>
                <a:cubicBezTo>
                  <a:pt x="850420" y="629900"/>
                  <a:pt x="789642" y="588171"/>
                  <a:pt x="810506" y="585450"/>
                </a:cubicBezTo>
                <a:cubicBezTo>
                  <a:pt x="831370" y="582729"/>
                  <a:pt x="862213" y="612665"/>
                  <a:pt x="919363" y="634436"/>
                </a:cubicBezTo>
                <a:cubicBezTo>
                  <a:pt x="976513" y="656207"/>
                  <a:pt x="1089906" y="723335"/>
                  <a:pt x="1153406" y="716078"/>
                </a:cubicBezTo>
                <a:cubicBezTo>
                  <a:pt x="1216906" y="708821"/>
                  <a:pt x="1272242" y="604500"/>
                  <a:pt x="1300363" y="590893"/>
                </a:cubicBezTo>
                <a:cubicBezTo>
                  <a:pt x="1328484" y="577286"/>
                  <a:pt x="1251377" y="626272"/>
                  <a:pt x="1322134" y="634436"/>
                </a:cubicBezTo>
                <a:cubicBezTo>
                  <a:pt x="1392891" y="642600"/>
                  <a:pt x="1665034" y="670721"/>
                  <a:pt x="1724906" y="639878"/>
                </a:cubicBezTo>
                <a:cubicBezTo>
                  <a:pt x="1784778" y="609035"/>
                  <a:pt x="1675920" y="499271"/>
                  <a:pt x="1681363" y="449378"/>
                </a:cubicBezTo>
                <a:cubicBezTo>
                  <a:pt x="1686806" y="399485"/>
                  <a:pt x="1763006" y="392228"/>
                  <a:pt x="1757563" y="340521"/>
                </a:cubicBezTo>
                <a:cubicBezTo>
                  <a:pt x="1752120" y="288814"/>
                  <a:pt x="1710392" y="161814"/>
                  <a:pt x="1648706" y="139136"/>
                </a:cubicBezTo>
                <a:cubicBezTo>
                  <a:pt x="1587020" y="116458"/>
                  <a:pt x="1431898" y="189029"/>
                  <a:pt x="1387448" y="204450"/>
                </a:cubicBezTo>
                <a:cubicBezTo>
                  <a:pt x="1342998" y="219871"/>
                  <a:pt x="1389263" y="240735"/>
                  <a:pt x="1382006" y="231664"/>
                </a:cubicBezTo>
                <a:cubicBezTo>
                  <a:pt x="1374749" y="222593"/>
                  <a:pt x="1373842" y="182678"/>
                  <a:pt x="1343906" y="150021"/>
                </a:cubicBezTo>
                <a:cubicBezTo>
                  <a:pt x="1313970" y="117364"/>
                  <a:pt x="1245027" y="35721"/>
                  <a:pt x="1202391" y="35721"/>
                </a:cubicBezTo>
                <a:cubicBezTo>
                  <a:pt x="1159755" y="35721"/>
                  <a:pt x="1108955" y="140042"/>
                  <a:pt x="1088091" y="150021"/>
                </a:cubicBezTo>
                <a:cubicBezTo>
                  <a:pt x="1067227" y="160000"/>
                  <a:pt x="1097163" y="118271"/>
                  <a:pt x="1077206" y="95593"/>
                </a:cubicBezTo>
                <a:cubicBezTo>
                  <a:pt x="1057249" y="72915"/>
                  <a:pt x="1010984" y="14857"/>
                  <a:pt x="968348" y="13950"/>
                </a:cubicBezTo>
                <a:cubicBezTo>
                  <a:pt x="925712" y="13043"/>
                  <a:pt x="868563" y="110107"/>
                  <a:pt x="832277" y="111921"/>
                </a:cubicBez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dirty="0"/>
          </a:p>
        </p:txBody>
      </p:sp>
      <p:sp>
        <p:nvSpPr>
          <p:cNvPr id="2" name="Title 1"/>
          <p:cNvSpPr>
            <a:spLocks noGrp="1"/>
          </p:cNvSpPr>
          <p:nvPr>
            <p:ph type="title"/>
          </p:nvPr>
        </p:nvSpPr>
        <p:spPr>
          <a:xfrm>
            <a:off x="838200" y="290913"/>
            <a:ext cx="10515600" cy="1325563"/>
          </a:xfrm>
        </p:spPr>
        <p:txBody>
          <a:bodyPr/>
          <a:lstStyle/>
          <a:p>
            <a:r>
              <a:rPr lang="en-US" dirty="0">
                <a:solidFill>
                  <a:schemeClr val="accent4">
                    <a:lumMod val="50000"/>
                  </a:schemeClr>
                </a:solidFill>
                <a:latin typeface="Powderfinger Type" charset="0"/>
                <a:ea typeface="Powderfinger Type" charset="0"/>
                <a:cs typeface="Powderfinger Type" charset="0"/>
              </a:rPr>
              <a:t>APNIC’s DNS Experimental Rig</a:t>
            </a:r>
          </a:p>
        </p:txBody>
      </p:sp>
      <p:sp>
        <p:nvSpPr>
          <p:cNvPr id="4" name="Freeform 3">
            <a:extLst>
              <a:ext uri="{FF2B5EF4-FFF2-40B4-BE49-F238E27FC236}">
                <a16:creationId xmlns:a16="http://schemas.microsoft.com/office/drawing/2014/main" id="{3AFBBA94-A664-E845-ACAA-0AE4F950824C}"/>
              </a:ext>
            </a:extLst>
          </p:cNvPr>
          <p:cNvSpPr/>
          <p:nvPr/>
        </p:nvSpPr>
        <p:spPr>
          <a:xfrm>
            <a:off x="7340915" y="3793668"/>
            <a:ext cx="2168795" cy="864083"/>
          </a:xfrm>
          <a:custGeom>
            <a:avLst/>
            <a:gdLst>
              <a:gd name="connsiteX0" fmla="*/ 151699 w 1626596"/>
              <a:gd name="connsiteY0" fmla="*/ 46632 h 648062"/>
              <a:gd name="connsiteX1" fmla="*/ 1400636 w 1626596"/>
              <a:gd name="connsiteY1" fmla="*/ 31763 h 648062"/>
              <a:gd name="connsiteX2" fmla="*/ 1601357 w 1626596"/>
              <a:gd name="connsiteY2" fmla="*/ 46632 h 648062"/>
              <a:gd name="connsiteX3" fmla="*/ 1623660 w 1626596"/>
              <a:gd name="connsiteY3" fmla="*/ 604193 h 648062"/>
              <a:gd name="connsiteX4" fmla="*/ 1593923 w 1626596"/>
              <a:gd name="connsiteY4" fmla="*/ 611627 h 648062"/>
              <a:gd name="connsiteX5" fmla="*/ 203738 w 1626596"/>
              <a:gd name="connsiteY5" fmla="*/ 604193 h 648062"/>
              <a:gd name="connsiteX6" fmla="*/ 17884 w 1626596"/>
              <a:gd name="connsiteY6" fmla="*/ 567022 h 648062"/>
              <a:gd name="connsiteX7" fmla="*/ 17884 w 1626596"/>
              <a:gd name="connsiteY7" fmla="*/ 91236 h 648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6596" h="648062">
                <a:moveTo>
                  <a:pt x="151699" y="46632"/>
                </a:moveTo>
                <a:lnTo>
                  <a:pt x="1400636" y="31763"/>
                </a:lnTo>
                <a:cubicBezTo>
                  <a:pt x="1642246" y="31763"/>
                  <a:pt x="1564186" y="-48773"/>
                  <a:pt x="1601357" y="46632"/>
                </a:cubicBezTo>
                <a:cubicBezTo>
                  <a:pt x="1638528" y="142037"/>
                  <a:pt x="1623660" y="604193"/>
                  <a:pt x="1623660" y="604193"/>
                </a:cubicBezTo>
                <a:cubicBezTo>
                  <a:pt x="1622421" y="698359"/>
                  <a:pt x="1593923" y="611627"/>
                  <a:pt x="1593923" y="611627"/>
                </a:cubicBezTo>
                <a:lnTo>
                  <a:pt x="203738" y="604193"/>
                </a:lnTo>
                <a:cubicBezTo>
                  <a:pt x="-58935" y="596759"/>
                  <a:pt x="48860" y="652515"/>
                  <a:pt x="17884" y="567022"/>
                </a:cubicBezTo>
                <a:cubicBezTo>
                  <a:pt x="-13092" y="481529"/>
                  <a:pt x="2396" y="286382"/>
                  <a:pt x="17884" y="9123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65979E7E-FB59-4543-9210-EE5B05653641}"/>
              </a:ext>
            </a:extLst>
          </p:cNvPr>
          <p:cNvSpPr/>
          <p:nvPr/>
        </p:nvSpPr>
        <p:spPr>
          <a:xfrm>
            <a:off x="7434146" y="3623516"/>
            <a:ext cx="2266751" cy="232328"/>
          </a:xfrm>
          <a:custGeom>
            <a:avLst/>
            <a:gdLst>
              <a:gd name="connsiteX0" fmla="*/ 0 w 1700063"/>
              <a:gd name="connsiteY0" fmla="*/ 174246 h 174246"/>
              <a:gd name="connsiteX1" fmla="*/ 304800 w 1700063"/>
              <a:gd name="connsiteY1" fmla="*/ 32997 h 174246"/>
              <a:gd name="connsiteX2" fmla="*/ 341971 w 1700063"/>
              <a:gd name="connsiteY2" fmla="*/ 32997 h 174246"/>
              <a:gd name="connsiteX3" fmla="*/ 631903 w 1700063"/>
              <a:gd name="connsiteY3" fmla="*/ 25563 h 174246"/>
              <a:gd name="connsiteX4" fmla="*/ 1613210 w 1700063"/>
              <a:gd name="connsiteY4" fmla="*/ 3260 h 174246"/>
              <a:gd name="connsiteX5" fmla="*/ 1642947 w 1700063"/>
              <a:gd name="connsiteY5" fmla="*/ 10694 h 174246"/>
              <a:gd name="connsiteX6" fmla="*/ 1538869 w 1700063"/>
              <a:gd name="connsiteY6" fmla="*/ 99904 h 174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00063" h="174246">
                <a:moveTo>
                  <a:pt x="0" y="174246"/>
                </a:moveTo>
                <a:cubicBezTo>
                  <a:pt x="123902" y="115392"/>
                  <a:pt x="247805" y="56538"/>
                  <a:pt x="304800" y="32997"/>
                </a:cubicBezTo>
                <a:cubicBezTo>
                  <a:pt x="361795" y="9456"/>
                  <a:pt x="341971" y="32997"/>
                  <a:pt x="341971" y="32997"/>
                </a:cubicBezTo>
                <a:lnTo>
                  <a:pt x="631903" y="25563"/>
                </a:lnTo>
                <a:lnTo>
                  <a:pt x="1613210" y="3260"/>
                </a:lnTo>
                <a:cubicBezTo>
                  <a:pt x="1781717" y="782"/>
                  <a:pt x="1655337" y="-5413"/>
                  <a:pt x="1642947" y="10694"/>
                </a:cubicBezTo>
                <a:cubicBezTo>
                  <a:pt x="1630557" y="26801"/>
                  <a:pt x="1584713" y="63352"/>
                  <a:pt x="1538869" y="9990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9" name="Freeform 8">
            <a:extLst>
              <a:ext uri="{FF2B5EF4-FFF2-40B4-BE49-F238E27FC236}">
                <a16:creationId xmlns:a16="http://schemas.microsoft.com/office/drawing/2014/main" id="{87EC5527-2C7F-6944-82C6-62A28879E6CD}"/>
              </a:ext>
            </a:extLst>
          </p:cNvPr>
          <p:cNvSpPr/>
          <p:nvPr/>
        </p:nvSpPr>
        <p:spPr>
          <a:xfrm>
            <a:off x="9525619" y="3627863"/>
            <a:ext cx="139180" cy="921835"/>
          </a:xfrm>
          <a:custGeom>
            <a:avLst/>
            <a:gdLst>
              <a:gd name="connsiteX0" fmla="*/ 81776 w 104385"/>
              <a:gd name="connsiteY0" fmla="*/ 0 h 691376"/>
              <a:gd name="connsiteX1" fmla="*/ 96644 w 104385"/>
              <a:gd name="connsiteY1" fmla="*/ 520390 h 691376"/>
              <a:gd name="connsiteX2" fmla="*/ 96644 w 104385"/>
              <a:gd name="connsiteY2" fmla="*/ 542693 h 691376"/>
              <a:gd name="connsiteX3" fmla="*/ 0 w 104385"/>
              <a:gd name="connsiteY3" fmla="*/ 691376 h 691376"/>
            </a:gdLst>
            <a:ahLst/>
            <a:cxnLst>
              <a:cxn ang="0">
                <a:pos x="connsiteX0" y="connsiteY0"/>
              </a:cxn>
              <a:cxn ang="0">
                <a:pos x="connsiteX1" y="connsiteY1"/>
              </a:cxn>
              <a:cxn ang="0">
                <a:pos x="connsiteX2" y="connsiteY2"/>
              </a:cxn>
              <a:cxn ang="0">
                <a:pos x="connsiteX3" y="connsiteY3"/>
              </a:cxn>
            </a:cxnLst>
            <a:rect l="l" t="t" r="r" b="b"/>
            <a:pathLst>
              <a:path w="104385" h="691376">
                <a:moveTo>
                  <a:pt x="81776" y="0"/>
                </a:moveTo>
                <a:lnTo>
                  <a:pt x="96644" y="520390"/>
                </a:lnTo>
                <a:cubicBezTo>
                  <a:pt x="99122" y="610839"/>
                  <a:pt x="112751" y="514195"/>
                  <a:pt x="96644" y="542693"/>
                </a:cubicBezTo>
                <a:cubicBezTo>
                  <a:pt x="80537" y="571191"/>
                  <a:pt x="40268" y="631283"/>
                  <a:pt x="0" y="6913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TextBox 9">
            <a:extLst>
              <a:ext uri="{FF2B5EF4-FFF2-40B4-BE49-F238E27FC236}">
                <a16:creationId xmlns:a16="http://schemas.microsoft.com/office/drawing/2014/main" id="{C5BC4502-84F1-7540-BDE1-B069C7C63FAE}"/>
              </a:ext>
            </a:extLst>
          </p:cNvPr>
          <p:cNvSpPr txBox="1"/>
          <p:nvPr/>
        </p:nvSpPr>
        <p:spPr>
          <a:xfrm>
            <a:off x="7323616" y="3976732"/>
            <a:ext cx="2183611" cy="523220"/>
          </a:xfrm>
          <a:prstGeom prst="rect">
            <a:avLst/>
          </a:prstGeom>
          <a:noFill/>
        </p:spPr>
        <p:txBody>
          <a:bodyPr wrap="none" rtlCol="0">
            <a:spAutoFit/>
          </a:bodyPr>
          <a:lstStyle/>
          <a:p>
            <a:r>
              <a:rPr lang="en-AU" sz="1467" dirty="0">
                <a:latin typeface="AhnbergHand" pitchFamily="2" charset="0"/>
              </a:rPr>
              <a:t>Authoritative Server</a:t>
            </a:r>
          </a:p>
          <a:p>
            <a:pPr algn="ctr"/>
            <a:r>
              <a:rPr lang="en-AU" sz="1333" dirty="0">
                <a:latin typeface="AhnbergHand" pitchFamily="2" charset="0"/>
              </a:rPr>
              <a:t>Dual Stack</a:t>
            </a:r>
          </a:p>
        </p:txBody>
      </p:sp>
      <p:sp>
        <p:nvSpPr>
          <p:cNvPr id="14" name="TextBox 13">
            <a:extLst>
              <a:ext uri="{FF2B5EF4-FFF2-40B4-BE49-F238E27FC236}">
                <a16:creationId xmlns:a16="http://schemas.microsoft.com/office/drawing/2014/main" id="{E08A1F00-124D-3744-B73F-5F1781D64982}"/>
              </a:ext>
            </a:extLst>
          </p:cNvPr>
          <p:cNvSpPr txBox="1"/>
          <p:nvPr/>
        </p:nvSpPr>
        <p:spPr>
          <a:xfrm>
            <a:off x="3852489" y="5275460"/>
            <a:ext cx="2055371" cy="318100"/>
          </a:xfrm>
          <a:prstGeom prst="rect">
            <a:avLst/>
          </a:prstGeom>
          <a:noFill/>
        </p:spPr>
        <p:txBody>
          <a:bodyPr wrap="none" rtlCol="0">
            <a:spAutoFit/>
          </a:bodyPr>
          <a:lstStyle/>
          <a:p>
            <a:r>
              <a:rPr lang="en-AU" sz="1467" dirty="0">
                <a:latin typeface="AhnbergHand" pitchFamily="2" charset="0"/>
              </a:rPr>
              <a:t>Recursive Resolver</a:t>
            </a:r>
          </a:p>
        </p:txBody>
      </p:sp>
      <p:sp>
        <p:nvSpPr>
          <p:cNvPr id="15" name="Freeform 14">
            <a:extLst>
              <a:ext uri="{FF2B5EF4-FFF2-40B4-BE49-F238E27FC236}">
                <a16:creationId xmlns:a16="http://schemas.microsoft.com/office/drawing/2014/main" id="{A158392A-4B22-3648-B044-267137477B09}"/>
              </a:ext>
            </a:extLst>
          </p:cNvPr>
          <p:cNvSpPr/>
          <p:nvPr/>
        </p:nvSpPr>
        <p:spPr>
          <a:xfrm>
            <a:off x="1465849" y="5838283"/>
            <a:ext cx="1180707" cy="637040"/>
          </a:xfrm>
          <a:custGeom>
            <a:avLst/>
            <a:gdLst>
              <a:gd name="connsiteX0" fmla="*/ 45471 w 593539"/>
              <a:gd name="connsiteY0" fmla="*/ 0 h 293219"/>
              <a:gd name="connsiteX1" fmla="*/ 558427 w 593539"/>
              <a:gd name="connsiteY1" fmla="*/ 0 h 293219"/>
              <a:gd name="connsiteX2" fmla="*/ 550993 w 593539"/>
              <a:gd name="connsiteY2" fmla="*/ 29736 h 293219"/>
              <a:gd name="connsiteX3" fmla="*/ 573295 w 593539"/>
              <a:gd name="connsiteY3" fmla="*/ 237893 h 293219"/>
              <a:gd name="connsiteX4" fmla="*/ 528691 w 593539"/>
              <a:gd name="connsiteY4" fmla="*/ 275063 h 293219"/>
              <a:gd name="connsiteX5" fmla="*/ 38037 w 593539"/>
              <a:gd name="connsiteY5" fmla="*/ 289932 h 293219"/>
              <a:gd name="connsiteX6" fmla="*/ 30603 w 593539"/>
              <a:gd name="connsiteY6" fmla="*/ 267629 h 293219"/>
              <a:gd name="connsiteX7" fmla="*/ 15735 w 593539"/>
              <a:gd name="connsiteY7" fmla="*/ 52039 h 2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539" h="293219">
                <a:moveTo>
                  <a:pt x="45471" y="0"/>
                </a:moveTo>
                <a:lnTo>
                  <a:pt x="558427" y="0"/>
                </a:lnTo>
                <a:cubicBezTo>
                  <a:pt x="642681" y="4956"/>
                  <a:pt x="548515" y="-9913"/>
                  <a:pt x="550993" y="29736"/>
                </a:cubicBezTo>
                <a:cubicBezTo>
                  <a:pt x="553471" y="69385"/>
                  <a:pt x="577012" y="197005"/>
                  <a:pt x="573295" y="237893"/>
                </a:cubicBezTo>
                <a:cubicBezTo>
                  <a:pt x="569578" y="278781"/>
                  <a:pt x="617901" y="266390"/>
                  <a:pt x="528691" y="275063"/>
                </a:cubicBezTo>
                <a:cubicBezTo>
                  <a:pt x="439481" y="283736"/>
                  <a:pt x="38037" y="289932"/>
                  <a:pt x="38037" y="289932"/>
                </a:cubicBezTo>
                <a:cubicBezTo>
                  <a:pt x="-44978" y="288693"/>
                  <a:pt x="34320" y="307278"/>
                  <a:pt x="30603" y="267629"/>
                </a:cubicBezTo>
                <a:cubicBezTo>
                  <a:pt x="26886" y="227980"/>
                  <a:pt x="21310" y="140009"/>
                  <a:pt x="15735" y="52039"/>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6" name="TextBox 15">
            <a:extLst>
              <a:ext uri="{FF2B5EF4-FFF2-40B4-BE49-F238E27FC236}">
                <a16:creationId xmlns:a16="http://schemas.microsoft.com/office/drawing/2014/main" id="{0E074C43-B087-BE46-962C-FDC54032C890}"/>
              </a:ext>
            </a:extLst>
          </p:cNvPr>
          <p:cNvSpPr txBox="1"/>
          <p:nvPr/>
        </p:nvSpPr>
        <p:spPr>
          <a:xfrm>
            <a:off x="1551096" y="5862085"/>
            <a:ext cx="1010212" cy="543867"/>
          </a:xfrm>
          <a:prstGeom prst="rect">
            <a:avLst/>
          </a:prstGeom>
          <a:noFill/>
        </p:spPr>
        <p:txBody>
          <a:bodyPr wrap="none" rtlCol="0">
            <a:spAutoFit/>
          </a:bodyPr>
          <a:lstStyle/>
          <a:p>
            <a:pPr algn="ctr"/>
            <a:r>
              <a:rPr lang="en-AU" sz="1467" dirty="0">
                <a:latin typeface="AhnbergHand" pitchFamily="2" charset="0"/>
              </a:rPr>
              <a:t>Stub</a:t>
            </a:r>
          </a:p>
          <a:p>
            <a:pPr algn="ctr"/>
            <a:r>
              <a:rPr lang="en-AU" sz="1467" dirty="0">
                <a:latin typeface="AhnbergHand" pitchFamily="2" charset="0"/>
              </a:rPr>
              <a:t>Resolver</a:t>
            </a:r>
          </a:p>
        </p:txBody>
      </p:sp>
      <p:sp>
        <p:nvSpPr>
          <p:cNvPr id="17" name="Freeform 16">
            <a:extLst>
              <a:ext uri="{FF2B5EF4-FFF2-40B4-BE49-F238E27FC236}">
                <a16:creationId xmlns:a16="http://schemas.microsoft.com/office/drawing/2014/main" id="{C5CDA1A2-9039-7C4A-B36E-BDCAD3B0076F}"/>
              </a:ext>
            </a:extLst>
          </p:cNvPr>
          <p:cNvSpPr/>
          <p:nvPr/>
        </p:nvSpPr>
        <p:spPr>
          <a:xfrm>
            <a:off x="6234771" y="4506745"/>
            <a:ext cx="1088844" cy="479088"/>
          </a:xfrm>
          <a:custGeom>
            <a:avLst/>
            <a:gdLst>
              <a:gd name="connsiteX0" fmla="*/ 0 w 816633"/>
              <a:gd name="connsiteY0" fmla="*/ 359316 h 359316"/>
              <a:gd name="connsiteX1" fmla="*/ 802887 w 816633"/>
              <a:gd name="connsiteY1" fmla="*/ 24780 h 359316"/>
              <a:gd name="connsiteX2" fmla="*/ 527824 w 816633"/>
              <a:gd name="connsiteY2" fmla="*/ 24780 h 359316"/>
              <a:gd name="connsiteX3" fmla="*/ 795453 w 816633"/>
              <a:gd name="connsiteY3" fmla="*/ 24780 h 359316"/>
              <a:gd name="connsiteX4" fmla="*/ 721112 w 816633"/>
              <a:gd name="connsiteY4" fmla="*/ 151160 h 359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633" h="359316">
                <a:moveTo>
                  <a:pt x="0" y="359316"/>
                </a:moveTo>
                <a:cubicBezTo>
                  <a:pt x="357458" y="219926"/>
                  <a:pt x="714916" y="80536"/>
                  <a:pt x="802887" y="24780"/>
                </a:cubicBezTo>
                <a:cubicBezTo>
                  <a:pt x="890858" y="-30976"/>
                  <a:pt x="527824" y="24780"/>
                  <a:pt x="527824" y="24780"/>
                </a:cubicBezTo>
                <a:cubicBezTo>
                  <a:pt x="526585" y="24780"/>
                  <a:pt x="763238" y="3717"/>
                  <a:pt x="795453" y="24780"/>
                </a:cubicBezTo>
                <a:cubicBezTo>
                  <a:pt x="827668" y="45843"/>
                  <a:pt x="774390" y="98501"/>
                  <a:pt x="721112" y="151160"/>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8" name="Freeform 17">
            <a:extLst>
              <a:ext uri="{FF2B5EF4-FFF2-40B4-BE49-F238E27FC236}">
                <a16:creationId xmlns:a16="http://schemas.microsoft.com/office/drawing/2014/main" id="{CBBFDEAB-4AA8-4A45-A064-31C59957E227}"/>
              </a:ext>
            </a:extLst>
          </p:cNvPr>
          <p:cNvSpPr/>
          <p:nvPr/>
        </p:nvSpPr>
        <p:spPr>
          <a:xfrm>
            <a:off x="2551449" y="5598251"/>
            <a:ext cx="1153159" cy="334028"/>
          </a:xfrm>
          <a:custGeom>
            <a:avLst/>
            <a:gdLst>
              <a:gd name="connsiteX0" fmla="*/ 19292 w 864869"/>
              <a:gd name="connsiteY0" fmla="*/ 224629 h 250521"/>
              <a:gd name="connsiteX1" fmla="*/ 108501 w 864869"/>
              <a:gd name="connsiteY1" fmla="*/ 232063 h 250521"/>
              <a:gd name="connsiteX2" fmla="*/ 851916 w 864869"/>
              <a:gd name="connsiteY2" fmla="*/ 16473 h 250521"/>
              <a:gd name="connsiteX3" fmla="*/ 599155 w 864869"/>
              <a:gd name="connsiteY3" fmla="*/ 16473 h 250521"/>
              <a:gd name="connsiteX4" fmla="*/ 837048 w 864869"/>
              <a:gd name="connsiteY4" fmla="*/ 9039 h 250521"/>
              <a:gd name="connsiteX5" fmla="*/ 651194 w 864869"/>
              <a:gd name="connsiteY5" fmla="*/ 157721 h 25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869" h="250521">
                <a:moveTo>
                  <a:pt x="19292" y="224629"/>
                </a:moveTo>
                <a:cubicBezTo>
                  <a:pt x="-5489" y="245692"/>
                  <a:pt x="-30270" y="266756"/>
                  <a:pt x="108501" y="232063"/>
                </a:cubicBezTo>
                <a:cubicBezTo>
                  <a:pt x="247272" y="197370"/>
                  <a:pt x="770140" y="52405"/>
                  <a:pt x="851916" y="16473"/>
                </a:cubicBezTo>
                <a:cubicBezTo>
                  <a:pt x="933692" y="-19459"/>
                  <a:pt x="601633" y="17712"/>
                  <a:pt x="599155" y="16473"/>
                </a:cubicBezTo>
                <a:cubicBezTo>
                  <a:pt x="596677" y="15234"/>
                  <a:pt x="828375" y="-14502"/>
                  <a:pt x="837048" y="9039"/>
                </a:cubicBezTo>
                <a:cubicBezTo>
                  <a:pt x="845721" y="32580"/>
                  <a:pt x="748457" y="95150"/>
                  <a:pt x="651194" y="157721"/>
                </a:cubicBezTo>
              </a:path>
            </a:pathLst>
          </a:custGeom>
          <a:no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2" name="TextBox 21">
            <a:extLst>
              <a:ext uri="{FF2B5EF4-FFF2-40B4-BE49-F238E27FC236}">
                <a16:creationId xmlns:a16="http://schemas.microsoft.com/office/drawing/2014/main" id="{444346BC-3B10-2446-85E5-22D69A87A412}"/>
              </a:ext>
            </a:extLst>
          </p:cNvPr>
          <p:cNvSpPr txBox="1"/>
          <p:nvPr/>
        </p:nvSpPr>
        <p:spPr>
          <a:xfrm flipH="1">
            <a:off x="7026366" y="5017825"/>
            <a:ext cx="3699785" cy="830997"/>
          </a:xfrm>
          <a:prstGeom prst="rect">
            <a:avLst/>
          </a:prstGeom>
          <a:noFill/>
        </p:spPr>
        <p:txBody>
          <a:bodyPr wrap="square" rtlCol="0">
            <a:spAutoFit/>
          </a:bodyPr>
          <a:lstStyle/>
          <a:p>
            <a:r>
              <a:rPr lang="en-AU" sz="2400" dirty="0">
                <a:solidFill>
                  <a:schemeClr val="accent4">
                    <a:lumMod val="50000"/>
                  </a:schemeClr>
                </a:solidFill>
                <a:latin typeface="AhnbergHand" pitchFamily="2" charset="0"/>
              </a:rPr>
              <a:t>We instrument the Authoritative Server </a:t>
            </a:r>
          </a:p>
        </p:txBody>
      </p:sp>
      <p:sp>
        <p:nvSpPr>
          <p:cNvPr id="23" name="TextBox 22">
            <a:extLst>
              <a:ext uri="{FF2B5EF4-FFF2-40B4-BE49-F238E27FC236}">
                <a16:creationId xmlns:a16="http://schemas.microsoft.com/office/drawing/2014/main" id="{D6D08CBB-3459-AD4D-962B-3940E4480645}"/>
              </a:ext>
            </a:extLst>
          </p:cNvPr>
          <p:cNvSpPr txBox="1"/>
          <p:nvPr/>
        </p:nvSpPr>
        <p:spPr>
          <a:xfrm flipH="1">
            <a:off x="441509" y="4350973"/>
            <a:ext cx="3699785" cy="1200329"/>
          </a:xfrm>
          <a:prstGeom prst="rect">
            <a:avLst/>
          </a:prstGeom>
          <a:noFill/>
        </p:spPr>
        <p:txBody>
          <a:bodyPr wrap="square" rtlCol="0">
            <a:spAutoFit/>
          </a:bodyPr>
          <a:lstStyle/>
          <a:p>
            <a:r>
              <a:rPr lang="en-AU" sz="2400" dirty="0">
                <a:solidFill>
                  <a:schemeClr val="accent4">
                    <a:lumMod val="50000"/>
                  </a:schemeClr>
                </a:solidFill>
                <a:latin typeface="AhnbergHand" pitchFamily="2" charset="0"/>
              </a:rPr>
              <a:t>We insert “known” DNS queries into the stub resolver</a:t>
            </a:r>
          </a:p>
        </p:txBody>
      </p:sp>
      <p:sp>
        <p:nvSpPr>
          <p:cNvPr id="24" name="Freeform 23">
            <a:extLst>
              <a:ext uri="{FF2B5EF4-FFF2-40B4-BE49-F238E27FC236}">
                <a16:creationId xmlns:a16="http://schemas.microsoft.com/office/drawing/2014/main" id="{619E5896-D2E4-344E-9DC9-46040935FE27}"/>
              </a:ext>
            </a:extLst>
          </p:cNvPr>
          <p:cNvSpPr/>
          <p:nvPr/>
        </p:nvSpPr>
        <p:spPr>
          <a:xfrm>
            <a:off x="1585951" y="5451706"/>
            <a:ext cx="279248" cy="331549"/>
          </a:xfrm>
          <a:custGeom>
            <a:avLst/>
            <a:gdLst>
              <a:gd name="connsiteX0" fmla="*/ 74342 w 209436"/>
              <a:gd name="connsiteY0" fmla="*/ 0 h 248662"/>
              <a:gd name="connsiteX1" fmla="*/ 163552 w 209436"/>
              <a:gd name="connsiteY1" fmla="*/ 245327 h 248662"/>
              <a:gd name="connsiteX2" fmla="*/ 208157 w 209436"/>
              <a:gd name="connsiteY2" fmla="*/ 148683 h 248662"/>
              <a:gd name="connsiteX3" fmla="*/ 178420 w 209436"/>
              <a:gd name="connsiteY3" fmla="*/ 245327 h 248662"/>
              <a:gd name="connsiteX4" fmla="*/ 0 w 209436"/>
              <a:gd name="connsiteY4" fmla="*/ 200722 h 24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436" h="248662">
                <a:moveTo>
                  <a:pt x="74342" y="0"/>
                </a:moveTo>
                <a:cubicBezTo>
                  <a:pt x="107796" y="110273"/>
                  <a:pt x="141250" y="220547"/>
                  <a:pt x="163552" y="245327"/>
                </a:cubicBezTo>
                <a:cubicBezTo>
                  <a:pt x="185854" y="270107"/>
                  <a:pt x="205679" y="148683"/>
                  <a:pt x="208157" y="148683"/>
                </a:cubicBezTo>
                <a:cubicBezTo>
                  <a:pt x="210635" y="148683"/>
                  <a:pt x="213113" y="236654"/>
                  <a:pt x="178420" y="245327"/>
                </a:cubicBezTo>
                <a:cubicBezTo>
                  <a:pt x="143727" y="254000"/>
                  <a:pt x="71863" y="227361"/>
                  <a:pt x="0" y="20072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5" name="Freeform 24">
            <a:extLst>
              <a:ext uri="{FF2B5EF4-FFF2-40B4-BE49-F238E27FC236}">
                <a16:creationId xmlns:a16="http://schemas.microsoft.com/office/drawing/2014/main" id="{3E3F682F-805D-9740-9AF3-F8D1AE3A550B}"/>
              </a:ext>
            </a:extLst>
          </p:cNvPr>
          <p:cNvSpPr/>
          <p:nvPr/>
        </p:nvSpPr>
        <p:spPr>
          <a:xfrm>
            <a:off x="7552742" y="4660656"/>
            <a:ext cx="386927" cy="354912"/>
          </a:xfrm>
          <a:custGeom>
            <a:avLst/>
            <a:gdLst>
              <a:gd name="connsiteX0" fmla="*/ 290195 w 290195"/>
              <a:gd name="connsiteY0" fmla="*/ 266184 h 266184"/>
              <a:gd name="connsiteX1" fmla="*/ 134078 w 290195"/>
              <a:gd name="connsiteY1" fmla="*/ 28292 h 266184"/>
              <a:gd name="connsiteX2" fmla="*/ 264 w 290195"/>
              <a:gd name="connsiteY2" fmla="*/ 139804 h 266184"/>
              <a:gd name="connsiteX3" fmla="*/ 104342 w 290195"/>
              <a:gd name="connsiteY3" fmla="*/ 5989 h 266184"/>
              <a:gd name="connsiteX4" fmla="*/ 260459 w 290195"/>
              <a:gd name="connsiteY4" fmla="*/ 35726 h 2661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95" h="266184">
                <a:moveTo>
                  <a:pt x="290195" y="266184"/>
                </a:moveTo>
                <a:cubicBezTo>
                  <a:pt x="236297" y="157769"/>
                  <a:pt x="182400" y="49355"/>
                  <a:pt x="134078" y="28292"/>
                </a:cubicBezTo>
                <a:cubicBezTo>
                  <a:pt x="85756" y="7229"/>
                  <a:pt x="5220" y="143521"/>
                  <a:pt x="264" y="139804"/>
                </a:cubicBezTo>
                <a:cubicBezTo>
                  <a:pt x="-4692" y="136087"/>
                  <a:pt x="60976" y="23335"/>
                  <a:pt x="104342" y="5989"/>
                </a:cubicBezTo>
                <a:cubicBezTo>
                  <a:pt x="147708" y="-11357"/>
                  <a:pt x="204083" y="12184"/>
                  <a:pt x="260459" y="35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26" name="TextBox 25">
            <a:extLst>
              <a:ext uri="{FF2B5EF4-FFF2-40B4-BE49-F238E27FC236}">
                <a16:creationId xmlns:a16="http://schemas.microsoft.com/office/drawing/2014/main" id="{28B23999-21A6-4941-B54A-AE93DF8E52BA}"/>
              </a:ext>
            </a:extLst>
          </p:cNvPr>
          <p:cNvSpPr txBox="1"/>
          <p:nvPr/>
        </p:nvSpPr>
        <p:spPr>
          <a:xfrm>
            <a:off x="541871" y="1327668"/>
            <a:ext cx="10944167" cy="3046988"/>
          </a:xfrm>
          <a:prstGeom prst="rect">
            <a:avLst/>
          </a:prstGeom>
          <a:noFill/>
        </p:spPr>
        <p:txBody>
          <a:bodyPr wrap="square" rtlCol="0">
            <a:spAutoFit/>
          </a:bodyPr>
          <a:lstStyle/>
          <a:p>
            <a:pPr marL="342900" indent="-342900">
              <a:buFont typeface="Arial" panose="020B0604020202020204" pitchFamily="34" charset="0"/>
              <a:buChar char="•"/>
            </a:pPr>
            <a:r>
              <a:rPr lang="en-AU" sz="2400" dirty="0"/>
              <a:t>We use the ad network to “seed” DNS queries</a:t>
            </a:r>
          </a:p>
          <a:p>
            <a:pPr marL="342900" indent="-342900">
              <a:buFont typeface="Arial" panose="020B0604020202020204" pitchFamily="34" charset="0"/>
              <a:buChar char="•"/>
            </a:pPr>
            <a:r>
              <a:rPr lang="en-AU" sz="2400" dirty="0"/>
              <a:t>We make parts of the name unique to each measurement</a:t>
            </a:r>
          </a:p>
          <a:p>
            <a:pPr lvl="1"/>
            <a:r>
              <a:rPr lang="en-AU" sz="2400" dirty="0"/>
              <a:t>That way the recursive resolvers have no cached data  and are forced to query the authoritative server</a:t>
            </a:r>
          </a:p>
          <a:p>
            <a:pPr marL="342900" indent="-342900">
              <a:buFont typeface="Arial" panose="020B0604020202020204" pitchFamily="34" charset="0"/>
              <a:buChar char="•"/>
            </a:pPr>
            <a:r>
              <a:rPr lang="en-AU" sz="2400" dirty="0"/>
              <a:t>We observe the recursive to authoritative query process by instrumenting the authoritative server, and match experiment placement records to the server’s DNS logs</a:t>
            </a:r>
          </a:p>
          <a:p>
            <a:endParaRPr lang="en-AU" sz="2400" dirty="0"/>
          </a:p>
        </p:txBody>
      </p:sp>
    </p:spTree>
    <p:extLst>
      <p:ext uri="{BB962C8B-B14F-4D97-AF65-F5344CB8AC3E}">
        <p14:creationId xmlns:p14="http://schemas.microsoft.com/office/powerpoint/2010/main" val="603270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2752</Words>
  <Application>Microsoft Macintosh PowerPoint</Application>
  <PresentationFormat>Widescreen</PresentationFormat>
  <Paragraphs>308</Paragraphs>
  <Slides>52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AhnbergHand</vt:lpstr>
      <vt:lpstr>Arial</vt:lpstr>
      <vt:lpstr>Calibri</vt:lpstr>
      <vt:lpstr>Calibri Light</vt:lpstr>
      <vt:lpstr>Courier</vt:lpstr>
      <vt:lpstr>Gh Hand</vt:lpstr>
      <vt:lpstr>Max's Handwritin</vt:lpstr>
      <vt:lpstr>Powderfinger Type</vt:lpstr>
      <vt:lpstr>Office Theme</vt:lpstr>
      <vt:lpstr>Is the DNS ready for IPv6?</vt:lpstr>
      <vt:lpstr>IETF Best Current Practice – BCP 91</vt:lpstr>
      <vt:lpstr>Proposed: 3901bis</vt:lpstr>
      <vt:lpstr>The assumption behind 3901bis</vt:lpstr>
      <vt:lpstr>The assumption behind 3901bis</vt:lpstr>
      <vt:lpstr>IPv6 and the DNS</vt:lpstr>
      <vt:lpstr>A word or two about “how” to talk about the DNS</vt:lpstr>
      <vt:lpstr>Another word, this time about “how” to talk about DNS queries</vt:lpstr>
      <vt:lpstr>APNIC’s DNS Experimental Rig</vt:lpstr>
      <vt:lpstr>Also, the DNS is VERY noisy!</vt:lpstr>
      <vt:lpstr>Dual Stack DNS</vt:lpstr>
      <vt:lpstr>Dual Stack DNS</vt:lpstr>
      <vt:lpstr>Dual Stack DNS</vt:lpstr>
      <vt:lpstr>Dual Stack DNS</vt:lpstr>
      <vt:lpstr>Dual Stack DNS</vt:lpstr>
      <vt:lpstr>Dual Stack DNS</vt:lpstr>
      <vt:lpstr>Dual Stack vs IPv6 only DNS</vt:lpstr>
      <vt:lpstr>Dual Stack vs IPv6 only DNS</vt:lpstr>
      <vt:lpstr>Dual Stack DNS</vt:lpstr>
      <vt:lpstr>Dual Stack DNS</vt:lpstr>
      <vt:lpstr>IPv6 and Packet Fragmentation</vt:lpstr>
      <vt:lpstr>Who uses Fragmentation anyway?</vt:lpstr>
      <vt:lpstr>Who uses large DNS packets anyway?</vt:lpstr>
      <vt:lpstr>Who uses large DNS packets anyway?</vt:lpstr>
      <vt:lpstr>Who uses large DNS packets anyway?</vt:lpstr>
      <vt:lpstr>However…</vt:lpstr>
      <vt:lpstr>Is this a problem for today’s IPv6 Internet?</vt:lpstr>
      <vt:lpstr>Our Measurement Approach</vt:lpstr>
      <vt:lpstr>V6, the DNS and Fragmented UDP</vt:lpstr>
      <vt:lpstr>V6, the DNS and Fragmented UDP</vt:lpstr>
      <vt:lpstr>What to do?</vt:lpstr>
      <vt:lpstr>What do the RFC’s say?</vt:lpstr>
      <vt:lpstr>What do the RFC’s say?</vt:lpstr>
      <vt:lpstr>What do the RFC’s say?</vt:lpstr>
      <vt:lpstr>What do the RFC’s say?</vt:lpstr>
      <vt:lpstr>What can we do about it?</vt:lpstr>
      <vt:lpstr>What can we do about it?</vt:lpstr>
      <vt:lpstr>What can we do about it?</vt:lpstr>
      <vt:lpstr>Large DNS Responses and IPv6</vt:lpstr>
      <vt:lpstr>Large DNS Responses and IPv6</vt:lpstr>
      <vt:lpstr>Truncate and failover to TCP</vt:lpstr>
      <vt:lpstr>DNS Flag Day 2020 Uptake</vt:lpstr>
      <vt:lpstr>Is the DNS ready for IPv6?</vt:lpstr>
      <vt:lpstr>PowerPoint Presentation</vt:lpstr>
      <vt:lpstr>Additional Commentary</vt:lpstr>
      <vt:lpstr>DNS and UDP</vt:lpstr>
      <vt:lpstr>DNS UDP Responder</vt:lpstr>
      <vt:lpstr>IPv6</vt:lpstr>
      <vt:lpstr>IPv6 issues</vt:lpstr>
      <vt:lpstr>V6 Fragmentation Drop Rates</vt:lpstr>
      <vt:lpstr>V6 Frag Drop is highly variable</vt:lpstr>
      <vt:lpstr>What to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DNS ready for IPv6?</dc:title>
  <dc:creator>Geoff Huston</dc:creator>
  <cp:lastModifiedBy>Geoff Huston</cp:lastModifiedBy>
  <cp:revision>5</cp:revision>
  <dcterms:created xsi:type="dcterms:W3CDTF">2023-11-28T01:19:21Z</dcterms:created>
  <dcterms:modified xsi:type="dcterms:W3CDTF">2024-02-15T19:34:43Z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2023-11-28T04:18:46Z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66e443e5-f697-4f75-8d48-3b9f80445050</vt:lpwstr>
  </property>
  <property fmtid="{D5CDD505-2E9C-101B-9397-08002B2CF9AE}" pid="8" name="MSIP_Label_66ca7b2a-4f6d-4766-806a-1a0c76ea1c59_ContentBits">
    <vt:lpwstr>0</vt:lpwstr>
  </property>
</Properties>
</file>