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314" r:id="rId2"/>
    <p:sldId id="462" r:id="rId3"/>
    <p:sldId id="463" r:id="rId4"/>
    <p:sldId id="464" r:id="rId5"/>
    <p:sldId id="367" r:id="rId6"/>
    <p:sldId id="315" r:id="rId7"/>
    <p:sldId id="369" r:id="rId8"/>
    <p:sldId id="448" r:id="rId9"/>
    <p:sldId id="441" r:id="rId10"/>
    <p:sldId id="442" r:id="rId11"/>
    <p:sldId id="453" r:id="rId12"/>
    <p:sldId id="454" r:id="rId13"/>
    <p:sldId id="371" r:id="rId14"/>
    <p:sldId id="438" r:id="rId15"/>
    <p:sldId id="439" r:id="rId16"/>
    <p:sldId id="444" r:id="rId17"/>
    <p:sldId id="370" r:id="rId18"/>
    <p:sldId id="440" r:id="rId19"/>
    <p:sldId id="389" r:id="rId20"/>
    <p:sldId id="373" r:id="rId21"/>
    <p:sldId id="374" r:id="rId22"/>
    <p:sldId id="445" r:id="rId23"/>
    <p:sldId id="425" r:id="rId24"/>
    <p:sldId id="455" r:id="rId25"/>
    <p:sldId id="456" r:id="rId26"/>
    <p:sldId id="375" r:id="rId27"/>
    <p:sldId id="390" r:id="rId28"/>
    <p:sldId id="377" r:id="rId29"/>
    <p:sldId id="457" r:id="rId30"/>
    <p:sldId id="378" r:id="rId31"/>
    <p:sldId id="458" r:id="rId32"/>
    <p:sldId id="396" r:id="rId33"/>
    <p:sldId id="391" r:id="rId34"/>
    <p:sldId id="379" r:id="rId35"/>
    <p:sldId id="431" r:id="rId36"/>
    <p:sldId id="424" r:id="rId37"/>
    <p:sldId id="432" r:id="rId38"/>
    <p:sldId id="380" r:id="rId39"/>
    <p:sldId id="446" r:id="rId40"/>
    <p:sldId id="381" r:id="rId41"/>
    <p:sldId id="382" r:id="rId42"/>
    <p:sldId id="461" r:id="rId43"/>
    <p:sldId id="397" r:id="rId44"/>
    <p:sldId id="451" r:id="rId45"/>
    <p:sldId id="383" r:id="rId46"/>
    <p:sldId id="452" r:id="rId47"/>
    <p:sldId id="394" r:id="rId48"/>
    <p:sldId id="392" r:id="rId49"/>
    <p:sldId id="459" r:id="rId50"/>
    <p:sldId id="460" r:id="rId51"/>
    <p:sldId id="39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65EBD-3F2F-E548-9AAA-8068ACBD6973}" type="datetimeFigureOut">
              <a:rPr lang="en-US" smtClean="0"/>
              <a:t>4/29/24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C654-60F0-B64C-B716-8F0C9AE14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5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529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E8841-87A3-F846-8493-0D6D685B3C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9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211F-635B-62FD-A6F1-2A6F313E8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845F7-10FD-D82F-3D04-83D46F1C0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4D707-7322-1E1C-7149-A7CC5A6F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1066D-1EF1-4D6D-B776-6DD8C604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034B3-F696-E46B-D339-6E0CD308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2616-7FEB-51B3-E060-BFEB13C56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62400-6F15-F5BF-127C-D78E19BF6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4396D-0A37-8A8F-DD89-3ED84B96D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47B42-F515-A9C0-5642-E6FB2062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ADB0A-3FFA-539C-68EB-5A456833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7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2A095A-E64D-BD2A-9129-3A62219A2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200CF-5291-AC6D-B2A7-E5C972826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79A62-D2B4-EAC8-916D-87F09750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BAF3C-5724-C77F-B6C6-638B877F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712FF-FFB1-E59D-3516-828D6EA1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5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6D872-5192-A0FD-E46E-179F9494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06242-679C-0E5A-971A-3CFDC5682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AC44B-6768-37D3-FC47-00792B5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C598B-8837-EF6A-C394-6C90683B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E906A-F7BE-3E7B-2AB9-6C623006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5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D420-BAA7-2DD7-B556-6D8AE6E4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FB52C-6AB2-450D-4609-694FACF4A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16421-4981-BAC5-111A-AD042537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A3131-A6B1-66EC-37A5-C0C03875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D16CD-213F-52CB-93CD-762315C9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32C0-FDB3-882F-CFFF-0EAD1098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B6BE-9697-8541-0920-DC9C02501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EAB21-BD14-DE47-C0EA-285C66790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B2BDA-039F-31A3-9E63-00B547B4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57AA1-7F53-E443-7247-8C837EC9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DABF6-64F7-149A-1F15-A24BACD7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8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4EFE-FED1-0871-FB17-25827639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ADA93-1C47-986B-4CC7-4C491EEFE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96C8B-F0C0-2201-B0E5-8D2584566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1D40A-B034-2294-B38B-3E5E12224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4A79D-F50C-4A7C-5316-FFD4D8C66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D2015-EA46-CFF0-A1BB-A559AE7F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CCEBBA-8F2D-FCB2-A0F4-2194ED11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7D414-848E-2B24-F237-FE206B73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17C37-E7DE-13E5-83C7-FC7F0047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EAB8A-7487-C234-6544-FBC42B52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BEAE5-BE41-3C48-55A6-EF420096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1688B-6D24-0DF5-0BFB-73D02C24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2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8609C-8D6D-5D6F-BB99-EC40EBA0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F8CBE-F569-374D-910B-7F21B6E9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79CD-E166-C9A0-B5F9-396B9D70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18A3-89F9-1976-3303-0B92D549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0AF-2E47-6C5A-7D89-5A5E69EA6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A3F16-9844-905A-3EEC-2D6EA31D9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242BB-0B53-55C9-0CF3-D0A08962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0133E-1EF8-F57B-77E8-E10CDE1D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A4B7C-22F2-69EC-C44B-80AF7A1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9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B7C1-4E1D-58FE-163C-4BF52347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C92ED-D48F-AFB0-ACFB-58F7F6D32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5099C-E3F5-D158-532E-FE43EBAE5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55D4B-879C-CA4F-9D1C-97C6A2057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8EFAD-AA93-CAF1-A86B-923980773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D8812-D9EC-D4C0-01FD-88606735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979855-26C8-4B76-08FB-1F6D4954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52653-30D7-DCF0-5106-EC680C526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A2C07-DD31-DAAD-E2F9-EA938F5C5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48D16A-73A0-D340-9AD2-ED0C7031BF1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B49BF-BD09-C855-C4B0-7214003A4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B2F33-8559-FF5C-1EB5-52E86E848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5B2A6-24CD-3F41-8775-8C0F7B93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9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1.xls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3.xlsx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4731" y="2130429"/>
            <a:ext cx="8595552" cy="1470025"/>
          </a:xfrm>
        </p:spPr>
        <p:txBody>
          <a:bodyPr>
            <a:noAutofit/>
          </a:bodyPr>
          <a:lstStyle/>
          <a:p>
            <a:r>
              <a:rPr lang="en-US" sz="5867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  <a:cs typeface="Powderfinger Type"/>
              </a:rPr>
              <a:t>BGP in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5661" y="4572960"/>
            <a:ext cx="4173025" cy="99889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Geoff Huston</a:t>
            </a:r>
          </a:p>
        </p:txBody>
      </p:sp>
    </p:spTree>
    <p:extLst>
      <p:ext uri="{BB962C8B-B14F-4D97-AF65-F5344CB8AC3E}">
        <p14:creationId xmlns:p14="http://schemas.microsoft.com/office/powerpoint/2010/main" val="2074786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99B7-1EC5-9EE0-128D-588505E33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AS Prefix Count over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F44EB-E263-D9DE-1568-36AB82F59CB2}"/>
              </a:ext>
            </a:extLst>
          </p:cNvPr>
          <p:cNvSpPr txBox="1"/>
          <p:nvPr/>
        </p:nvSpPr>
        <p:spPr>
          <a:xfrm>
            <a:off x="1914259" y="1506021"/>
            <a:ext cx="198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Dropped Prefixes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5616C-BC23-3EC4-A4B2-22BB7B7DC790}"/>
              </a:ext>
            </a:extLst>
          </p:cNvPr>
          <p:cNvSpPr txBox="1"/>
          <p:nvPr/>
        </p:nvSpPr>
        <p:spPr>
          <a:xfrm>
            <a:off x="7815915" y="1506021"/>
            <a:ext cx="17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Added Prefixes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8A59AAC-13A0-A4E4-4C77-E1C1F23B8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086" y="1968903"/>
          <a:ext cx="4973005" cy="3213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086100" imgH="1993900" progId="Excel.Sheet.12">
                  <p:embed/>
                </p:oleObj>
              </mc:Choice>
              <mc:Fallback>
                <p:oleObj name="Worksheet" r:id="rId2" imgW="3086100" imgH="199390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8A59AAC-13A0-A4E4-4C77-E1C1F23B8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8086" y="1968903"/>
                        <a:ext cx="4973005" cy="3213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FCDC5F3-F0D3-18EF-E5B6-339E51A385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1416" y="1968904"/>
          <a:ext cx="5595585" cy="3253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429000" imgH="1993900" progId="Excel.Sheet.12">
                  <p:embed/>
                </p:oleObj>
              </mc:Choice>
              <mc:Fallback>
                <p:oleObj name="Worksheet" r:id="rId4" imgW="3429000" imgH="19939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FCDC5F3-F0D3-18EF-E5B6-339E51A385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01416" y="1968904"/>
                        <a:ext cx="5595585" cy="3253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62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519CD-99EA-D882-D8A4-26530C83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131EDD43-2CF6-1ECD-7B22-4F169DA6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62" y="949795"/>
            <a:ext cx="9825495" cy="5895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B47C0-FEA9-11F3-415D-C7E595D81018}"/>
              </a:ext>
            </a:extLst>
          </p:cNvPr>
          <p:cNvSpPr txBox="1"/>
          <p:nvPr/>
        </p:nvSpPr>
        <p:spPr>
          <a:xfrm>
            <a:off x="2284918" y="3445364"/>
            <a:ext cx="271995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2001: The Great Internet </a:t>
            </a:r>
          </a:p>
          <a:p>
            <a:r>
              <a:rPr lang="en-US" sz="1400" dirty="0">
                <a:latin typeface="AhnbergHand"/>
                <a:cs typeface="AhnbergHand"/>
              </a:rPr>
              <a:t>Boom and Bust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048691-1E99-DB27-8B3F-CF5ED2FE1423}"/>
              </a:ext>
            </a:extLst>
          </p:cNvPr>
          <p:cNvCxnSpPr>
            <a:cxnSpLocks/>
          </p:cNvCxnSpPr>
          <p:nvPr/>
        </p:nvCxnSpPr>
        <p:spPr>
          <a:xfrm flipH="1">
            <a:off x="3704333" y="3968584"/>
            <a:ext cx="324673" cy="75435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54FB3D-4E32-D417-583B-740118EF3EC3}"/>
              </a:ext>
            </a:extLst>
          </p:cNvPr>
          <p:cNvCxnSpPr>
            <a:cxnSpLocks/>
          </p:cNvCxnSpPr>
          <p:nvPr/>
        </p:nvCxnSpPr>
        <p:spPr>
          <a:xfrm>
            <a:off x="5004868" y="2821736"/>
            <a:ext cx="123089" cy="1205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75787E-6597-76F9-5F8A-6B77B2E67C15}"/>
              </a:ext>
            </a:extLst>
          </p:cNvPr>
          <p:cNvCxnSpPr>
            <a:cxnSpLocks/>
          </p:cNvCxnSpPr>
          <p:nvPr/>
        </p:nvCxnSpPr>
        <p:spPr>
          <a:xfrm flipH="1">
            <a:off x="6777317" y="2010299"/>
            <a:ext cx="230393" cy="102727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3B2373F-55CF-136B-AEEB-A87BCCD694B6}"/>
              </a:ext>
            </a:extLst>
          </p:cNvPr>
          <p:cNvSpPr txBox="1"/>
          <p:nvPr/>
        </p:nvSpPr>
        <p:spPr>
          <a:xfrm>
            <a:off x="543302" y="255939"/>
            <a:ext cx="1166216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30 Years of IPv4 Advertised Address Span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9BAED-E026-6055-A10F-B9EF30B116FE}"/>
              </a:ext>
            </a:extLst>
          </p:cNvPr>
          <p:cNvSpPr txBox="1"/>
          <p:nvPr/>
        </p:nvSpPr>
        <p:spPr>
          <a:xfrm>
            <a:off x="380600" y="1952346"/>
            <a:ext cx="364840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view pulled together from each of the routing peers of Route-Views and RIPE RIS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42FBC1-3C86-336D-DD21-DBDE97D07CBD}"/>
              </a:ext>
            </a:extLst>
          </p:cNvPr>
          <p:cNvSpPr txBox="1"/>
          <p:nvPr/>
        </p:nvSpPr>
        <p:spPr>
          <a:xfrm>
            <a:off x="5581485" y="1854922"/>
            <a:ext cx="349647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2011: Onset of Address Exhaustion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E47265-9FC4-51BE-7565-6A2D26D0E41B}"/>
              </a:ext>
            </a:extLst>
          </p:cNvPr>
          <p:cNvSpPr txBox="1"/>
          <p:nvPr/>
        </p:nvSpPr>
        <p:spPr>
          <a:xfrm>
            <a:off x="6355753" y="1470945"/>
            <a:ext cx="283603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2021: Advertised DoD blocks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53BB3B-6A0D-C40C-F416-C12FDB0DF24D}"/>
              </a:ext>
            </a:extLst>
          </p:cNvPr>
          <p:cNvCxnSpPr/>
          <p:nvPr/>
        </p:nvCxnSpPr>
        <p:spPr>
          <a:xfrm>
            <a:off x="8873836" y="1778721"/>
            <a:ext cx="1174173" cy="2300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EDE5BB-E437-FABF-A9BD-40944E8A1E29}"/>
              </a:ext>
            </a:extLst>
          </p:cNvPr>
          <p:cNvSpPr txBox="1"/>
          <p:nvPr/>
        </p:nvSpPr>
        <p:spPr>
          <a:xfrm>
            <a:off x="3906645" y="2513960"/>
            <a:ext cx="252184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2005: Consumer Market</a:t>
            </a:r>
          </a:p>
        </p:txBody>
      </p:sp>
    </p:spTree>
    <p:extLst>
      <p:ext uri="{BB962C8B-B14F-4D97-AF65-F5344CB8AC3E}">
        <p14:creationId xmlns:p14="http://schemas.microsoft.com/office/powerpoint/2010/main" val="399200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F223D-4E8D-AEA7-DC0D-D51EF47D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0D5D9D5-5F97-5CC5-4F49-D98D68C82B26}"/>
              </a:ext>
            </a:extLst>
          </p:cNvPr>
          <p:cNvSpPr txBox="1"/>
          <p:nvPr/>
        </p:nvSpPr>
        <p:spPr>
          <a:xfrm>
            <a:off x="543302" y="255939"/>
            <a:ext cx="420179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2023 in Detail</a:t>
            </a:r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61B40B1-A0D3-0B60-E00A-4FAABD562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8" y="1097280"/>
            <a:ext cx="9209808" cy="5525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BB46BD-28A7-879E-79A2-53EA6E4D5BE6}"/>
              </a:ext>
            </a:extLst>
          </p:cNvPr>
          <p:cNvSpPr txBox="1"/>
          <p:nvPr/>
        </p:nvSpPr>
        <p:spPr>
          <a:xfrm>
            <a:off x="5049982" y="2441863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Amazon O2 – 22 Aug</a:t>
            </a:r>
            <a:r>
              <a:rPr lang="en-US" dirty="0"/>
              <a:t> 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A51F455-5441-8F0F-F11A-4D4780AB0C98}"/>
              </a:ext>
            </a:extLst>
          </p:cNvPr>
          <p:cNvSpPr/>
          <p:nvPr/>
        </p:nvSpPr>
        <p:spPr>
          <a:xfrm>
            <a:off x="5829301" y="2951019"/>
            <a:ext cx="495009" cy="872837"/>
          </a:xfrm>
          <a:custGeom>
            <a:avLst/>
            <a:gdLst>
              <a:gd name="connsiteX0" fmla="*/ 0 w 495009"/>
              <a:gd name="connsiteY0" fmla="*/ 0 h 872837"/>
              <a:gd name="connsiteX1" fmla="*/ 135082 w 495009"/>
              <a:gd name="connsiteY1" fmla="*/ 550718 h 872837"/>
              <a:gd name="connsiteX2" fmla="*/ 488373 w 495009"/>
              <a:gd name="connsiteY2" fmla="*/ 800100 h 872837"/>
              <a:gd name="connsiteX3" fmla="*/ 374073 w 495009"/>
              <a:gd name="connsiteY3" fmla="*/ 644237 h 872837"/>
              <a:gd name="connsiteX4" fmla="*/ 477982 w 495009"/>
              <a:gd name="connsiteY4" fmla="*/ 800100 h 872837"/>
              <a:gd name="connsiteX5" fmla="*/ 342900 w 495009"/>
              <a:gd name="connsiteY5" fmla="*/ 872837 h 87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009" h="872837">
                <a:moveTo>
                  <a:pt x="0" y="0"/>
                </a:moveTo>
                <a:cubicBezTo>
                  <a:pt x="26843" y="208684"/>
                  <a:pt x="53687" y="417368"/>
                  <a:pt x="135082" y="550718"/>
                </a:cubicBezTo>
                <a:cubicBezTo>
                  <a:pt x="216477" y="684068"/>
                  <a:pt x="448541" y="784514"/>
                  <a:pt x="488373" y="800100"/>
                </a:cubicBezTo>
                <a:cubicBezTo>
                  <a:pt x="528205" y="815686"/>
                  <a:pt x="375805" y="644237"/>
                  <a:pt x="374073" y="644237"/>
                </a:cubicBezTo>
                <a:cubicBezTo>
                  <a:pt x="372341" y="644237"/>
                  <a:pt x="483178" y="762000"/>
                  <a:pt x="477982" y="800100"/>
                </a:cubicBezTo>
                <a:cubicBezTo>
                  <a:pt x="472787" y="838200"/>
                  <a:pt x="407843" y="855518"/>
                  <a:pt x="342900" y="87283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10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D901F-48EC-C2C1-707D-6539A57E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58" y="1096239"/>
            <a:ext cx="8842289" cy="5305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-175560"/>
            <a:ext cx="11568545" cy="13255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2023: Assigned vs Recovered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7781" y="1004512"/>
            <a:ext cx="43396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Change in </a:t>
            </a:r>
            <a:r>
              <a:rPr lang="en-US" dirty="0" err="1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UnAdvertised</a:t>
            </a:r>
            <a:r>
              <a:rPr lang="en-US" dirty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 Addresses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2832" y="5109081"/>
            <a:ext cx="49846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Change in the Advertised Address Pool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990" y="2578100"/>
            <a:ext cx="20201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AhnbergHand" charset="0"/>
                <a:ea typeface="AhnbergHand" charset="0"/>
                <a:cs typeface="AhnbergHand" charset="0"/>
              </a:rPr>
              <a:t>RIR Allocations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2ABBD88-82C8-8341-BD8D-C6EBFC64B333}"/>
              </a:ext>
            </a:extLst>
          </p:cNvPr>
          <p:cNvSpPr/>
          <p:nvPr/>
        </p:nvSpPr>
        <p:spPr>
          <a:xfrm>
            <a:off x="4806180" y="4924414"/>
            <a:ext cx="1054293" cy="369332"/>
          </a:xfrm>
          <a:custGeom>
            <a:avLst/>
            <a:gdLst>
              <a:gd name="connsiteX0" fmla="*/ 0 w 1370842"/>
              <a:gd name="connsiteY0" fmla="*/ 552397 h 552397"/>
              <a:gd name="connsiteX1" fmla="*/ 190832 w 1370842"/>
              <a:gd name="connsiteY1" fmla="*/ 441079 h 552397"/>
              <a:gd name="connsiteX2" fmla="*/ 1137037 w 1370842"/>
              <a:gd name="connsiteY2" fmla="*/ 178686 h 552397"/>
              <a:gd name="connsiteX3" fmla="*/ 1367625 w 1370842"/>
              <a:gd name="connsiteY3" fmla="*/ 35563 h 552397"/>
              <a:gd name="connsiteX4" fmla="*/ 1144988 w 1370842"/>
              <a:gd name="connsiteY4" fmla="*/ 3757 h 552397"/>
              <a:gd name="connsiteX5" fmla="*/ 1367625 w 1370842"/>
              <a:gd name="connsiteY5" fmla="*/ 35563 h 552397"/>
              <a:gd name="connsiteX6" fmla="*/ 1256306 w 1370842"/>
              <a:gd name="connsiteY6" fmla="*/ 313858 h 55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0842" h="552397">
                <a:moveTo>
                  <a:pt x="0" y="552397"/>
                </a:moveTo>
                <a:cubicBezTo>
                  <a:pt x="663" y="527880"/>
                  <a:pt x="1326" y="503364"/>
                  <a:pt x="190832" y="441079"/>
                </a:cubicBezTo>
                <a:cubicBezTo>
                  <a:pt x="380338" y="378794"/>
                  <a:pt x="940905" y="246272"/>
                  <a:pt x="1137037" y="178686"/>
                </a:cubicBezTo>
                <a:cubicBezTo>
                  <a:pt x="1333169" y="111100"/>
                  <a:pt x="1366300" y="64718"/>
                  <a:pt x="1367625" y="35563"/>
                </a:cubicBezTo>
                <a:cubicBezTo>
                  <a:pt x="1368950" y="6408"/>
                  <a:pt x="1144988" y="3757"/>
                  <a:pt x="1144988" y="3757"/>
                </a:cubicBezTo>
                <a:cubicBezTo>
                  <a:pt x="1144988" y="3757"/>
                  <a:pt x="1349072" y="-16120"/>
                  <a:pt x="1367625" y="35563"/>
                </a:cubicBezTo>
                <a:cubicBezTo>
                  <a:pt x="1386178" y="87246"/>
                  <a:pt x="1321242" y="200552"/>
                  <a:pt x="1256306" y="313858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7554105-A97A-3A42-943E-55152A2441B7}"/>
              </a:ext>
            </a:extLst>
          </p:cNvPr>
          <p:cNvSpPr/>
          <p:nvPr/>
        </p:nvSpPr>
        <p:spPr>
          <a:xfrm>
            <a:off x="8015476" y="1177417"/>
            <a:ext cx="783829" cy="858744"/>
          </a:xfrm>
          <a:custGeom>
            <a:avLst/>
            <a:gdLst>
              <a:gd name="connsiteX0" fmla="*/ 0 w 587872"/>
              <a:gd name="connsiteY0" fmla="*/ 16996 h 903875"/>
              <a:gd name="connsiteX1" fmla="*/ 332509 w 587872"/>
              <a:gd name="connsiteY1" fmla="*/ 111998 h 903875"/>
              <a:gd name="connsiteX2" fmla="*/ 540327 w 587872"/>
              <a:gd name="connsiteY2" fmla="*/ 860144 h 903875"/>
              <a:gd name="connsiteX3" fmla="*/ 587829 w 587872"/>
              <a:gd name="connsiteY3" fmla="*/ 800767 h 903875"/>
              <a:gd name="connsiteX4" fmla="*/ 546265 w 587872"/>
              <a:gd name="connsiteY4" fmla="*/ 901707 h 903875"/>
              <a:gd name="connsiteX5" fmla="*/ 427512 w 587872"/>
              <a:gd name="connsiteY5" fmla="*/ 860144 h 90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72" h="903875">
                <a:moveTo>
                  <a:pt x="0" y="16996"/>
                </a:moveTo>
                <a:cubicBezTo>
                  <a:pt x="121227" y="-5766"/>
                  <a:pt x="242455" y="-28527"/>
                  <a:pt x="332509" y="111998"/>
                </a:cubicBezTo>
                <a:cubicBezTo>
                  <a:pt x="422564" y="252523"/>
                  <a:pt x="497774" y="745349"/>
                  <a:pt x="540327" y="860144"/>
                </a:cubicBezTo>
                <a:cubicBezTo>
                  <a:pt x="582880" y="974939"/>
                  <a:pt x="586839" y="793840"/>
                  <a:pt x="587829" y="800767"/>
                </a:cubicBezTo>
                <a:cubicBezTo>
                  <a:pt x="588819" y="807694"/>
                  <a:pt x="572985" y="891811"/>
                  <a:pt x="546265" y="901707"/>
                </a:cubicBezTo>
                <a:cubicBezTo>
                  <a:pt x="519545" y="911603"/>
                  <a:pt x="473528" y="885873"/>
                  <a:pt x="427512" y="860144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40" latinLnBrk="1"/>
            <a:endParaRPr lang="en-AU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075E1-4BF5-804D-BB5F-F2CB4706123C}"/>
              </a:ext>
            </a:extLst>
          </p:cNvPr>
          <p:cNvSpPr txBox="1"/>
          <p:nvPr/>
        </p:nvSpPr>
        <p:spPr>
          <a:xfrm>
            <a:off x="9878647" y="5278273"/>
            <a:ext cx="2086788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867" dirty="0">
                <a:solidFill>
                  <a:srgbClr val="0070C0"/>
                </a:solidFill>
                <a:latin typeface="AhnbergHand" pitchFamily="2" charset="0"/>
              </a:rPr>
              <a:t>3.0B advertised</a:t>
            </a:r>
          </a:p>
          <a:p>
            <a:pPr defTabSz="1219140"/>
            <a:r>
              <a:rPr lang="en-AU" sz="1867" dirty="0">
                <a:solidFill>
                  <a:srgbClr val="0070C0"/>
                </a:solidFill>
                <a:latin typeface="AhnbergHand" pitchFamily="2" charset="0"/>
              </a:rPr>
              <a:t>  -18M delta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6BCE3-C940-314B-9603-10D420B394A2}"/>
              </a:ext>
            </a:extLst>
          </p:cNvPr>
          <p:cNvSpPr txBox="1"/>
          <p:nvPr/>
        </p:nvSpPr>
        <p:spPr>
          <a:xfrm>
            <a:off x="9880366" y="3351309"/>
            <a:ext cx="2114038" cy="779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133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AhnbergHand" pitchFamily="2" charset="0"/>
              </a:rPr>
              <a:t>3.6B allocated</a:t>
            </a:r>
          </a:p>
          <a:p>
            <a:pPr defTabSz="1219140"/>
            <a:r>
              <a:rPr lang="en-AU" sz="2133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AhnbergHand" pitchFamily="2" charset="0"/>
              </a:rPr>
              <a:t>-0.02M delta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27EC1-EE78-1948-951C-4D9E3FD463FE}"/>
              </a:ext>
            </a:extLst>
          </p:cNvPr>
          <p:cNvSpPr txBox="1"/>
          <p:nvPr/>
        </p:nvSpPr>
        <p:spPr>
          <a:xfrm>
            <a:off x="9826621" y="1731875"/>
            <a:ext cx="2444257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867" dirty="0">
                <a:solidFill>
                  <a:srgbClr val="FF0000"/>
                </a:solidFill>
                <a:latin typeface="AhnbergHand" pitchFamily="2" charset="0"/>
              </a:rPr>
              <a:t>640M unadvertised</a:t>
            </a:r>
          </a:p>
          <a:p>
            <a:pPr defTabSz="1219140"/>
            <a:r>
              <a:rPr lang="en-AU" sz="1867" dirty="0">
                <a:solidFill>
                  <a:srgbClr val="FF0000"/>
                </a:solidFill>
                <a:latin typeface="AhnbergHand" pitchFamily="2" charset="0"/>
              </a:rPr>
              <a:t> +18M delta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455688A-EA1F-4490-863E-145DD1712A3E}"/>
              </a:ext>
            </a:extLst>
          </p:cNvPr>
          <p:cNvSpPr/>
          <p:nvPr/>
        </p:nvSpPr>
        <p:spPr>
          <a:xfrm>
            <a:off x="3084474" y="2813748"/>
            <a:ext cx="604497" cy="756643"/>
          </a:xfrm>
          <a:custGeom>
            <a:avLst/>
            <a:gdLst>
              <a:gd name="connsiteX0" fmla="*/ 0 w 453373"/>
              <a:gd name="connsiteY0" fmla="*/ 20304 h 567482"/>
              <a:gd name="connsiteX1" fmla="*/ 211015 w 453373"/>
              <a:gd name="connsiteY1" fmla="*/ 20304 h 567482"/>
              <a:gd name="connsiteX2" fmla="*/ 359508 w 453373"/>
              <a:gd name="connsiteY2" fmla="*/ 231319 h 567482"/>
              <a:gd name="connsiteX3" fmla="*/ 406400 w 453373"/>
              <a:gd name="connsiteY3" fmla="*/ 551750 h 567482"/>
              <a:gd name="connsiteX4" fmla="*/ 453292 w 453373"/>
              <a:gd name="connsiteY4" fmla="*/ 457965 h 567482"/>
              <a:gd name="connsiteX5" fmla="*/ 414215 w 453373"/>
              <a:gd name="connsiteY5" fmla="*/ 567381 h 567482"/>
              <a:gd name="connsiteX6" fmla="*/ 296984 w 453373"/>
              <a:gd name="connsiteY6" fmla="*/ 473596 h 56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73" h="567482">
                <a:moveTo>
                  <a:pt x="0" y="20304"/>
                </a:moveTo>
                <a:cubicBezTo>
                  <a:pt x="75548" y="2719"/>
                  <a:pt x="151097" y="-14865"/>
                  <a:pt x="211015" y="20304"/>
                </a:cubicBezTo>
                <a:cubicBezTo>
                  <a:pt x="270933" y="55473"/>
                  <a:pt x="326944" y="142745"/>
                  <a:pt x="359508" y="231319"/>
                </a:cubicBezTo>
                <a:cubicBezTo>
                  <a:pt x="392072" y="319893"/>
                  <a:pt x="390769" y="513976"/>
                  <a:pt x="406400" y="551750"/>
                </a:cubicBezTo>
                <a:cubicBezTo>
                  <a:pt x="422031" y="589524"/>
                  <a:pt x="451990" y="455360"/>
                  <a:pt x="453292" y="457965"/>
                </a:cubicBezTo>
                <a:cubicBezTo>
                  <a:pt x="454594" y="460570"/>
                  <a:pt x="440266" y="564776"/>
                  <a:pt x="414215" y="567381"/>
                </a:cubicBezTo>
                <a:cubicBezTo>
                  <a:pt x="388164" y="569986"/>
                  <a:pt x="342574" y="521791"/>
                  <a:pt x="296984" y="473596"/>
                </a:cubicBezTo>
              </a:path>
            </a:pathLst>
          </a:custGeom>
          <a:noFill/>
          <a:ln w="25400" cap="flat">
            <a:solidFill>
              <a:srgbClr val="92D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40" latinLnBrk="1"/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397815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D901F-48EC-C2C1-707D-6539A57E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58" y="1170455"/>
            <a:ext cx="8842289" cy="5305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1344"/>
            <a:ext cx="11173837" cy="13255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2023: Assigned vs Recovered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7781" y="1078728"/>
            <a:ext cx="43396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Change in </a:t>
            </a:r>
            <a:r>
              <a:rPr lang="en-US" dirty="0" err="1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UnAdvertised</a:t>
            </a:r>
            <a:r>
              <a:rPr lang="en-US" dirty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 Addresses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2832" y="5183297"/>
            <a:ext cx="49846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Change in the Advertised Address Pool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990" y="2652316"/>
            <a:ext cx="20201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AhnbergHand" charset="0"/>
                <a:ea typeface="AhnbergHand" charset="0"/>
                <a:cs typeface="AhnbergHand" charset="0"/>
              </a:rPr>
              <a:t>RIR Allocations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2ABBD88-82C8-8341-BD8D-C6EBFC64B333}"/>
              </a:ext>
            </a:extLst>
          </p:cNvPr>
          <p:cNvSpPr/>
          <p:nvPr/>
        </p:nvSpPr>
        <p:spPr>
          <a:xfrm>
            <a:off x="4806180" y="4998630"/>
            <a:ext cx="1054293" cy="369332"/>
          </a:xfrm>
          <a:custGeom>
            <a:avLst/>
            <a:gdLst>
              <a:gd name="connsiteX0" fmla="*/ 0 w 1370842"/>
              <a:gd name="connsiteY0" fmla="*/ 552397 h 552397"/>
              <a:gd name="connsiteX1" fmla="*/ 190832 w 1370842"/>
              <a:gd name="connsiteY1" fmla="*/ 441079 h 552397"/>
              <a:gd name="connsiteX2" fmla="*/ 1137037 w 1370842"/>
              <a:gd name="connsiteY2" fmla="*/ 178686 h 552397"/>
              <a:gd name="connsiteX3" fmla="*/ 1367625 w 1370842"/>
              <a:gd name="connsiteY3" fmla="*/ 35563 h 552397"/>
              <a:gd name="connsiteX4" fmla="*/ 1144988 w 1370842"/>
              <a:gd name="connsiteY4" fmla="*/ 3757 h 552397"/>
              <a:gd name="connsiteX5" fmla="*/ 1367625 w 1370842"/>
              <a:gd name="connsiteY5" fmla="*/ 35563 h 552397"/>
              <a:gd name="connsiteX6" fmla="*/ 1256306 w 1370842"/>
              <a:gd name="connsiteY6" fmla="*/ 313858 h 55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0842" h="552397">
                <a:moveTo>
                  <a:pt x="0" y="552397"/>
                </a:moveTo>
                <a:cubicBezTo>
                  <a:pt x="663" y="527880"/>
                  <a:pt x="1326" y="503364"/>
                  <a:pt x="190832" y="441079"/>
                </a:cubicBezTo>
                <a:cubicBezTo>
                  <a:pt x="380338" y="378794"/>
                  <a:pt x="940905" y="246272"/>
                  <a:pt x="1137037" y="178686"/>
                </a:cubicBezTo>
                <a:cubicBezTo>
                  <a:pt x="1333169" y="111100"/>
                  <a:pt x="1366300" y="64718"/>
                  <a:pt x="1367625" y="35563"/>
                </a:cubicBezTo>
                <a:cubicBezTo>
                  <a:pt x="1368950" y="6408"/>
                  <a:pt x="1144988" y="3757"/>
                  <a:pt x="1144988" y="3757"/>
                </a:cubicBezTo>
                <a:cubicBezTo>
                  <a:pt x="1144988" y="3757"/>
                  <a:pt x="1349072" y="-16120"/>
                  <a:pt x="1367625" y="35563"/>
                </a:cubicBezTo>
                <a:cubicBezTo>
                  <a:pt x="1386178" y="87246"/>
                  <a:pt x="1321242" y="200552"/>
                  <a:pt x="1256306" y="313858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7554105-A97A-3A42-943E-55152A2441B7}"/>
              </a:ext>
            </a:extLst>
          </p:cNvPr>
          <p:cNvSpPr/>
          <p:nvPr/>
        </p:nvSpPr>
        <p:spPr>
          <a:xfrm>
            <a:off x="8015476" y="1251633"/>
            <a:ext cx="783829" cy="858744"/>
          </a:xfrm>
          <a:custGeom>
            <a:avLst/>
            <a:gdLst>
              <a:gd name="connsiteX0" fmla="*/ 0 w 587872"/>
              <a:gd name="connsiteY0" fmla="*/ 16996 h 903875"/>
              <a:gd name="connsiteX1" fmla="*/ 332509 w 587872"/>
              <a:gd name="connsiteY1" fmla="*/ 111998 h 903875"/>
              <a:gd name="connsiteX2" fmla="*/ 540327 w 587872"/>
              <a:gd name="connsiteY2" fmla="*/ 860144 h 903875"/>
              <a:gd name="connsiteX3" fmla="*/ 587829 w 587872"/>
              <a:gd name="connsiteY3" fmla="*/ 800767 h 903875"/>
              <a:gd name="connsiteX4" fmla="*/ 546265 w 587872"/>
              <a:gd name="connsiteY4" fmla="*/ 901707 h 903875"/>
              <a:gd name="connsiteX5" fmla="*/ 427512 w 587872"/>
              <a:gd name="connsiteY5" fmla="*/ 860144 h 90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72" h="903875">
                <a:moveTo>
                  <a:pt x="0" y="16996"/>
                </a:moveTo>
                <a:cubicBezTo>
                  <a:pt x="121227" y="-5766"/>
                  <a:pt x="242455" y="-28527"/>
                  <a:pt x="332509" y="111998"/>
                </a:cubicBezTo>
                <a:cubicBezTo>
                  <a:pt x="422564" y="252523"/>
                  <a:pt x="497774" y="745349"/>
                  <a:pt x="540327" y="860144"/>
                </a:cubicBezTo>
                <a:cubicBezTo>
                  <a:pt x="582880" y="974939"/>
                  <a:pt x="586839" y="793840"/>
                  <a:pt x="587829" y="800767"/>
                </a:cubicBezTo>
                <a:cubicBezTo>
                  <a:pt x="588819" y="807694"/>
                  <a:pt x="572985" y="891811"/>
                  <a:pt x="546265" y="901707"/>
                </a:cubicBezTo>
                <a:cubicBezTo>
                  <a:pt x="519545" y="911603"/>
                  <a:pt x="473528" y="885873"/>
                  <a:pt x="427512" y="860144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40" latinLnBrk="1"/>
            <a:endParaRPr lang="en-AU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075E1-4BF5-804D-BB5F-F2CB4706123C}"/>
              </a:ext>
            </a:extLst>
          </p:cNvPr>
          <p:cNvSpPr txBox="1"/>
          <p:nvPr/>
        </p:nvSpPr>
        <p:spPr>
          <a:xfrm>
            <a:off x="9878645" y="5352489"/>
            <a:ext cx="1843131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867" dirty="0">
                <a:solidFill>
                  <a:srgbClr val="0070C0"/>
                </a:solidFill>
                <a:latin typeface="AhnbergHand" pitchFamily="2" charset="0"/>
              </a:rPr>
              <a:t>3.0 advertised</a:t>
            </a:r>
          </a:p>
          <a:p>
            <a:pPr defTabSz="1219140"/>
            <a:r>
              <a:rPr lang="en-AU" sz="1867" dirty="0">
                <a:solidFill>
                  <a:srgbClr val="0070C0"/>
                </a:solidFill>
                <a:latin typeface="AhnbergHand" pitchFamily="2" charset="0"/>
              </a:rPr>
              <a:t>  -18M delta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6BCE3-C940-314B-9603-10D420B394A2}"/>
              </a:ext>
            </a:extLst>
          </p:cNvPr>
          <p:cNvSpPr txBox="1"/>
          <p:nvPr/>
        </p:nvSpPr>
        <p:spPr>
          <a:xfrm>
            <a:off x="9880365" y="3425525"/>
            <a:ext cx="2131672" cy="779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133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AhnbergHand" pitchFamily="2" charset="0"/>
              </a:rPr>
              <a:t>3.7B allocated</a:t>
            </a:r>
          </a:p>
          <a:p>
            <a:pPr defTabSz="1219140"/>
            <a:r>
              <a:rPr lang="en-AU" sz="2133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AhnbergHand" pitchFamily="2" charset="0"/>
              </a:rPr>
              <a:t>+0,5M delta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27EC1-EE78-1948-951C-4D9E3FD463FE}"/>
              </a:ext>
            </a:extLst>
          </p:cNvPr>
          <p:cNvSpPr txBox="1"/>
          <p:nvPr/>
        </p:nvSpPr>
        <p:spPr>
          <a:xfrm>
            <a:off x="9826621" y="1806091"/>
            <a:ext cx="2444257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867" dirty="0">
                <a:solidFill>
                  <a:srgbClr val="FF0000"/>
                </a:solidFill>
                <a:latin typeface="AhnbergHand" pitchFamily="2" charset="0"/>
              </a:rPr>
              <a:t>640M unadvertised</a:t>
            </a:r>
          </a:p>
          <a:p>
            <a:pPr defTabSz="1219140"/>
            <a:r>
              <a:rPr lang="en-AU" sz="1867" dirty="0">
                <a:solidFill>
                  <a:srgbClr val="FF0000"/>
                </a:solidFill>
                <a:latin typeface="AhnbergHand" pitchFamily="2" charset="0"/>
              </a:rPr>
              <a:t> +18M delta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455688A-EA1F-4490-863E-145DD1712A3E}"/>
              </a:ext>
            </a:extLst>
          </p:cNvPr>
          <p:cNvSpPr/>
          <p:nvPr/>
        </p:nvSpPr>
        <p:spPr>
          <a:xfrm>
            <a:off x="3084474" y="2887964"/>
            <a:ext cx="604497" cy="756643"/>
          </a:xfrm>
          <a:custGeom>
            <a:avLst/>
            <a:gdLst>
              <a:gd name="connsiteX0" fmla="*/ 0 w 453373"/>
              <a:gd name="connsiteY0" fmla="*/ 20304 h 567482"/>
              <a:gd name="connsiteX1" fmla="*/ 211015 w 453373"/>
              <a:gd name="connsiteY1" fmla="*/ 20304 h 567482"/>
              <a:gd name="connsiteX2" fmla="*/ 359508 w 453373"/>
              <a:gd name="connsiteY2" fmla="*/ 231319 h 567482"/>
              <a:gd name="connsiteX3" fmla="*/ 406400 w 453373"/>
              <a:gd name="connsiteY3" fmla="*/ 551750 h 567482"/>
              <a:gd name="connsiteX4" fmla="*/ 453292 w 453373"/>
              <a:gd name="connsiteY4" fmla="*/ 457965 h 567482"/>
              <a:gd name="connsiteX5" fmla="*/ 414215 w 453373"/>
              <a:gd name="connsiteY5" fmla="*/ 567381 h 567482"/>
              <a:gd name="connsiteX6" fmla="*/ 296984 w 453373"/>
              <a:gd name="connsiteY6" fmla="*/ 473596 h 56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73" h="567482">
                <a:moveTo>
                  <a:pt x="0" y="20304"/>
                </a:moveTo>
                <a:cubicBezTo>
                  <a:pt x="75548" y="2719"/>
                  <a:pt x="151097" y="-14865"/>
                  <a:pt x="211015" y="20304"/>
                </a:cubicBezTo>
                <a:cubicBezTo>
                  <a:pt x="270933" y="55473"/>
                  <a:pt x="326944" y="142745"/>
                  <a:pt x="359508" y="231319"/>
                </a:cubicBezTo>
                <a:cubicBezTo>
                  <a:pt x="392072" y="319893"/>
                  <a:pt x="390769" y="513976"/>
                  <a:pt x="406400" y="551750"/>
                </a:cubicBezTo>
                <a:cubicBezTo>
                  <a:pt x="422031" y="589524"/>
                  <a:pt x="451990" y="455360"/>
                  <a:pt x="453292" y="457965"/>
                </a:cubicBezTo>
                <a:cubicBezTo>
                  <a:pt x="454594" y="460570"/>
                  <a:pt x="440266" y="564776"/>
                  <a:pt x="414215" y="567381"/>
                </a:cubicBezTo>
                <a:cubicBezTo>
                  <a:pt x="388164" y="569986"/>
                  <a:pt x="342574" y="521791"/>
                  <a:pt x="296984" y="473596"/>
                </a:cubicBezTo>
              </a:path>
            </a:pathLst>
          </a:custGeom>
          <a:noFill/>
          <a:ln w="25400" cap="flat">
            <a:solidFill>
              <a:srgbClr val="92D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40" latinLnBrk="1"/>
            <a:endParaRPr lang="en-AU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69C3-2E6F-32E1-18F3-88EDDBE41941}"/>
              </a:ext>
            </a:extLst>
          </p:cNvPr>
          <p:cNvSpPr txBox="1"/>
          <p:nvPr/>
        </p:nvSpPr>
        <p:spPr>
          <a:xfrm>
            <a:off x="663034" y="1902039"/>
            <a:ext cx="10174295" cy="2339100"/>
          </a:xfrm>
          <a:prstGeom prst="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No net “address recovery” occurred across 2023 in IPv4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A total of 18M addresses were withdrawn from the advertised network, and shifted to the unadvertised pool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The net change in the unadvertised pool was an increase of 18M addresses</a:t>
            </a:r>
          </a:p>
        </p:txBody>
      </p:sp>
    </p:spTree>
    <p:extLst>
      <p:ext uri="{BB962C8B-B14F-4D97-AF65-F5344CB8AC3E}">
        <p14:creationId xmlns:p14="http://schemas.microsoft.com/office/powerpoint/2010/main" val="2212747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C871-F35A-0338-5338-C9C97CE0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11736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2018-2023: 6 Year Assigned vs Recovered Addresses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DC0565-AF24-7EDE-20D5-A1914EC80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804" y="1497378"/>
            <a:ext cx="8485717" cy="509143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40616-D6B4-C2AA-DAAE-DDBDF3973455}"/>
              </a:ext>
            </a:extLst>
          </p:cNvPr>
          <p:cNvSpPr txBox="1"/>
          <p:nvPr/>
        </p:nvSpPr>
        <p:spPr>
          <a:xfrm>
            <a:off x="4101983" y="2515164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 pitchFamily="2" charset="0"/>
              </a:rPr>
              <a:t>DoD block </a:t>
            </a:r>
            <a:r>
              <a:rPr lang="en-US" sz="1400" dirty="0" err="1">
                <a:latin typeface="AhnbergHand" pitchFamily="2" charset="0"/>
              </a:rPr>
              <a:t>Advertisments</a:t>
            </a:r>
            <a:endParaRPr lang="en-US" sz="1400" dirty="0">
              <a:latin typeface="AhnbergHan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A989B-4490-4793-653F-E7684E02C4EF}"/>
              </a:ext>
            </a:extLst>
          </p:cNvPr>
          <p:cNvSpPr txBox="1"/>
          <p:nvPr/>
        </p:nvSpPr>
        <p:spPr>
          <a:xfrm>
            <a:off x="7437360" y="2407441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 pitchFamily="2" charset="0"/>
              </a:rPr>
              <a:t>Advertised IPv4 span</a:t>
            </a:r>
          </a:p>
          <a:p>
            <a:r>
              <a:rPr lang="en-US" sz="1400" dirty="0">
                <a:latin typeface="AhnbergHand" pitchFamily="2" charset="0"/>
              </a:rPr>
              <a:t>starts to decline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E69E18-6419-1827-5D20-6866C2116BDE}"/>
              </a:ext>
            </a:extLst>
          </p:cNvPr>
          <p:cNvSpPr/>
          <p:nvPr/>
        </p:nvSpPr>
        <p:spPr>
          <a:xfrm>
            <a:off x="5853869" y="2751747"/>
            <a:ext cx="462856" cy="653268"/>
          </a:xfrm>
          <a:custGeom>
            <a:avLst/>
            <a:gdLst>
              <a:gd name="connsiteX0" fmla="*/ 0 w 462856"/>
              <a:gd name="connsiteY0" fmla="*/ 0 h 653268"/>
              <a:gd name="connsiteX1" fmla="*/ 427290 w 462856"/>
              <a:gd name="connsiteY1" fmla="*/ 606751 h 653268"/>
              <a:gd name="connsiteX2" fmla="*/ 418744 w 462856"/>
              <a:gd name="connsiteY2" fmla="*/ 521293 h 653268"/>
              <a:gd name="connsiteX3" fmla="*/ 461473 w 462856"/>
              <a:gd name="connsiteY3" fmla="*/ 649480 h 653268"/>
              <a:gd name="connsiteX4" fmla="*/ 358924 w 462856"/>
              <a:gd name="connsiteY4" fmla="*/ 606751 h 6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856" h="653268">
                <a:moveTo>
                  <a:pt x="0" y="0"/>
                </a:moveTo>
                <a:cubicBezTo>
                  <a:pt x="178749" y="259934"/>
                  <a:pt x="357499" y="519869"/>
                  <a:pt x="427290" y="606751"/>
                </a:cubicBezTo>
                <a:cubicBezTo>
                  <a:pt x="497081" y="693633"/>
                  <a:pt x="413047" y="514172"/>
                  <a:pt x="418744" y="521293"/>
                </a:cubicBezTo>
                <a:cubicBezTo>
                  <a:pt x="424441" y="528414"/>
                  <a:pt x="471443" y="635237"/>
                  <a:pt x="461473" y="649480"/>
                </a:cubicBezTo>
                <a:cubicBezTo>
                  <a:pt x="451503" y="663723"/>
                  <a:pt x="405213" y="635237"/>
                  <a:pt x="358924" y="60675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56495D-441B-6B01-4815-0DD590C35CF3}"/>
              </a:ext>
            </a:extLst>
          </p:cNvPr>
          <p:cNvSpPr/>
          <p:nvPr/>
        </p:nvSpPr>
        <p:spPr>
          <a:xfrm>
            <a:off x="5930781" y="2794476"/>
            <a:ext cx="623856" cy="179461"/>
          </a:xfrm>
          <a:custGeom>
            <a:avLst/>
            <a:gdLst>
              <a:gd name="connsiteX0" fmla="*/ 0 w 623856"/>
              <a:gd name="connsiteY0" fmla="*/ 0 h 179461"/>
              <a:gd name="connsiteX1" fmla="*/ 598206 w 623856"/>
              <a:gd name="connsiteY1" fmla="*/ 145278 h 179461"/>
              <a:gd name="connsiteX2" fmla="*/ 512748 w 623856"/>
              <a:gd name="connsiteY2" fmla="*/ 68366 h 179461"/>
              <a:gd name="connsiteX3" fmla="*/ 623843 w 623856"/>
              <a:gd name="connsiteY3" fmla="*/ 136732 h 179461"/>
              <a:gd name="connsiteX4" fmla="*/ 504202 w 623856"/>
              <a:gd name="connsiteY4" fmla="*/ 179461 h 17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856" h="179461">
                <a:moveTo>
                  <a:pt x="0" y="0"/>
                </a:moveTo>
                <a:cubicBezTo>
                  <a:pt x="256374" y="66942"/>
                  <a:pt x="512748" y="133884"/>
                  <a:pt x="598206" y="145278"/>
                </a:cubicBezTo>
                <a:cubicBezTo>
                  <a:pt x="683664" y="156672"/>
                  <a:pt x="508475" y="69790"/>
                  <a:pt x="512748" y="68366"/>
                </a:cubicBezTo>
                <a:cubicBezTo>
                  <a:pt x="517021" y="66942"/>
                  <a:pt x="625267" y="118216"/>
                  <a:pt x="623843" y="136732"/>
                </a:cubicBezTo>
                <a:cubicBezTo>
                  <a:pt x="622419" y="155248"/>
                  <a:pt x="563310" y="167354"/>
                  <a:pt x="504202" y="17946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7B8B89-647F-9DFA-113D-E8CAE51975AC}"/>
              </a:ext>
            </a:extLst>
          </p:cNvPr>
          <p:cNvSpPr/>
          <p:nvPr/>
        </p:nvSpPr>
        <p:spPr>
          <a:xfrm>
            <a:off x="5982057" y="2093688"/>
            <a:ext cx="1054033" cy="418776"/>
          </a:xfrm>
          <a:custGeom>
            <a:avLst/>
            <a:gdLst>
              <a:gd name="connsiteX0" fmla="*/ 0 w 1054033"/>
              <a:gd name="connsiteY0" fmla="*/ 418776 h 418776"/>
              <a:gd name="connsiteX1" fmla="*/ 264920 w 1054033"/>
              <a:gd name="connsiteY1" fmla="*/ 162402 h 418776"/>
              <a:gd name="connsiteX2" fmla="*/ 1034041 w 1054033"/>
              <a:gd name="connsiteY2" fmla="*/ 76944 h 418776"/>
              <a:gd name="connsiteX3" fmla="*/ 811851 w 1054033"/>
              <a:gd name="connsiteY3" fmla="*/ 32 h 418776"/>
              <a:gd name="connsiteX4" fmla="*/ 1051133 w 1054033"/>
              <a:gd name="connsiteY4" fmla="*/ 68398 h 418776"/>
              <a:gd name="connsiteX5" fmla="*/ 922946 w 1054033"/>
              <a:gd name="connsiteY5" fmla="*/ 145310 h 418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4033" h="418776">
                <a:moveTo>
                  <a:pt x="0" y="418776"/>
                </a:moveTo>
                <a:cubicBezTo>
                  <a:pt x="46290" y="319075"/>
                  <a:pt x="92580" y="219374"/>
                  <a:pt x="264920" y="162402"/>
                </a:cubicBezTo>
                <a:cubicBezTo>
                  <a:pt x="437260" y="105430"/>
                  <a:pt x="942886" y="104006"/>
                  <a:pt x="1034041" y="76944"/>
                </a:cubicBezTo>
                <a:cubicBezTo>
                  <a:pt x="1125196" y="49882"/>
                  <a:pt x="809002" y="1456"/>
                  <a:pt x="811851" y="32"/>
                </a:cubicBezTo>
                <a:cubicBezTo>
                  <a:pt x="814700" y="-1392"/>
                  <a:pt x="1032617" y="44185"/>
                  <a:pt x="1051133" y="68398"/>
                </a:cubicBezTo>
                <a:cubicBezTo>
                  <a:pt x="1069649" y="92611"/>
                  <a:pt x="996297" y="118960"/>
                  <a:pt x="922946" y="1453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4EECFE7-B7D6-B72D-B444-DE195550914B}"/>
              </a:ext>
            </a:extLst>
          </p:cNvPr>
          <p:cNvSpPr/>
          <p:nvPr/>
        </p:nvSpPr>
        <p:spPr>
          <a:xfrm>
            <a:off x="7323862" y="2133662"/>
            <a:ext cx="239167" cy="293345"/>
          </a:xfrm>
          <a:custGeom>
            <a:avLst/>
            <a:gdLst>
              <a:gd name="connsiteX0" fmla="*/ 239166 w 239166"/>
              <a:gd name="connsiteY0" fmla="*/ 293345 h 293345"/>
              <a:gd name="connsiteX1" fmla="*/ 25521 w 239166"/>
              <a:gd name="connsiteY1" fmla="*/ 2788 h 293345"/>
              <a:gd name="connsiteX2" fmla="*/ 8430 w 239166"/>
              <a:gd name="connsiteY2" fmla="*/ 139520 h 293345"/>
              <a:gd name="connsiteX3" fmla="*/ 16975 w 239166"/>
              <a:gd name="connsiteY3" fmla="*/ 19879 h 293345"/>
              <a:gd name="connsiteX4" fmla="*/ 196437 w 239166"/>
              <a:gd name="connsiteY4" fmla="*/ 36971 h 2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66" h="293345">
                <a:moveTo>
                  <a:pt x="239166" y="293345"/>
                </a:moveTo>
                <a:cubicBezTo>
                  <a:pt x="151571" y="160885"/>
                  <a:pt x="63977" y="28425"/>
                  <a:pt x="25521" y="2788"/>
                </a:cubicBezTo>
                <a:cubicBezTo>
                  <a:pt x="-12935" y="-22849"/>
                  <a:pt x="9854" y="136672"/>
                  <a:pt x="8430" y="139520"/>
                </a:cubicBezTo>
                <a:cubicBezTo>
                  <a:pt x="7006" y="142368"/>
                  <a:pt x="-14360" y="36971"/>
                  <a:pt x="16975" y="19879"/>
                </a:cubicBezTo>
                <a:cubicBezTo>
                  <a:pt x="48310" y="2787"/>
                  <a:pt x="122373" y="19879"/>
                  <a:pt x="196437" y="3697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02D5A-831A-BA96-EC8D-93703E3435B8}"/>
              </a:ext>
            </a:extLst>
          </p:cNvPr>
          <p:cNvSpPr txBox="1"/>
          <p:nvPr/>
        </p:nvSpPr>
        <p:spPr>
          <a:xfrm>
            <a:off x="2481250" y="5052848"/>
            <a:ext cx="4182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 pitchFamily="2" charset="0"/>
              </a:rPr>
              <a:t>Residual RIR Address pools are exhausted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131CD24-31FF-FC77-F14A-2BDC3AB7D42B}"/>
              </a:ext>
            </a:extLst>
          </p:cNvPr>
          <p:cNvSpPr/>
          <p:nvPr/>
        </p:nvSpPr>
        <p:spPr>
          <a:xfrm>
            <a:off x="5250753" y="3769599"/>
            <a:ext cx="282011" cy="1234280"/>
          </a:xfrm>
          <a:custGeom>
            <a:avLst/>
            <a:gdLst>
              <a:gd name="connsiteX0" fmla="*/ 0 w 282011"/>
              <a:gd name="connsiteY0" fmla="*/ 1234280 h 1234280"/>
              <a:gd name="connsiteX1" fmla="*/ 170916 w 282011"/>
              <a:gd name="connsiteY1" fmla="*/ 63506 h 1234280"/>
              <a:gd name="connsiteX2" fmla="*/ 68366 w 282011"/>
              <a:gd name="connsiteY2" fmla="*/ 140419 h 1234280"/>
              <a:gd name="connsiteX3" fmla="*/ 170916 w 282011"/>
              <a:gd name="connsiteY3" fmla="*/ 3686 h 1234280"/>
              <a:gd name="connsiteX4" fmla="*/ 282011 w 282011"/>
              <a:gd name="connsiteY4" fmla="*/ 80598 h 12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11" h="1234280">
                <a:moveTo>
                  <a:pt x="0" y="1234280"/>
                </a:moveTo>
                <a:cubicBezTo>
                  <a:pt x="79761" y="740048"/>
                  <a:pt x="159522" y="245816"/>
                  <a:pt x="170916" y="63506"/>
                </a:cubicBezTo>
                <a:cubicBezTo>
                  <a:pt x="182310" y="-118804"/>
                  <a:pt x="68366" y="150389"/>
                  <a:pt x="68366" y="140419"/>
                </a:cubicBezTo>
                <a:cubicBezTo>
                  <a:pt x="68366" y="130449"/>
                  <a:pt x="135309" y="13656"/>
                  <a:pt x="170916" y="3686"/>
                </a:cubicBezTo>
                <a:cubicBezTo>
                  <a:pt x="206523" y="-6284"/>
                  <a:pt x="244267" y="37157"/>
                  <a:pt x="282011" y="8059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9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99B7-1EC5-9EE0-128D-588505E3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67" y="365125"/>
            <a:ext cx="1135706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Advertised Span per Origin AS over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F44EB-E263-D9DE-1568-36AB82F59CB2}"/>
              </a:ext>
            </a:extLst>
          </p:cNvPr>
          <p:cNvSpPr txBox="1"/>
          <p:nvPr/>
        </p:nvSpPr>
        <p:spPr>
          <a:xfrm>
            <a:off x="760868" y="2035179"/>
            <a:ext cx="377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Reduced Advertised Address Span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DBBB2E3-2A60-6068-EA90-4EE71C08B9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699" y="2587775"/>
          <a:ext cx="4964112" cy="253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48100" imgH="1968500" progId="Excel.Sheet.12">
                  <p:embed/>
                </p:oleObj>
              </mc:Choice>
              <mc:Fallback>
                <p:oleObj name="Worksheet" r:id="rId2" imgW="3848100" imgH="196850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DBBB2E3-2A60-6068-EA90-4EE71C08B9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5699" y="2587775"/>
                        <a:ext cx="4964112" cy="2538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1876CE-6497-CB34-B812-35E479C494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2570704"/>
          <a:ext cx="5770445" cy="2555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45000" imgH="1968500" progId="Excel.Sheet.12">
                  <p:embed/>
                </p:oleObj>
              </mc:Choice>
              <mc:Fallback>
                <p:oleObj name="Worksheet" r:id="rId4" imgW="4445000" imgH="19685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1876CE-6497-CB34-B812-35E479C494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2570704"/>
                        <a:ext cx="5770445" cy="2555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7B13EC-8D23-F692-C109-55D7EB982CE8}"/>
              </a:ext>
            </a:extLst>
          </p:cNvPr>
          <p:cNvSpPr txBox="1"/>
          <p:nvPr/>
        </p:nvSpPr>
        <p:spPr>
          <a:xfrm>
            <a:off x="7085469" y="2035179"/>
            <a:ext cx="388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Increased Advertised Address Span</a:t>
            </a:r>
          </a:p>
        </p:txBody>
      </p:sp>
    </p:spTree>
    <p:extLst>
      <p:ext uri="{BB962C8B-B14F-4D97-AF65-F5344CB8AC3E}">
        <p14:creationId xmlns:p14="http://schemas.microsoft.com/office/powerpoint/2010/main" val="268396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-160034"/>
            <a:ext cx="11137239" cy="1143001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What happened in 2023 in V4?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445" y="1307938"/>
            <a:ext cx="10177131" cy="4565103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2133" dirty="0"/>
              <a:t>From the look of the routing growth plots, the growth of the size of the IPv4 network </a:t>
            </a:r>
            <a:r>
              <a:rPr lang="en-US" sz="2133" b="1" dirty="0">
                <a:solidFill>
                  <a:srgbClr val="FF0000"/>
                </a:solidFill>
              </a:rPr>
              <a:t>is slowing down</a:t>
            </a:r>
          </a:p>
          <a:p>
            <a:pPr lvl="1">
              <a:spcBef>
                <a:spcPts val="1200"/>
              </a:spcBef>
            </a:pPr>
            <a:r>
              <a:rPr lang="en-US" sz="2133" dirty="0"/>
              <a:t>The number of entries in the IPv4 default-free zone reached 920K – 960K by the end of 2023</a:t>
            </a:r>
          </a:p>
          <a:p>
            <a:pPr lvl="1">
              <a:spcBef>
                <a:spcPts val="1200"/>
              </a:spcBef>
            </a:pPr>
            <a:r>
              <a:rPr lang="en-US" sz="2133" dirty="0"/>
              <a:t>The pace of growth of the routing table was slightly lower than the rolling 5-year average, with </a:t>
            </a:r>
            <a:r>
              <a:rPr lang="en-US" sz="2133" b="1" dirty="0">
                <a:solidFill>
                  <a:srgbClr val="FF0000"/>
                </a:solidFill>
              </a:rPr>
              <a:t>20,000 new entries in 2023 </a:t>
            </a:r>
            <a:r>
              <a:rPr lang="en-US" sz="1467" dirty="0"/>
              <a:t>(was 36,000 in 2022)</a:t>
            </a:r>
            <a:endParaRPr lang="en-US" sz="1467" b="1" dirty="0">
              <a:solidFill>
                <a:srgbClr val="FF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133" dirty="0"/>
              <a:t>The AS position was slightly lower with </a:t>
            </a:r>
            <a:r>
              <a:rPr lang="en-US" sz="2133" b="1" dirty="0">
                <a:solidFill>
                  <a:srgbClr val="FF0000"/>
                </a:solidFill>
              </a:rPr>
              <a:t>1,100 new AS’s advertised in 2023 </a:t>
            </a:r>
            <a:r>
              <a:rPr lang="en-US" sz="1467" dirty="0"/>
              <a:t>(was 1,400 in 2021)</a:t>
            </a:r>
            <a:endParaRPr lang="en-US" sz="1467" b="1" dirty="0">
              <a:solidFill>
                <a:srgbClr val="FF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133" dirty="0"/>
              <a:t>Transit relationships have not changed materially over 2022 for most networks</a:t>
            </a:r>
          </a:p>
          <a:p>
            <a:pPr lvl="1">
              <a:spcBef>
                <a:spcPts val="1200"/>
              </a:spcBef>
            </a:pPr>
            <a:r>
              <a:rPr lang="en-US" sz="2133" dirty="0"/>
              <a:t>The address range spanned by the advertised route set </a:t>
            </a:r>
            <a:r>
              <a:rPr lang="en-US" sz="2133" b="1" dirty="0">
                <a:solidFill>
                  <a:srgbClr val="FF0000"/>
                </a:solidFill>
              </a:rPr>
              <a:t>declined</a:t>
            </a:r>
            <a:r>
              <a:rPr lang="en-US" sz="2133" dirty="0"/>
              <a:t> in 2023 by the equivalent of 1 /8</a:t>
            </a:r>
          </a:p>
          <a:p>
            <a:pPr lvl="1">
              <a:spcBef>
                <a:spcPts val="1200"/>
              </a:spcBef>
            </a:pPr>
            <a:r>
              <a:rPr lang="en-US" sz="2133" b="1" dirty="0">
                <a:solidFill>
                  <a:srgbClr val="FF0000"/>
                </a:solidFill>
              </a:rPr>
              <a:t>The overall IPv4 routing growth trends slowed down or even reversed through 2023</a:t>
            </a:r>
          </a:p>
        </p:txBody>
      </p:sp>
    </p:spTree>
    <p:extLst>
      <p:ext uri="{BB962C8B-B14F-4D97-AF65-F5344CB8AC3E}">
        <p14:creationId xmlns:p14="http://schemas.microsoft.com/office/powerpoint/2010/main" val="4247907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-170628"/>
            <a:ext cx="11137239" cy="1143001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What happened in 2023 in V4?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445" y="1297343"/>
            <a:ext cx="10177131" cy="4565103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2133" dirty="0"/>
              <a:t>From the look of the routing growth plots, the growth of the size of the IPv4 network </a:t>
            </a:r>
            <a:r>
              <a:rPr lang="en-US" sz="2133" b="1" dirty="0">
                <a:solidFill>
                  <a:srgbClr val="FF0000"/>
                </a:solidFill>
              </a:rPr>
              <a:t>is slowing down</a:t>
            </a:r>
          </a:p>
          <a:p>
            <a:pPr lvl="1">
              <a:spcBef>
                <a:spcPts val="1200"/>
              </a:spcBef>
            </a:pPr>
            <a:r>
              <a:rPr lang="en-US" sz="2133" dirty="0"/>
              <a:t>The number of entries in the IPv4 default-free zone reached 920K – 960K by the end of 2023</a:t>
            </a:r>
          </a:p>
          <a:p>
            <a:pPr lvl="1">
              <a:spcBef>
                <a:spcPts val="1200"/>
              </a:spcBef>
            </a:pPr>
            <a:r>
              <a:rPr lang="en-US" sz="2133" dirty="0"/>
              <a:t>The pace of growth of the routing table was slightly lower than the rolling 5-year average, with </a:t>
            </a:r>
            <a:r>
              <a:rPr lang="en-US" sz="2133" b="1" dirty="0">
                <a:solidFill>
                  <a:srgbClr val="FF0000"/>
                </a:solidFill>
              </a:rPr>
              <a:t>20,000 new entries in 2023 </a:t>
            </a:r>
            <a:r>
              <a:rPr lang="en-US" sz="1467" dirty="0"/>
              <a:t>(was 36,000 in 2021)</a:t>
            </a:r>
            <a:endParaRPr lang="en-US" sz="1467" b="1" dirty="0">
              <a:solidFill>
                <a:srgbClr val="FF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133" dirty="0"/>
              <a:t>The AS position was slightly lower with </a:t>
            </a:r>
            <a:r>
              <a:rPr lang="en-US" sz="2133" b="1" dirty="0">
                <a:solidFill>
                  <a:srgbClr val="FF0000"/>
                </a:solidFill>
              </a:rPr>
              <a:t>1,100 new AS’s advertised in 2023 </a:t>
            </a:r>
            <a:r>
              <a:rPr lang="en-US" sz="1467" dirty="0"/>
              <a:t>(was 1,400 in 2021)</a:t>
            </a:r>
            <a:endParaRPr lang="en-US" sz="1467" b="1" dirty="0">
              <a:solidFill>
                <a:srgbClr val="FF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133" dirty="0"/>
              <a:t>Transit relationships have not changed materially over 2022 for most networks</a:t>
            </a:r>
          </a:p>
          <a:p>
            <a:pPr lvl="1">
              <a:spcBef>
                <a:spcPts val="1200"/>
              </a:spcBef>
            </a:pPr>
            <a:r>
              <a:rPr lang="en-US" sz="2133" dirty="0"/>
              <a:t>The address range spanned by the advertised route set </a:t>
            </a:r>
            <a:r>
              <a:rPr lang="en-US" sz="2133" b="1" dirty="0">
                <a:solidFill>
                  <a:srgbClr val="FF0000"/>
                </a:solidFill>
              </a:rPr>
              <a:t>declined</a:t>
            </a:r>
            <a:r>
              <a:rPr lang="en-US" sz="2133" dirty="0"/>
              <a:t> in 2023 by the equivalent of 1 /8</a:t>
            </a:r>
          </a:p>
          <a:p>
            <a:pPr lvl="1">
              <a:spcBef>
                <a:spcPts val="1200"/>
              </a:spcBef>
            </a:pPr>
            <a:r>
              <a:rPr lang="en-US" sz="2133" b="1" dirty="0">
                <a:solidFill>
                  <a:srgbClr val="FF0000"/>
                </a:solidFill>
              </a:rPr>
              <a:t>The overall IPv4 routing growth trends slowed down or even reversed through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F3B5A-D2D8-958A-BC41-A32C985CF8D3}"/>
              </a:ext>
            </a:extLst>
          </p:cNvPr>
          <p:cNvSpPr txBox="1"/>
          <p:nvPr/>
        </p:nvSpPr>
        <p:spPr>
          <a:xfrm rot="20825109">
            <a:off x="82806" y="2193893"/>
            <a:ext cx="1221840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30705"/>
                </a:solidFill>
                <a:latin typeface="Powderfinger Type" panose="02020709070000000403" pitchFamily="49" charset="77"/>
              </a:rPr>
              <a:t>Have we reached Peak IPv4?</a:t>
            </a:r>
          </a:p>
        </p:txBody>
      </p:sp>
    </p:spTree>
    <p:extLst>
      <p:ext uri="{BB962C8B-B14F-4D97-AF65-F5344CB8AC3E}">
        <p14:creationId xmlns:p14="http://schemas.microsoft.com/office/powerpoint/2010/main" val="3287964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EC19-4FC8-864D-91C1-31B15B53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EDD3-388B-6B47-A54D-A58F5223F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IPv4 Summary</a:t>
            </a:r>
          </a:p>
          <a:p>
            <a:r>
              <a:rPr lang="en-AU" dirty="0"/>
              <a:t>IPv6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FIB Projections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Churn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49732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38D6-4305-BCC0-2738-82E12474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panose="02020709070000000403" pitchFamily="49" charset="77"/>
              </a:rPr>
              <a:t>A super-brief summary of BGP!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F40DF-7A9E-EB4A-08EC-05D847DE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BGP is the distributed routing protocol that manages the reachability of address prefixes across the Internet</a:t>
            </a:r>
          </a:p>
          <a:p>
            <a:pPr lvl="1"/>
            <a:r>
              <a:rPr lang="en-US" dirty="0"/>
              <a:t>Its objective is to distribute to all BGP speakers a current list of reachable address prefixes and the local next-hop interface to use to forward packets to each address prefix</a:t>
            </a:r>
          </a:p>
          <a:p>
            <a:r>
              <a:rPr lang="en-US" dirty="0"/>
              <a:t>This is an instance of a Bellman-Ford Distance Vector routing protocol</a:t>
            </a:r>
          </a:p>
          <a:p>
            <a:pPr lvl="1"/>
            <a:r>
              <a:rPr lang="en-US" dirty="0"/>
              <a:t>BGP uses a “Path Vector” to prevent loop formation and aid in the comparison of routes</a:t>
            </a:r>
          </a:p>
        </p:txBody>
      </p:sp>
    </p:spTree>
    <p:extLst>
      <p:ext uri="{BB962C8B-B14F-4D97-AF65-F5344CB8AC3E}">
        <p14:creationId xmlns:p14="http://schemas.microsoft.com/office/powerpoint/2010/main" val="308247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DDA93B9-780B-0CDD-46E3-ECDB329A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63" y="1231962"/>
            <a:ext cx="9376732" cy="5626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20-Year View of IPv6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9137" y="5256707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IANA IPv4 Exhaustion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3949856" y="5656818"/>
            <a:ext cx="798011" cy="725492"/>
          </a:xfrm>
          <a:custGeom>
            <a:avLst/>
            <a:gdLst>
              <a:gd name="connsiteX0" fmla="*/ 0 w 798010"/>
              <a:gd name="connsiteY0" fmla="*/ 0 h 725492"/>
              <a:gd name="connsiteX1" fmla="*/ 302003 w 798010"/>
              <a:gd name="connsiteY1" fmla="*/ 360727 h 725492"/>
              <a:gd name="connsiteX2" fmla="*/ 780176 w 798010"/>
              <a:gd name="connsiteY2" fmla="*/ 679508 h 725492"/>
              <a:gd name="connsiteX3" fmla="*/ 704675 w 798010"/>
              <a:gd name="connsiteY3" fmla="*/ 545285 h 725492"/>
              <a:gd name="connsiteX4" fmla="*/ 788565 w 798010"/>
              <a:gd name="connsiteY4" fmla="*/ 713064 h 725492"/>
              <a:gd name="connsiteX5" fmla="*/ 612396 w 798010"/>
              <a:gd name="connsiteY5" fmla="*/ 713064 h 72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8010" h="725492">
                <a:moveTo>
                  <a:pt x="0" y="0"/>
                </a:moveTo>
                <a:cubicBezTo>
                  <a:pt x="85987" y="123738"/>
                  <a:pt x="171974" y="247476"/>
                  <a:pt x="302003" y="360727"/>
                </a:cubicBezTo>
                <a:cubicBezTo>
                  <a:pt x="432032" y="473978"/>
                  <a:pt x="713064" y="648748"/>
                  <a:pt x="780176" y="679508"/>
                </a:cubicBezTo>
                <a:cubicBezTo>
                  <a:pt x="847288" y="710268"/>
                  <a:pt x="703277" y="539692"/>
                  <a:pt x="704675" y="545285"/>
                </a:cubicBezTo>
                <a:cubicBezTo>
                  <a:pt x="706073" y="550878"/>
                  <a:pt x="803945" y="685101"/>
                  <a:pt x="788565" y="713064"/>
                </a:cubicBezTo>
                <a:cubicBezTo>
                  <a:pt x="773185" y="741027"/>
                  <a:pt x="612396" y="713064"/>
                  <a:pt x="612396" y="713064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2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2023 IPv6 FIB in Detail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3D83A-388E-F580-604F-CF6605AA8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17" y="1367327"/>
            <a:ext cx="8959553" cy="53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2023 IPv6 FIB in Detail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3D83A-388E-F580-604F-CF6605AA8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17" y="1367327"/>
            <a:ext cx="8959553" cy="53757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34E8D7A-F10B-F8F4-4CE8-EB69FD26442B}"/>
              </a:ext>
            </a:extLst>
          </p:cNvPr>
          <p:cNvSpPr/>
          <p:nvPr/>
        </p:nvSpPr>
        <p:spPr>
          <a:xfrm>
            <a:off x="4776054" y="3169412"/>
            <a:ext cx="944959" cy="2464352"/>
          </a:xfrm>
          <a:custGeom>
            <a:avLst/>
            <a:gdLst>
              <a:gd name="connsiteX0" fmla="*/ 214692 w 944959"/>
              <a:gd name="connsiteY0" fmla="*/ 2180255 h 2464352"/>
              <a:gd name="connsiteX1" fmla="*/ 915447 w 944959"/>
              <a:gd name="connsiteY1" fmla="*/ 1547867 h 2464352"/>
              <a:gd name="connsiteX2" fmla="*/ 753077 w 944959"/>
              <a:gd name="connsiteY2" fmla="*/ 77990 h 2464352"/>
              <a:gd name="connsiteX3" fmla="*/ 197600 w 944959"/>
              <a:gd name="connsiteY3" fmla="*/ 419822 h 2464352"/>
              <a:gd name="connsiteX4" fmla="*/ 1047 w 944959"/>
              <a:gd name="connsiteY4" fmla="*/ 2257167 h 2464352"/>
              <a:gd name="connsiteX5" fmla="*/ 265967 w 944959"/>
              <a:gd name="connsiteY5" fmla="*/ 2342625 h 246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959" h="2464352">
                <a:moveTo>
                  <a:pt x="214692" y="2180255"/>
                </a:moveTo>
                <a:cubicBezTo>
                  <a:pt x="520204" y="2039249"/>
                  <a:pt x="825716" y="1898244"/>
                  <a:pt x="915447" y="1547867"/>
                </a:cubicBezTo>
                <a:cubicBezTo>
                  <a:pt x="1005178" y="1197490"/>
                  <a:pt x="872718" y="265998"/>
                  <a:pt x="753077" y="77990"/>
                </a:cubicBezTo>
                <a:cubicBezTo>
                  <a:pt x="633436" y="-110018"/>
                  <a:pt x="322938" y="56626"/>
                  <a:pt x="197600" y="419822"/>
                </a:cubicBezTo>
                <a:cubicBezTo>
                  <a:pt x="72262" y="783018"/>
                  <a:pt x="-10347" y="1936700"/>
                  <a:pt x="1047" y="2257167"/>
                </a:cubicBezTo>
                <a:cubicBezTo>
                  <a:pt x="12441" y="2577634"/>
                  <a:pt x="139204" y="2460129"/>
                  <a:pt x="265967" y="234262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51CAA-3FA1-B204-7DCA-6E2F5FDC1AD7}"/>
              </a:ext>
            </a:extLst>
          </p:cNvPr>
          <p:cNvSpPr txBox="1"/>
          <p:nvPr/>
        </p:nvSpPr>
        <p:spPr>
          <a:xfrm>
            <a:off x="4557646" y="5668826"/>
            <a:ext cx="38074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 pitchFamily="2" charset="0"/>
              </a:rPr>
              <a:t>AS18403 + 3,292 prefixes – FPT, VN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AC7A9D-DCD4-4B96-3DF0-E948D938F6F5}"/>
              </a:ext>
            </a:extLst>
          </p:cNvPr>
          <p:cNvSpPr/>
          <p:nvPr/>
        </p:nvSpPr>
        <p:spPr>
          <a:xfrm>
            <a:off x="7272472" y="2230030"/>
            <a:ext cx="660709" cy="2456612"/>
          </a:xfrm>
          <a:custGeom>
            <a:avLst/>
            <a:gdLst>
              <a:gd name="connsiteX0" fmla="*/ 42729 w 660709"/>
              <a:gd name="connsiteY0" fmla="*/ 171339 h 2456612"/>
              <a:gd name="connsiteX1" fmla="*/ 102550 w 660709"/>
              <a:gd name="connsiteY1" fmla="*/ 2102689 h 2456612"/>
              <a:gd name="connsiteX2" fmla="*/ 435836 w 660709"/>
              <a:gd name="connsiteY2" fmla="*/ 2418883 h 2456612"/>
              <a:gd name="connsiteX3" fmla="*/ 649480 w 660709"/>
              <a:gd name="connsiteY3" fmla="*/ 1624124 h 2456612"/>
              <a:gd name="connsiteX4" fmla="*/ 606751 w 660709"/>
              <a:gd name="connsiteY4" fmla="*/ 478988 h 2456612"/>
              <a:gd name="connsiteX5" fmla="*/ 401652 w 660709"/>
              <a:gd name="connsiteY5" fmla="*/ 26061 h 2456612"/>
              <a:gd name="connsiteX6" fmla="*/ 0 w 660709"/>
              <a:gd name="connsiteY6" fmla="*/ 94427 h 245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709" h="2456612">
                <a:moveTo>
                  <a:pt x="42729" y="171339"/>
                </a:moveTo>
                <a:cubicBezTo>
                  <a:pt x="39880" y="949718"/>
                  <a:pt x="37032" y="1728098"/>
                  <a:pt x="102550" y="2102689"/>
                </a:cubicBezTo>
                <a:cubicBezTo>
                  <a:pt x="168068" y="2477280"/>
                  <a:pt x="344681" y="2498644"/>
                  <a:pt x="435836" y="2418883"/>
                </a:cubicBezTo>
                <a:cubicBezTo>
                  <a:pt x="526991" y="2339122"/>
                  <a:pt x="620994" y="1947440"/>
                  <a:pt x="649480" y="1624124"/>
                </a:cubicBezTo>
                <a:cubicBezTo>
                  <a:pt x="677966" y="1300808"/>
                  <a:pt x="648056" y="745332"/>
                  <a:pt x="606751" y="478988"/>
                </a:cubicBezTo>
                <a:cubicBezTo>
                  <a:pt x="565446" y="212644"/>
                  <a:pt x="502777" y="90154"/>
                  <a:pt x="401652" y="26061"/>
                </a:cubicBezTo>
                <a:cubicBezTo>
                  <a:pt x="300527" y="-38032"/>
                  <a:pt x="150263" y="28197"/>
                  <a:pt x="0" y="94427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9951C-FD9E-8B8F-45B6-572D73198010}"/>
              </a:ext>
            </a:extLst>
          </p:cNvPr>
          <p:cNvSpPr txBox="1"/>
          <p:nvPr/>
        </p:nvSpPr>
        <p:spPr>
          <a:xfrm>
            <a:off x="7038265" y="4686927"/>
            <a:ext cx="30201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hnbergHand" pitchFamily="2" charset="0"/>
              </a:rPr>
              <a:t>AS60539 + 2,049 prefixes – HUICAST_TELECOM, HK</a:t>
            </a:r>
          </a:p>
        </p:txBody>
      </p:sp>
    </p:spTree>
    <p:extLst>
      <p:ext uri="{BB962C8B-B14F-4D97-AF65-F5344CB8AC3E}">
        <p14:creationId xmlns:p14="http://schemas.microsoft.com/office/powerpoint/2010/main" val="2181139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More Specifics in IPv6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7052C-936B-317B-DEFB-302E25E45A8B}"/>
              </a:ext>
            </a:extLst>
          </p:cNvPr>
          <p:cNvSpPr txBox="1"/>
          <p:nvPr/>
        </p:nvSpPr>
        <p:spPr>
          <a:xfrm>
            <a:off x="9412976" y="4980989"/>
            <a:ext cx="233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45% of all IPv6 prefixes are /48’s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9034A4-B0BD-073F-81FD-8522E78F3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93" y="1613777"/>
            <a:ext cx="8825947" cy="504339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A12576-1351-B54E-D773-626F108AD4F8}"/>
              </a:ext>
            </a:extLst>
          </p:cNvPr>
          <p:cNvSpPr txBox="1"/>
          <p:nvPr/>
        </p:nvSpPr>
        <p:spPr>
          <a:xfrm>
            <a:off x="8764714" y="2333001"/>
            <a:ext cx="60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IPv6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BEE8E-91AA-EB28-C4DF-04B66A0AFAED}"/>
              </a:ext>
            </a:extLst>
          </p:cNvPr>
          <p:cNvSpPr txBox="1"/>
          <p:nvPr/>
        </p:nvSpPr>
        <p:spPr>
          <a:xfrm>
            <a:off x="8830765" y="3026035"/>
            <a:ext cx="60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IPv4</a:t>
            </a:r>
          </a:p>
        </p:txBody>
      </p:sp>
    </p:spTree>
    <p:extLst>
      <p:ext uri="{BB962C8B-B14F-4D97-AF65-F5344CB8AC3E}">
        <p14:creationId xmlns:p14="http://schemas.microsoft.com/office/powerpoint/2010/main" val="1167221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58E59-0685-4007-C717-E23B04F9A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D3A8-7E54-2C65-87B1-42BF085C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20-Year IPv6 Advertised Address Span</a:t>
            </a:r>
          </a:p>
        </p:txBody>
      </p:sp>
      <p:pic>
        <p:nvPicPr>
          <p:cNvPr id="7" name="Content Placeholder 6" descr="A graph showing a number of data&#10;&#10;Description automatically generated">
            <a:extLst>
              <a:ext uri="{FF2B5EF4-FFF2-40B4-BE49-F238E27FC236}">
                <a16:creationId xmlns:a16="http://schemas.microsoft.com/office/drawing/2014/main" id="{04548EF6-0B60-C755-7169-4EAC5A71A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404" y="1402773"/>
            <a:ext cx="8936184" cy="5361711"/>
          </a:xfrm>
        </p:spPr>
      </p:pic>
    </p:spTree>
    <p:extLst>
      <p:ext uri="{BB962C8B-B14F-4D97-AF65-F5344CB8AC3E}">
        <p14:creationId xmlns:p14="http://schemas.microsoft.com/office/powerpoint/2010/main" val="344727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CB199-EDED-DA8A-6AD7-1F2C3C61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FE73-E909-5173-066F-6211D5C4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IPv6 Advertised Address Span in 2023</a:t>
            </a:r>
          </a:p>
        </p:txBody>
      </p:sp>
      <p:pic>
        <p:nvPicPr>
          <p:cNvPr id="6" name="Content Placeholder 5" descr="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4EE72EDF-CA5C-5337-10E6-E1DFE8A96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495" y="1381991"/>
            <a:ext cx="8518140" cy="5110884"/>
          </a:xfrm>
        </p:spPr>
      </p:pic>
    </p:spTree>
    <p:extLst>
      <p:ext uri="{BB962C8B-B14F-4D97-AF65-F5344CB8AC3E}">
        <p14:creationId xmlns:p14="http://schemas.microsoft.com/office/powerpoint/2010/main" val="4143749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in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IPv6 Internet growth in terms of BGP is still increasing, and is currently at some </a:t>
            </a:r>
            <a:r>
              <a:rPr lang="en-US" b="1" dirty="0">
                <a:solidFill>
                  <a:srgbClr val="FF0000"/>
                </a:solidFill>
              </a:rPr>
              <a:t>30,000 route entries p.a. </a:t>
            </a:r>
            <a:r>
              <a:rPr lang="en-US" dirty="0"/>
              <a:t>(17%)</a:t>
            </a:r>
            <a:r>
              <a:rPr lang="en-US" b="1" dirty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Predominate use of /48 more specifics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2,000 more </a:t>
            </a:r>
            <a:r>
              <a:rPr lang="en-US" dirty="0"/>
              <a:t>AS’s </a:t>
            </a:r>
            <a:r>
              <a:rPr lang="en-US" dirty="0">
                <a:solidFill>
                  <a:schemeClr val="tx1"/>
                </a:solidFill>
              </a:rPr>
              <a:t>advertising IPv6 prefixes</a:t>
            </a:r>
          </a:p>
          <a:p>
            <a:pPr lvl="1"/>
            <a:r>
              <a:rPr lang="en-US" dirty="0"/>
              <a:t>Growth of 2,500 /32 equivalents in the advertised address span ( 1.6%)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Growth rates across 2023 are lower than 2018 – 2020 annual rates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19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EC19-4FC8-864D-91C1-31B15B53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EDD3-388B-6B47-A54D-A58F5223F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IPv4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IPv6 Summary</a:t>
            </a:r>
          </a:p>
          <a:p>
            <a:r>
              <a:rPr lang="en-AU" dirty="0"/>
              <a:t>FIB Projections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Churn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184293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V4 BGP Table Size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20" y="1916583"/>
            <a:ext cx="4663069" cy="456510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Date	  RIB Size  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  <a:r>
              <a:rPr lang="en-US" sz="1800" dirty="0"/>
              <a:t>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800" i="1" dirty="0"/>
              <a:t>Jan  2019	  760,000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/>
              <a:t>       2020	  814,000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00" i="1" dirty="0"/>
              <a:t>2021      856,000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00" i="1" dirty="0"/>
              <a:t>2022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	  </a:t>
            </a:r>
            <a:r>
              <a:rPr lang="en-US" sz="1800" i="1" dirty="0"/>
              <a:t>906,000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00" i="1" dirty="0"/>
              <a:t>2023	  942,000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2024      </a:t>
            </a:r>
            <a:r>
              <a:rPr lang="en-US" sz="1800" i="1" dirty="0"/>
              <a:t>944,0000</a:t>
            </a:r>
            <a:r>
              <a:rPr lang="en-US" sz="1800" b="1" i="1" dirty="0"/>
              <a:t>  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949,000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2025	 	 958,000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2026		 958,000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2027                         947,000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2028		 928,000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2029                         898,000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42BCE-0A36-94B2-2AC7-8E5771F7C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391" y="1690688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16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705E3-D247-DC1E-BA6C-1FD0FC1F4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71EA-6B7B-0396-F624-6F402079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V4 BGP Table Size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C7C2-4A69-F888-AFC2-B639F5800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0" y="1916583"/>
            <a:ext cx="4663069" cy="456510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Date	  RIB Size  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  <a:r>
              <a:rPr lang="en-US" sz="1800" dirty="0"/>
              <a:t>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800" i="1" dirty="0"/>
              <a:t>Jan  2019	  760,000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/>
              <a:t>       2020	  814,000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00" i="1" dirty="0"/>
              <a:t>2021      856,000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00" i="1" dirty="0"/>
              <a:t>2022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	  </a:t>
            </a:r>
            <a:r>
              <a:rPr lang="en-US" sz="1800" i="1" dirty="0"/>
              <a:t>906,000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00" i="1" dirty="0"/>
              <a:t>2023	  942,000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2024      </a:t>
            </a:r>
            <a:r>
              <a:rPr lang="en-US" sz="1800" i="1" dirty="0"/>
              <a:t>944,0000</a:t>
            </a:r>
            <a:r>
              <a:rPr lang="en-US" sz="1800" b="1" i="1" dirty="0"/>
              <a:t>  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949,000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2025	 	 958,000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2026		 958,000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2027                         947,000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2028		 928,000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      2029                         898,000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A27A2-243A-E4D0-A55A-63BAA570D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391" y="1690688"/>
            <a:ext cx="7772400" cy="4663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19EC00-8D4C-8DD7-5301-E2F276356713}"/>
              </a:ext>
            </a:extLst>
          </p:cNvPr>
          <p:cNvSpPr txBox="1"/>
          <p:nvPr/>
        </p:nvSpPr>
        <p:spPr>
          <a:xfrm>
            <a:off x="1438292" y="2859144"/>
            <a:ext cx="9849224" cy="1231104"/>
          </a:xfrm>
          <a:prstGeom prst="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The best fit projection model to the past 4 years of FIB data is a polynomial function that peaks in 2024 at just under 1M entries</a:t>
            </a:r>
          </a:p>
          <a:p>
            <a:pPr defTabSz="1219140"/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97591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7181A-F129-1082-6A2F-1BB9A154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panose="02020709070000000403" pitchFamily="49" charset="77"/>
              </a:rPr>
              <a:t>For example:…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92239-9E86-8CDF-EF79-CE6CD1D2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938"/>
            <a:ext cx="11068878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BGP table version is 0, local router ID is 203.133.248.2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r RIB-failure, S Stale, R Removed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Network          Next Hop            Metric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Weight Path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1.0.0.0/24       202.12.28.1                            0 4777 13335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                 203.119.104.2                          0 4608 13335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*&gt;                  203.119.104.1                          0 4608 13335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1.0.4.0/22       202.12.28.1                            0 4777 2500 7660 4635 7545 2764 38803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                 203.119.104.2                          0 4608 1221 2764 38803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*&gt;                  203.119.104.1                          0 4608 1221 2764 38803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1.0.5.0/24       202.12.28.1                            0 4777 2500 7660 4635 7545 2764 38803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*&gt;                  203.119.104.2                          0 4608 1221 2764 38803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                 203.119.104.1                          0 4608 1221 2764 38803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1.0.16.0/24      202.12.28.1                            0 4777 2516 3356 2519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                   203.119.104.2                          0 4608 1221 3356 2519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*&gt;                  203.119.104.1                          0 4608 1221 3356 2519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6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2D900A-19DD-F816-0644-F7D4C8C9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90688"/>
            <a:ext cx="7772400" cy="466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BGP Table Size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613" y="2292899"/>
            <a:ext cx="9361040" cy="456510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67" dirty="0"/>
              <a:t>Jan</a:t>
            </a:r>
            <a:r>
              <a:rPr lang="en-US" sz="1867" i="1" dirty="0"/>
              <a:t> 2019	 62,000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/>
              <a:t>       2020	 79,000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</a:t>
            </a:r>
            <a:r>
              <a:rPr lang="en-US" sz="1867" i="1" dirty="0"/>
              <a:t>2021   106,000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67" i="1" dirty="0"/>
              <a:t>2022   147,000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67" i="1" dirty="0"/>
              <a:t>2023   172,000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/>
              <a:t>       2024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867" b="1" i="1" dirty="0"/>
              <a:t>201,000   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198,000 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67" b="1" i="1" dirty="0"/>
              <a:t>     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227,000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2025                    226,000      293,000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2026                    254,000      380,000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2027                    282,000      491,000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2028                    310,000      635,000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2029                    337,000      822,000    </a:t>
            </a:r>
            <a:endParaRPr lang="en-US" sz="1867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F02E0-C3B4-9246-9FA2-E2641D76802F}"/>
              </a:ext>
            </a:extLst>
          </p:cNvPr>
          <p:cNvSpPr txBox="1"/>
          <p:nvPr/>
        </p:nvSpPr>
        <p:spPr>
          <a:xfrm>
            <a:off x="2211148" y="1872271"/>
            <a:ext cx="281679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dirty="0">
                <a:solidFill>
                  <a:schemeClr val="bg1">
                    <a:lumMod val="65000"/>
                  </a:schemeClr>
                </a:solidFill>
              </a:rPr>
              <a:t>Linear </a:t>
            </a:r>
            <a:r>
              <a:rPr lang="en-AU" sz="2133" dirty="0"/>
              <a:t>    </a:t>
            </a:r>
            <a:r>
              <a:rPr lang="en-AU" sz="2133" dirty="0">
                <a:solidFill>
                  <a:schemeClr val="bg1">
                    <a:lumMod val="65000"/>
                  </a:schemeClr>
                </a:solidFill>
              </a:rPr>
              <a:t>Exponential</a:t>
            </a:r>
            <a:r>
              <a:rPr lang="en-AU" sz="2133" dirty="0"/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4AD64-C140-344B-8BA1-C36C297F800F}"/>
              </a:ext>
            </a:extLst>
          </p:cNvPr>
          <p:cNvSpPr txBox="1"/>
          <p:nvPr/>
        </p:nvSpPr>
        <p:spPr>
          <a:xfrm>
            <a:off x="1569702" y="6536317"/>
            <a:ext cx="594483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400" i="1" dirty="0"/>
              <a:t>Note that the IPv6 tables are 128bits wide – i.e. 4x the size of the IPv4 tables!</a:t>
            </a:r>
          </a:p>
        </p:txBody>
      </p:sp>
    </p:spTree>
    <p:extLst>
      <p:ext uri="{BB962C8B-B14F-4D97-AF65-F5344CB8AC3E}">
        <p14:creationId xmlns:p14="http://schemas.microsoft.com/office/powerpoint/2010/main" val="2938151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27C11-2F1C-14A9-25B1-FF9CC3E38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087DE-40A6-23FA-19CB-454DCAE2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90688"/>
            <a:ext cx="7772400" cy="4663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3872A-E687-B68F-C7BF-A46BD6B6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BGP Table Size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6D19F-4D08-24B4-8B05-8072369B3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613" y="2292899"/>
            <a:ext cx="9361040" cy="456510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67" dirty="0"/>
              <a:t>Jan</a:t>
            </a:r>
            <a:r>
              <a:rPr lang="en-US" sz="1867" i="1" dirty="0"/>
              <a:t> 2019	 62,000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/>
              <a:t>       2020	 79,000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</a:t>
            </a:r>
            <a:r>
              <a:rPr lang="en-US" sz="1867" i="1" dirty="0"/>
              <a:t>2021   106,000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67" i="1" dirty="0"/>
              <a:t>2022   147,000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n-US" sz="1867" i="1" dirty="0"/>
              <a:t>2023   172,000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/>
              <a:t>       2024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867" b="1" i="1" dirty="0"/>
              <a:t>201,000   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198,000 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67" b="1" i="1" dirty="0"/>
              <a:t>     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227,000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2025                    226,000      293,000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2026                    254,000      380,000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2027                    282,000      491,000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2028                    310,000      635,000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67" i="1" dirty="0">
                <a:solidFill>
                  <a:schemeClr val="bg1">
                    <a:lumMod val="50000"/>
                  </a:schemeClr>
                </a:solidFill>
              </a:rPr>
              <a:t>       2029                    337,000      822,000    </a:t>
            </a:r>
            <a:endParaRPr lang="en-US" sz="1867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45E0F-A511-1E79-13EE-ED28261AF1F9}"/>
              </a:ext>
            </a:extLst>
          </p:cNvPr>
          <p:cNvSpPr txBox="1"/>
          <p:nvPr/>
        </p:nvSpPr>
        <p:spPr>
          <a:xfrm>
            <a:off x="2211148" y="1872271"/>
            <a:ext cx="281679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dirty="0">
                <a:solidFill>
                  <a:schemeClr val="bg1">
                    <a:lumMod val="65000"/>
                  </a:schemeClr>
                </a:solidFill>
              </a:rPr>
              <a:t>Linear </a:t>
            </a:r>
            <a:r>
              <a:rPr lang="en-AU" sz="2133" dirty="0"/>
              <a:t>    </a:t>
            </a:r>
            <a:r>
              <a:rPr lang="en-AU" sz="2133" dirty="0">
                <a:solidFill>
                  <a:schemeClr val="bg1">
                    <a:lumMod val="65000"/>
                  </a:schemeClr>
                </a:solidFill>
              </a:rPr>
              <a:t>Exponential</a:t>
            </a:r>
            <a:r>
              <a:rPr lang="en-AU" sz="2133" dirty="0"/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44A10-6F2D-91D0-6BEA-CC18EF72A031}"/>
              </a:ext>
            </a:extLst>
          </p:cNvPr>
          <p:cNvSpPr txBox="1"/>
          <p:nvPr/>
        </p:nvSpPr>
        <p:spPr>
          <a:xfrm>
            <a:off x="1569702" y="6536317"/>
            <a:ext cx="594483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400" i="1" dirty="0"/>
              <a:t>Note that the IPv6 tables are 128bits wide – i.e. 4x the size of the IPv4 tables!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159EE-546D-44AE-DF14-0B66E006CEDE}"/>
              </a:ext>
            </a:extLst>
          </p:cNvPr>
          <p:cNvSpPr txBox="1"/>
          <p:nvPr/>
        </p:nvSpPr>
        <p:spPr>
          <a:xfrm>
            <a:off x="1402323" y="3180707"/>
            <a:ext cx="10021292" cy="1969768"/>
          </a:xfrm>
          <a:prstGeom prst="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The growth model for IPv6 is highly uncertain today – It looks like a linear  growth model matches the most recent 24 months of data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The underlying network growth is lower, and over half of the growth in this model is due to the continued intensive use of /48 more specifics</a:t>
            </a:r>
          </a:p>
        </p:txBody>
      </p:sp>
    </p:spTree>
    <p:extLst>
      <p:ext uri="{BB962C8B-B14F-4D97-AF65-F5344CB8AC3E}">
        <p14:creationId xmlns:p14="http://schemas.microsoft.com/office/powerpoint/2010/main" val="3613734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BGP Table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68" y="1417641"/>
            <a:ext cx="9601067" cy="4565103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400" b="1" dirty="0"/>
              <a:t>The absolute size of the IPv6 routing table is growing much faster than the IPv4 table</a:t>
            </a:r>
          </a:p>
          <a:p>
            <a:pPr marL="426697" lvl="1" indent="0">
              <a:spcAft>
                <a:spcPts val="800"/>
              </a:spcAft>
              <a:buNone/>
            </a:pPr>
            <a:r>
              <a:rPr lang="en-US" dirty="0"/>
              <a:t>These two tables will require the same storage/lookup size in around 1 year from now, given that each IPv6 entry is 4 times the bit size of an IPv4 entry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533" b="1" dirty="0"/>
              <a:t>The good news …</a:t>
            </a:r>
          </a:p>
          <a:p>
            <a:pPr marL="426697" lvl="1" indent="0">
              <a:spcAft>
                <a:spcPts val="800"/>
              </a:spcAft>
              <a:buNone/>
            </a:pPr>
            <a:r>
              <a:rPr lang="en-US" sz="2533" dirty="0"/>
              <a:t>As long as we are prepared to live within the technical constraints of the current routing paradigm, the Internet’s use of BGP will continue to be viable for some time yet</a:t>
            </a:r>
          </a:p>
          <a:p>
            <a:pPr marL="355574" lvl="1" indent="0">
              <a:spcAft>
                <a:spcPts val="800"/>
              </a:spcAft>
              <a:buNone/>
            </a:pPr>
            <a:endParaRPr lang="en-US" sz="2133" dirty="0"/>
          </a:p>
          <a:p>
            <a:pPr marL="0" indent="0">
              <a:spcAft>
                <a:spcPts val="800"/>
              </a:spcAft>
              <a:buNone/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7649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EC19-4FC8-864D-91C1-31B15B53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EDD3-388B-6B47-A54D-A58F5223F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IPv4 FIB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IPv6 FIB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FIB Projections</a:t>
            </a:r>
          </a:p>
          <a:p>
            <a:r>
              <a:rPr lang="en-AU" dirty="0"/>
              <a:t>Churn</a:t>
            </a:r>
          </a:p>
          <a:p>
            <a:r>
              <a:rPr lang="en-AU" dirty="0" err="1">
                <a:solidFill>
                  <a:schemeClr val="bg1">
                    <a:lumMod val="75000"/>
                  </a:schemeClr>
                </a:solidFill>
              </a:rPr>
              <a:t>Directrions</a:t>
            </a:r>
            <a:endParaRPr lang="en-A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70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9" y="57383"/>
            <a:ext cx="9601067" cy="1143000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IPv4 BGP Updates – Daily Updates</a:t>
            </a:r>
          </a:p>
        </p:txBody>
      </p:sp>
      <p:pic>
        <p:nvPicPr>
          <p:cNvPr id="7" name="Picture 6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61764E0D-FEC7-D144-021E-43177A829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2" y="838315"/>
            <a:ext cx="9937172" cy="59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8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16D01C2D-CBC3-4979-C7F8-E707A74B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2" y="838315"/>
            <a:ext cx="9937172" cy="5962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9" y="57383"/>
            <a:ext cx="9601067" cy="1143000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IPv4 BGP Updates – Daily Updates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6D02F-ABF2-36CC-E3D4-AC092627203B}"/>
              </a:ext>
            </a:extLst>
          </p:cNvPr>
          <p:cNvSpPr txBox="1"/>
          <p:nvPr/>
        </p:nvSpPr>
        <p:spPr>
          <a:xfrm>
            <a:off x="1004047" y="2354729"/>
            <a:ext cx="9144000" cy="2339100"/>
          </a:xfrm>
          <a:prstGeom prst="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The IPv4 network is surprisingly stable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The number of withdrawals per day has been relatively steady for some 15 years (aside from some increases in 2022/3)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The number of updates per day has been declining through 2023</a:t>
            </a:r>
          </a:p>
        </p:txBody>
      </p:sp>
    </p:spTree>
    <p:extLst>
      <p:ext uri="{BB962C8B-B14F-4D97-AF65-F5344CB8AC3E}">
        <p14:creationId xmlns:p14="http://schemas.microsoft.com/office/powerpoint/2010/main" val="3997856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3B64D71E-F768-F821-2EF0-95766F9C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27" y="1356359"/>
            <a:ext cx="10241973" cy="5462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8A687-CAA4-0672-F552-7A2A2185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IPv4 Unstable Prefixes per Day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2520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A97364A-887E-0E16-244F-B05F436B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07" y="1365101"/>
            <a:ext cx="10299187" cy="5492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8A687-CAA4-0672-F552-7A2A2185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IPv4 Unstable Prefixes per Day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5B6F5-FE05-244A-D0C0-83E7FF548BC8}"/>
              </a:ext>
            </a:extLst>
          </p:cNvPr>
          <p:cNvSpPr txBox="1"/>
          <p:nvPr/>
        </p:nvSpPr>
        <p:spPr>
          <a:xfrm>
            <a:off x="1388882" y="2773083"/>
            <a:ext cx="9502588" cy="1969768"/>
          </a:xfrm>
          <a:prstGeom prst="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The number of prefixes that are the subject of updates has been slowly increasing over this 15-year period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The rate of increase of unstable prefixes is far lower than the number of advertised prefixes</a:t>
            </a:r>
          </a:p>
        </p:txBody>
      </p:sp>
    </p:spTree>
    <p:extLst>
      <p:ext uri="{BB962C8B-B14F-4D97-AF65-F5344CB8AC3E}">
        <p14:creationId xmlns:p14="http://schemas.microsoft.com/office/powerpoint/2010/main" val="2948189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green dots&#10;&#10;Description automatically generated">
            <a:extLst>
              <a:ext uri="{FF2B5EF4-FFF2-40B4-BE49-F238E27FC236}">
                <a16:creationId xmlns:a16="http://schemas.microsoft.com/office/drawing/2014/main" id="{6174D450-86E5-63A6-DEDF-745C53F6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5" y="1316412"/>
            <a:ext cx="10163071" cy="4336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99455"/>
            <a:ext cx="9491397" cy="1143000"/>
          </a:xfrm>
        </p:spPr>
        <p:txBody>
          <a:bodyPr>
            <a:no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IPv4 BGP Convergence Performance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22A3DF9-7051-1D40-91DF-686F2816CE93}"/>
              </a:ext>
            </a:extLst>
          </p:cNvPr>
          <p:cNvSpPr/>
          <p:nvPr/>
        </p:nvSpPr>
        <p:spPr>
          <a:xfrm>
            <a:off x="9487301" y="4450496"/>
            <a:ext cx="1395175" cy="731229"/>
          </a:xfrm>
          <a:custGeom>
            <a:avLst/>
            <a:gdLst>
              <a:gd name="connsiteX0" fmla="*/ 497559 w 614262"/>
              <a:gd name="connsiteY0" fmla="*/ 548422 h 548422"/>
              <a:gd name="connsiteX1" fmla="*/ 607068 w 614262"/>
              <a:gd name="connsiteY1" fmla="*/ 159665 h 548422"/>
              <a:gd name="connsiteX2" fmla="*/ 316870 w 614262"/>
              <a:gd name="connsiteY2" fmla="*/ 877 h 548422"/>
              <a:gd name="connsiteX3" fmla="*/ 4769 w 614262"/>
              <a:gd name="connsiteY3" fmla="*/ 219895 h 548422"/>
              <a:gd name="connsiteX4" fmla="*/ 141655 w 614262"/>
              <a:gd name="connsiteY4" fmla="*/ 493668 h 548422"/>
              <a:gd name="connsiteX5" fmla="*/ 327820 w 614262"/>
              <a:gd name="connsiteY5" fmla="*/ 531996 h 54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262" h="548422">
                <a:moveTo>
                  <a:pt x="497559" y="548422"/>
                </a:moveTo>
                <a:cubicBezTo>
                  <a:pt x="567371" y="399672"/>
                  <a:pt x="637183" y="250922"/>
                  <a:pt x="607068" y="159665"/>
                </a:cubicBezTo>
                <a:cubicBezTo>
                  <a:pt x="576953" y="68408"/>
                  <a:pt x="417253" y="-9161"/>
                  <a:pt x="316870" y="877"/>
                </a:cubicBezTo>
                <a:cubicBezTo>
                  <a:pt x="216487" y="10915"/>
                  <a:pt x="33971" y="137763"/>
                  <a:pt x="4769" y="219895"/>
                </a:cubicBezTo>
                <a:cubicBezTo>
                  <a:pt x="-24433" y="302027"/>
                  <a:pt x="87813" y="441651"/>
                  <a:pt x="141655" y="493668"/>
                </a:cubicBezTo>
                <a:cubicBezTo>
                  <a:pt x="195497" y="545685"/>
                  <a:pt x="261658" y="538840"/>
                  <a:pt x="327820" y="531996"/>
                </a:cubicBez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40" latinLnBrk="1"/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2792765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green dots&#10;&#10;Description automatically generated">
            <a:extLst>
              <a:ext uri="{FF2B5EF4-FFF2-40B4-BE49-F238E27FC236}">
                <a16:creationId xmlns:a16="http://schemas.microsoft.com/office/drawing/2014/main" id="{6174D450-86E5-63A6-DEDF-745C53F6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5" y="1316412"/>
            <a:ext cx="10163071" cy="4336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99455"/>
            <a:ext cx="9491397" cy="1143000"/>
          </a:xfrm>
        </p:spPr>
        <p:txBody>
          <a:bodyPr>
            <a:no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IPv4 BGP Convergence Performance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22A3DF9-7051-1D40-91DF-686F2816CE93}"/>
              </a:ext>
            </a:extLst>
          </p:cNvPr>
          <p:cNvSpPr/>
          <p:nvPr/>
        </p:nvSpPr>
        <p:spPr>
          <a:xfrm>
            <a:off x="9487301" y="4450496"/>
            <a:ext cx="1395175" cy="731229"/>
          </a:xfrm>
          <a:custGeom>
            <a:avLst/>
            <a:gdLst>
              <a:gd name="connsiteX0" fmla="*/ 497559 w 614262"/>
              <a:gd name="connsiteY0" fmla="*/ 548422 h 548422"/>
              <a:gd name="connsiteX1" fmla="*/ 607068 w 614262"/>
              <a:gd name="connsiteY1" fmla="*/ 159665 h 548422"/>
              <a:gd name="connsiteX2" fmla="*/ 316870 w 614262"/>
              <a:gd name="connsiteY2" fmla="*/ 877 h 548422"/>
              <a:gd name="connsiteX3" fmla="*/ 4769 w 614262"/>
              <a:gd name="connsiteY3" fmla="*/ 219895 h 548422"/>
              <a:gd name="connsiteX4" fmla="*/ 141655 w 614262"/>
              <a:gd name="connsiteY4" fmla="*/ 493668 h 548422"/>
              <a:gd name="connsiteX5" fmla="*/ 327820 w 614262"/>
              <a:gd name="connsiteY5" fmla="*/ 531996 h 54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262" h="548422">
                <a:moveTo>
                  <a:pt x="497559" y="548422"/>
                </a:moveTo>
                <a:cubicBezTo>
                  <a:pt x="567371" y="399672"/>
                  <a:pt x="637183" y="250922"/>
                  <a:pt x="607068" y="159665"/>
                </a:cubicBezTo>
                <a:cubicBezTo>
                  <a:pt x="576953" y="68408"/>
                  <a:pt x="417253" y="-9161"/>
                  <a:pt x="316870" y="877"/>
                </a:cubicBezTo>
                <a:cubicBezTo>
                  <a:pt x="216487" y="10915"/>
                  <a:pt x="33971" y="137763"/>
                  <a:pt x="4769" y="219895"/>
                </a:cubicBezTo>
                <a:cubicBezTo>
                  <a:pt x="-24433" y="302027"/>
                  <a:pt x="87813" y="441651"/>
                  <a:pt x="141655" y="493668"/>
                </a:cubicBezTo>
                <a:cubicBezTo>
                  <a:pt x="195497" y="545685"/>
                  <a:pt x="261658" y="538840"/>
                  <a:pt x="327820" y="531996"/>
                </a:cubicBez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40" latinLnBrk="1"/>
            <a:endParaRPr lang="en-AU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9940D-CA68-06CC-AA21-BB1BF7B90D29}"/>
              </a:ext>
            </a:extLst>
          </p:cNvPr>
          <p:cNvSpPr txBox="1"/>
          <p:nvPr/>
        </p:nvSpPr>
        <p:spPr>
          <a:xfrm>
            <a:off x="1286735" y="2670057"/>
            <a:ext cx="9618533" cy="1969768"/>
          </a:xfrm>
          <a:prstGeom prst="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Convergence performance has been steady for 15 years, despite the massive growth in the network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The network topology continues to increase in density, keeping critical AS Paths short as the network itself increases in size</a:t>
            </a:r>
          </a:p>
        </p:txBody>
      </p:sp>
    </p:spTree>
    <p:extLst>
      <p:ext uri="{BB962C8B-B14F-4D97-AF65-F5344CB8AC3E}">
        <p14:creationId xmlns:p14="http://schemas.microsoft.com/office/powerpoint/2010/main" val="2600193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2C64-E7A8-6FF4-A65A-FC757AB0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panose="02020709070000000403" pitchFamily="49" charset="77"/>
              </a:rPr>
              <a:t>Why look at BGP Tables?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8F336-313D-E5F7-D6F1-B39B3C292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BGP is one of the few tools that lets us see all of the Internet at once.</a:t>
            </a:r>
          </a:p>
          <a:p>
            <a:r>
              <a:rPr lang="en-US" dirty="0"/>
              <a:t>The functional objective of BGP is to flood reachability information for all reachable address prefixes to all BGP speakers</a:t>
            </a:r>
          </a:p>
          <a:p>
            <a:r>
              <a:rPr lang="en-US" dirty="0"/>
              <a:t>Which means that looking at BGP tables can be related to looking at the entire Internet!</a:t>
            </a:r>
          </a:p>
        </p:txBody>
      </p:sp>
    </p:spTree>
    <p:extLst>
      <p:ext uri="{BB962C8B-B14F-4D97-AF65-F5344CB8AC3E}">
        <p14:creationId xmlns:p14="http://schemas.microsoft.com/office/powerpoint/2010/main" val="2925787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Updates in IPv4 BGP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7" y="1600205"/>
            <a:ext cx="9072168" cy="45651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67" b="1" dirty="0"/>
              <a:t>The IPv4 inter-domain routing system is still highly stable </a:t>
            </a:r>
          </a:p>
          <a:p>
            <a:r>
              <a:rPr lang="en-US" sz="2133" dirty="0"/>
              <a:t>The number of updates per instability event and the time to converge to a stable forwarding state has been relatively constant for many years  - it rose in 2019 - 2020 and has declined again in 2021, and stabilized in 2022</a:t>
            </a:r>
          </a:p>
          <a:p>
            <a:r>
              <a:rPr lang="en-US" sz="2133" dirty="0"/>
              <a:t>20% of prefixes generate 80% of all updates. Less than 5% of all origin networks are linked to 80% of all updates. </a:t>
            </a:r>
            <a:r>
              <a:rPr lang="en-US" sz="2133" b="1" dirty="0"/>
              <a:t>Routing instability is concentrated in a small number of highly unstable cases.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03628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843" y="7203"/>
            <a:ext cx="10849205" cy="1143000"/>
          </a:xfrm>
        </p:spPr>
        <p:txBody>
          <a:bodyPr>
            <a:no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BGP Updates</a:t>
            </a:r>
          </a:p>
        </p:txBody>
      </p:sp>
      <p:pic>
        <p:nvPicPr>
          <p:cNvPr id="6" name="Picture 5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752942B1-4910-98D0-FFC9-04741EF16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6" y="1003853"/>
            <a:ext cx="9766853" cy="58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64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843" y="7203"/>
            <a:ext cx="10849205" cy="1143000"/>
          </a:xfrm>
        </p:spPr>
        <p:txBody>
          <a:bodyPr>
            <a:no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BGP Updates</a:t>
            </a:r>
          </a:p>
        </p:txBody>
      </p:sp>
      <p:pic>
        <p:nvPicPr>
          <p:cNvPr id="6" name="Picture 5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752942B1-4910-98D0-FFC9-04741EF16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6" y="1003853"/>
            <a:ext cx="9766853" cy="5860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FDE268-A170-15F4-E90B-F2A8793A05B3}"/>
              </a:ext>
            </a:extLst>
          </p:cNvPr>
          <p:cNvSpPr txBox="1"/>
          <p:nvPr/>
        </p:nvSpPr>
        <p:spPr>
          <a:xfrm>
            <a:off x="2403765" y="4160235"/>
            <a:ext cx="8215745" cy="123110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The growth trajectory of IPv6 has slackened off, and the daily total of updates and withdrawals has been steady across 2023</a:t>
            </a:r>
          </a:p>
        </p:txBody>
      </p:sp>
    </p:spTree>
    <p:extLst>
      <p:ext uri="{BB962C8B-B14F-4D97-AF65-F5344CB8AC3E}">
        <p14:creationId xmlns:p14="http://schemas.microsoft.com/office/powerpoint/2010/main" val="2103862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blue and orange dots&#10;&#10;Description automatically generated">
            <a:extLst>
              <a:ext uri="{FF2B5EF4-FFF2-40B4-BE49-F238E27FC236}">
                <a16:creationId xmlns:a16="http://schemas.microsoft.com/office/drawing/2014/main" id="{E93D8D7E-E879-D8CA-F1A4-97049B0D8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9778"/>
            <a:ext cx="9631243" cy="5136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6CFA11-D57F-7340-B9D9-DC7920FB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Unstable Prefixes</a:t>
            </a:r>
            <a:endParaRPr lang="en-AU" sz="373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3B46E3-2134-31AD-58F8-8BC401E1379D}"/>
              </a:ext>
            </a:extLst>
          </p:cNvPr>
          <p:cNvSpPr txBox="1"/>
          <p:nvPr/>
        </p:nvSpPr>
        <p:spPr>
          <a:xfrm rot="16200000">
            <a:off x="-185440" y="4073236"/>
            <a:ext cx="129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Scale!</a:t>
            </a:r>
          </a:p>
        </p:txBody>
      </p:sp>
    </p:spTree>
    <p:extLst>
      <p:ext uri="{BB962C8B-B14F-4D97-AF65-F5344CB8AC3E}">
        <p14:creationId xmlns:p14="http://schemas.microsoft.com/office/powerpoint/2010/main" val="2861051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blue and orange dots&#10;&#10;Description automatically generated">
            <a:extLst>
              <a:ext uri="{FF2B5EF4-FFF2-40B4-BE49-F238E27FC236}">
                <a16:creationId xmlns:a16="http://schemas.microsoft.com/office/drawing/2014/main" id="{E93D8D7E-E879-D8CA-F1A4-97049B0D8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9778"/>
            <a:ext cx="9631243" cy="5136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6CFA11-D57F-7340-B9D9-DC7920FB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Unstable Prefixes</a:t>
            </a:r>
            <a:endParaRPr lang="en-AU" sz="373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4EA32-31A3-1CE0-BB99-D91A41000B36}"/>
              </a:ext>
            </a:extLst>
          </p:cNvPr>
          <p:cNvSpPr txBox="1"/>
          <p:nvPr/>
        </p:nvSpPr>
        <p:spPr>
          <a:xfrm>
            <a:off x="1641766" y="2727851"/>
            <a:ext cx="8156863" cy="196976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The number of unstable address prefixes stabilised across 2023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Proportionally, IPv6 prefixes are ~2x more likely to be updated as compared to the IPv4 BGP network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9C165D-F38C-E70A-836A-887B5A0D106C}"/>
              </a:ext>
            </a:extLst>
          </p:cNvPr>
          <p:cNvSpPr txBox="1"/>
          <p:nvPr/>
        </p:nvSpPr>
        <p:spPr>
          <a:xfrm rot="16200000">
            <a:off x="-143878" y="3730340"/>
            <a:ext cx="129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Scale!</a:t>
            </a:r>
          </a:p>
        </p:txBody>
      </p:sp>
    </p:spTree>
    <p:extLst>
      <p:ext uri="{BB962C8B-B14F-4D97-AF65-F5344CB8AC3E}">
        <p14:creationId xmlns:p14="http://schemas.microsoft.com/office/powerpoint/2010/main" val="2391510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green dots&#10;&#10;Description automatically generated">
            <a:extLst>
              <a:ext uri="{FF2B5EF4-FFF2-40B4-BE49-F238E27FC236}">
                <a16:creationId xmlns:a16="http://schemas.microsoft.com/office/drawing/2014/main" id="{D58BAE6B-96BA-80EA-FC7C-DB3D52FC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2" y="1852540"/>
            <a:ext cx="10300747" cy="4394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80" y="19108"/>
            <a:ext cx="9985109" cy="1143000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Convergence Performance</a:t>
            </a:r>
          </a:p>
        </p:txBody>
      </p:sp>
    </p:spTree>
    <p:extLst>
      <p:ext uri="{BB962C8B-B14F-4D97-AF65-F5344CB8AC3E}">
        <p14:creationId xmlns:p14="http://schemas.microsoft.com/office/powerpoint/2010/main" val="3603049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green dots&#10;&#10;Description automatically generated">
            <a:extLst>
              <a:ext uri="{FF2B5EF4-FFF2-40B4-BE49-F238E27FC236}">
                <a16:creationId xmlns:a16="http://schemas.microsoft.com/office/drawing/2014/main" id="{D58BAE6B-96BA-80EA-FC7C-DB3D52FC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2" y="1852540"/>
            <a:ext cx="10300747" cy="4394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80" y="19108"/>
            <a:ext cx="9985109" cy="1143000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V6 Convergence Performance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1DE5-A6F1-BC62-3AFF-C566823833A7}"/>
              </a:ext>
            </a:extLst>
          </p:cNvPr>
          <p:cNvSpPr txBox="1"/>
          <p:nvPr/>
        </p:nvSpPr>
        <p:spPr>
          <a:xfrm>
            <a:off x="1309363" y="3065147"/>
            <a:ext cx="9351711" cy="123110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2400" dirty="0"/>
              <a:t>Time to converge has been very unstable for years in IPv6</a:t>
            </a:r>
          </a:p>
          <a:p>
            <a:pPr defTabSz="1219140"/>
            <a:endParaRPr lang="en-AU" sz="2400" dirty="0"/>
          </a:p>
          <a:p>
            <a:pPr defTabSz="1219140"/>
            <a:r>
              <a:rPr lang="en-AU" sz="2400" dirty="0"/>
              <a:t>This is now stabilising to a level that is on a par with the IPv4 network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28BD337-EE79-4513-B65C-7E8ECC9AD159}"/>
              </a:ext>
            </a:extLst>
          </p:cNvPr>
          <p:cNvSpPr/>
          <p:nvPr/>
        </p:nvSpPr>
        <p:spPr>
          <a:xfrm>
            <a:off x="9193202" y="4584873"/>
            <a:ext cx="2273711" cy="2006331"/>
          </a:xfrm>
          <a:custGeom>
            <a:avLst/>
            <a:gdLst>
              <a:gd name="connsiteX0" fmla="*/ 96273 w 2273711"/>
              <a:gd name="connsiteY0" fmla="*/ 1795145 h 2006330"/>
              <a:gd name="connsiteX1" fmla="*/ 1789991 w 2273711"/>
              <a:gd name="connsiteY1" fmla="*/ 1857491 h 2006330"/>
              <a:gd name="connsiteX2" fmla="*/ 2174455 w 2273711"/>
              <a:gd name="connsiteY2" fmla="*/ 111818 h 2006330"/>
              <a:gd name="connsiteX3" fmla="*/ 220964 w 2273711"/>
              <a:gd name="connsiteY3" fmla="*/ 309245 h 2006330"/>
              <a:gd name="connsiteX4" fmla="*/ 117055 w 2273711"/>
              <a:gd name="connsiteY4" fmla="*/ 1400291 h 2006330"/>
              <a:gd name="connsiteX5" fmla="*/ 865200 w 2273711"/>
              <a:gd name="connsiteY5" fmla="*/ 1784754 h 200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711" h="2006330">
                <a:moveTo>
                  <a:pt x="96273" y="1795145"/>
                </a:moveTo>
                <a:cubicBezTo>
                  <a:pt x="769950" y="1966595"/>
                  <a:pt x="1443627" y="2138045"/>
                  <a:pt x="1789991" y="1857491"/>
                </a:cubicBezTo>
                <a:cubicBezTo>
                  <a:pt x="2136355" y="1576937"/>
                  <a:pt x="2435959" y="369859"/>
                  <a:pt x="2174455" y="111818"/>
                </a:cubicBezTo>
                <a:cubicBezTo>
                  <a:pt x="1912951" y="-146223"/>
                  <a:pt x="563864" y="94500"/>
                  <a:pt x="220964" y="309245"/>
                </a:cubicBezTo>
                <a:cubicBezTo>
                  <a:pt x="-121936" y="523990"/>
                  <a:pt x="9682" y="1154373"/>
                  <a:pt x="117055" y="1400291"/>
                </a:cubicBezTo>
                <a:cubicBezTo>
                  <a:pt x="224428" y="1646209"/>
                  <a:pt x="544814" y="1715481"/>
                  <a:pt x="865200" y="178475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69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Updates in IPv6 BGP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94" y="1600205"/>
            <a:ext cx="5987884" cy="45651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67" b="1" dirty="0"/>
              <a:t>It’s improving …</a:t>
            </a:r>
          </a:p>
          <a:p>
            <a:r>
              <a:rPr lang="en-US" sz="2133" dirty="0"/>
              <a:t>Compared to IPv4, the IPv6 network has exhibited a high level of skew of routing instability, where a small number of networks contribute disproportionately to the overall level of BGP updates in IPv6. </a:t>
            </a:r>
          </a:p>
          <a:p>
            <a:r>
              <a:rPr lang="en-US" sz="2133" dirty="0"/>
              <a:t>Just 2 AS’s generated 50% of the BGP IPv6 update load in the last 2 weeks of 2023. IPv6 routing instability is still concentrated in a small number of pathologically unstable cases.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 descr="A graph with a green line&#10;&#10;Description automatically generated">
            <a:extLst>
              <a:ext uri="{FF2B5EF4-FFF2-40B4-BE49-F238E27FC236}">
                <a16:creationId xmlns:a16="http://schemas.microsoft.com/office/drawing/2014/main" id="{F9638F9C-A30A-BCE3-C8C9-58FA5871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136" y="1690688"/>
            <a:ext cx="5634689" cy="40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6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EC19-4FC8-864D-91C1-31B15B53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EDD3-388B-6B47-A54D-A58F5223F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IPv4 FIB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IPv6 FIB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FIB Projections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Churn</a:t>
            </a:r>
          </a:p>
          <a:p>
            <a:r>
              <a:rPr lang="en-AU" dirty="0"/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3193092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EE9E-D43A-A4B0-1EE3-DE634FB4D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panose="02020709070000000403" pitchFamily="49" charset="77"/>
              </a:rPr>
              <a:t>Directions: Securing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F3376-8D3D-7F8A-3EC8-B611E88FD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plan of study in securing the routing system is to:</a:t>
            </a:r>
          </a:p>
          <a:p>
            <a:pPr lvl="1"/>
            <a:r>
              <a:rPr lang="en-US" dirty="0"/>
              <a:t>Characterize the current </a:t>
            </a:r>
            <a:r>
              <a:rPr lang="en-US" dirty="0" err="1"/>
              <a:t>behaviour</a:t>
            </a:r>
            <a:r>
              <a:rPr lang="en-US" dirty="0"/>
              <a:t> of the Internet’s inter-domain routing system</a:t>
            </a:r>
          </a:p>
          <a:p>
            <a:pPr lvl="1"/>
            <a:r>
              <a:rPr lang="en-US" dirty="0"/>
              <a:t>Understand the bounds of “normal” behavior</a:t>
            </a:r>
          </a:p>
          <a:p>
            <a:pPr lvl="1"/>
            <a:r>
              <a:rPr lang="en-US" dirty="0"/>
              <a:t>Characterize the ways in which routing information can be manipulated</a:t>
            </a:r>
          </a:p>
          <a:p>
            <a:pPr lvl="1"/>
            <a:r>
              <a:rPr lang="en-US" dirty="0"/>
              <a:t>Ways to identify anomalous routing information</a:t>
            </a:r>
          </a:p>
          <a:p>
            <a:pPr lvl="1"/>
            <a:r>
              <a:rPr lang="en-US" dirty="0"/>
              <a:t>Augment the routing environment with means to perform this detection</a:t>
            </a:r>
          </a:p>
        </p:txBody>
      </p:sp>
    </p:spTree>
    <p:extLst>
      <p:ext uri="{BB962C8B-B14F-4D97-AF65-F5344CB8AC3E}">
        <p14:creationId xmlns:p14="http://schemas.microsoft.com/office/powerpoint/2010/main" val="413154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EC19-4FC8-864D-91C1-31B15B53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EDD3-388B-6B47-A54D-A58F5223F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IPv4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IPv6 Summary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FIB Projections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Churn</a:t>
            </a: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305265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E2A6-C32C-F0C6-5710-17F5E62C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F7C78-B114-7468-751E-99914E322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a useful secured routing system be reactive or preventative?</a:t>
            </a:r>
          </a:p>
          <a:p>
            <a:r>
              <a:rPr lang="en-US" dirty="0"/>
              <a:t>In a market-drive economy who pays for security?</a:t>
            </a:r>
          </a:p>
          <a:p>
            <a:r>
              <a:rPr lang="en-US" dirty="0"/>
              <a:t>Is the most effective response technical or regulatory?</a:t>
            </a:r>
          </a:p>
          <a:p>
            <a:r>
              <a:rPr lang="en-US" dirty="0"/>
              <a:t>Where / how should we respond?</a:t>
            </a:r>
          </a:p>
          <a:p>
            <a:pPr lvl="1"/>
            <a:r>
              <a:rPr lang="en-US" dirty="0"/>
              <a:t>Is this a network issue with a network solution?</a:t>
            </a:r>
          </a:p>
          <a:p>
            <a:pPr lvl="1"/>
            <a:r>
              <a:rPr lang="en-US" dirty="0"/>
              <a:t>Or should applications protect themselves?</a:t>
            </a:r>
          </a:p>
          <a:p>
            <a:r>
              <a:rPr lang="en-US" dirty="0"/>
              <a:t>What is the nature of “trust” in a networked environment?</a:t>
            </a:r>
          </a:p>
          <a:p>
            <a:r>
              <a:rPr lang="en-US" dirty="0"/>
              <a:t>How can crypto help?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83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16" y="693655"/>
            <a:ext cx="5785853" cy="1143000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4225419" y="3169547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89215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6376C5FF-4BCE-187B-2E7E-8335AADD4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7" y="1018184"/>
            <a:ext cx="9594480" cy="5756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480" y="4493878"/>
            <a:ext cx="281519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1994: Introduction of CIDR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0161" y="3839932"/>
            <a:ext cx="434751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2001: The Great Internet </a:t>
            </a:r>
          </a:p>
          <a:p>
            <a:r>
              <a:rPr lang="en-US" sz="1400" dirty="0">
                <a:latin typeface="AhnbergHand"/>
                <a:cs typeface="AhnbergHand"/>
              </a:rPr>
              <a:t>Boom and Bust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2681" y="3208384"/>
            <a:ext cx="252184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2005: Consumer Market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8468" y="2104334"/>
            <a:ext cx="349647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hnbergHand"/>
                <a:cs typeface="AhnbergHand"/>
              </a:rPr>
              <a:t>2011: Onset of Address Exhaustion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1519163" y="4931420"/>
            <a:ext cx="2059933" cy="135113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410733" y="4238765"/>
            <a:ext cx="1347040" cy="160105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6" idx="2"/>
          </p:cNvCxnSpPr>
          <p:nvPr/>
        </p:nvCxnSpPr>
        <p:spPr>
          <a:xfrm flipH="1">
            <a:off x="4797243" y="3516161"/>
            <a:ext cx="786360" cy="197855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6225929" y="2382847"/>
            <a:ext cx="485393" cy="226491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3302" y="255939"/>
            <a:ext cx="108013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30 Years of Routing the IPv4 Internet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600" y="1827654"/>
            <a:ext cx="364840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view pulled together from each of the routing peers of Route-Views and RIPE RIS</a:t>
            </a:r>
          </a:p>
        </p:txBody>
      </p:sp>
    </p:spTree>
    <p:extLst>
      <p:ext uri="{BB962C8B-B14F-4D97-AF65-F5344CB8AC3E}">
        <p14:creationId xmlns:p14="http://schemas.microsoft.com/office/powerpoint/2010/main" val="474345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3" y="236408"/>
            <a:ext cx="11137237" cy="1143000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IPv4 in 2023</a:t>
            </a:r>
          </a:p>
        </p:txBody>
      </p:sp>
      <p:pic>
        <p:nvPicPr>
          <p:cNvPr id="5" name="Picture 4" descr="A graph of a line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8BEAEBB-025A-302A-CF3F-DECF1067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8" y="1246910"/>
            <a:ext cx="9137073" cy="54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3" y="236408"/>
            <a:ext cx="11137237" cy="1143000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IPv4 in 2023</a:t>
            </a:r>
          </a:p>
        </p:txBody>
      </p:sp>
      <p:pic>
        <p:nvPicPr>
          <p:cNvPr id="5" name="Picture 4" descr="A graph of a line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8BEAEBB-025A-302A-CF3F-DECF1067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28" y="1246910"/>
            <a:ext cx="9137073" cy="5482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F42A00-1271-DF43-458D-FFB24370A6D5}"/>
              </a:ext>
            </a:extLst>
          </p:cNvPr>
          <p:cNvSpPr txBox="1"/>
          <p:nvPr/>
        </p:nvSpPr>
        <p:spPr>
          <a:xfrm>
            <a:off x="2436227" y="2389910"/>
            <a:ext cx="178221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400" dirty="0">
                <a:latin typeface="AhnbergHand" pitchFamily="2" charset="0"/>
              </a:rPr>
              <a:t>Large Withdrawal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0FC4050-3DD2-6789-20A1-8D4D07D4C164}"/>
              </a:ext>
            </a:extLst>
          </p:cNvPr>
          <p:cNvSpPr/>
          <p:nvPr/>
        </p:nvSpPr>
        <p:spPr>
          <a:xfrm>
            <a:off x="2436227" y="2862574"/>
            <a:ext cx="1277928" cy="3195327"/>
          </a:xfrm>
          <a:custGeom>
            <a:avLst/>
            <a:gdLst>
              <a:gd name="connsiteX0" fmla="*/ 213736 w 958446"/>
              <a:gd name="connsiteY0" fmla="*/ 65128 h 2105789"/>
              <a:gd name="connsiteX1" fmla="*/ 10536 w 958446"/>
              <a:gd name="connsiteY1" fmla="*/ 1557866 h 2105789"/>
              <a:gd name="connsiteX2" fmla="*/ 502905 w 958446"/>
              <a:gd name="connsiteY2" fmla="*/ 2104943 h 2105789"/>
              <a:gd name="connsiteX3" fmla="*/ 799890 w 958446"/>
              <a:gd name="connsiteY3" fmla="*/ 1643835 h 2105789"/>
              <a:gd name="connsiteX4" fmla="*/ 948382 w 958446"/>
              <a:gd name="connsiteY4" fmla="*/ 260512 h 2105789"/>
              <a:gd name="connsiteX5" fmla="*/ 526352 w 958446"/>
              <a:gd name="connsiteY5" fmla="*/ 2604 h 210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8446" h="2105789">
                <a:moveTo>
                  <a:pt x="213736" y="65128"/>
                </a:moveTo>
                <a:cubicBezTo>
                  <a:pt x="88038" y="641512"/>
                  <a:pt x="-37659" y="1217897"/>
                  <a:pt x="10536" y="1557866"/>
                </a:cubicBezTo>
                <a:cubicBezTo>
                  <a:pt x="58731" y="1897835"/>
                  <a:pt x="371346" y="2090615"/>
                  <a:pt x="502905" y="2104943"/>
                </a:cubicBezTo>
                <a:cubicBezTo>
                  <a:pt x="634464" y="2119271"/>
                  <a:pt x="725644" y="1951240"/>
                  <a:pt x="799890" y="1643835"/>
                </a:cubicBezTo>
                <a:cubicBezTo>
                  <a:pt x="874136" y="1336430"/>
                  <a:pt x="993972" y="534050"/>
                  <a:pt x="948382" y="260512"/>
                </a:cubicBezTo>
                <a:cubicBezTo>
                  <a:pt x="902792" y="-13026"/>
                  <a:pt x="714572" y="-5211"/>
                  <a:pt x="526352" y="2604"/>
                </a:cubicBez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40" latinLnBrk="1"/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AA4BF-82AE-0DCD-6884-25188D837CB3}"/>
              </a:ext>
            </a:extLst>
          </p:cNvPr>
          <p:cNvSpPr txBox="1"/>
          <p:nvPr/>
        </p:nvSpPr>
        <p:spPr>
          <a:xfrm>
            <a:off x="10161945" y="2451463"/>
            <a:ext cx="1331295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40"/>
            <a:r>
              <a:rPr lang="en-AU" sz="1400" dirty="0">
                <a:latin typeface="AhnbergHand" pitchFamily="2" charset="0"/>
              </a:rPr>
              <a:t>60K entry variation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C5E2BC-D7CD-C5B9-FD0E-AFE5ED2B18DD}"/>
              </a:ext>
            </a:extLst>
          </p:cNvPr>
          <p:cNvSpPr txBox="1"/>
          <p:nvPr/>
        </p:nvSpPr>
        <p:spPr>
          <a:xfrm>
            <a:off x="3879972" y="4973329"/>
            <a:ext cx="3448380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22 Feb</a:t>
            </a:r>
          </a:p>
          <a:p>
            <a:r>
              <a:rPr lang="en-US" dirty="0">
                <a:latin typeface="AhnbergHand" pitchFamily="2" charset="0"/>
              </a:rPr>
              <a:t>TTNET – Turkey</a:t>
            </a:r>
          </a:p>
          <a:p>
            <a:endParaRPr lang="en-US" dirty="0">
              <a:latin typeface="AhnbergHand" pitchFamily="2" charset="0"/>
            </a:endParaRPr>
          </a:p>
          <a:p>
            <a:r>
              <a:rPr lang="en-US" dirty="0">
                <a:latin typeface="AhnbergHand" pitchFamily="2" charset="0"/>
              </a:rPr>
              <a:t>AS9121   -5,279 prefixes</a:t>
            </a:r>
          </a:p>
          <a:p>
            <a:r>
              <a:rPr lang="en-US" dirty="0">
                <a:latin typeface="AhnbergHand" pitchFamily="2" charset="0"/>
              </a:rPr>
              <a:t>AS47331  -2,427 prefixes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40B7549-1948-5A69-B58D-6978EAB5F866}"/>
              </a:ext>
            </a:extLst>
          </p:cNvPr>
          <p:cNvSpPr/>
          <p:nvPr/>
        </p:nvSpPr>
        <p:spPr>
          <a:xfrm>
            <a:off x="9767455" y="1841969"/>
            <a:ext cx="156067" cy="2575697"/>
          </a:xfrm>
          <a:custGeom>
            <a:avLst/>
            <a:gdLst>
              <a:gd name="connsiteX0" fmla="*/ 0 w 156066"/>
              <a:gd name="connsiteY0" fmla="*/ 267388 h 2575697"/>
              <a:gd name="connsiteX1" fmla="*/ 62345 w 156066"/>
              <a:gd name="connsiteY1" fmla="*/ 101133 h 2575697"/>
              <a:gd name="connsiteX2" fmla="*/ 145472 w 156066"/>
              <a:gd name="connsiteY2" fmla="*/ 215433 h 2575697"/>
              <a:gd name="connsiteX3" fmla="*/ 62345 w 156066"/>
              <a:gd name="connsiteY3" fmla="*/ 142697 h 2575697"/>
              <a:gd name="connsiteX4" fmla="*/ 72736 w 156066"/>
              <a:gd name="connsiteY4" fmla="*/ 2387133 h 2575697"/>
              <a:gd name="connsiteX5" fmla="*/ 155863 w 156066"/>
              <a:gd name="connsiteY5" fmla="*/ 2470260 h 2575697"/>
              <a:gd name="connsiteX6" fmla="*/ 93518 w 156066"/>
              <a:gd name="connsiteY6" fmla="*/ 2574169 h 2575697"/>
              <a:gd name="connsiteX7" fmla="*/ 10390 w 156066"/>
              <a:gd name="connsiteY7" fmla="*/ 2418306 h 257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066" h="2575697">
                <a:moveTo>
                  <a:pt x="0" y="267388"/>
                </a:moveTo>
                <a:cubicBezTo>
                  <a:pt x="19050" y="188590"/>
                  <a:pt x="38100" y="109792"/>
                  <a:pt x="62345" y="101133"/>
                </a:cubicBezTo>
                <a:cubicBezTo>
                  <a:pt x="86590" y="92474"/>
                  <a:pt x="145472" y="208506"/>
                  <a:pt x="145472" y="215433"/>
                </a:cubicBezTo>
                <a:cubicBezTo>
                  <a:pt x="145472" y="222360"/>
                  <a:pt x="74468" y="-219253"/>
                  <a:pt x="62345" y="142697"/>
                </a:cubicBezTo>
                <a:cubicBezTo>
                  <a:pt x="50222" y="504647"/>
                  <a:pt x="57150" y="1999206"/>
                  <a:pt x="72736" y="2387133"/>
                </a:cubicBezTo>
                <a:cubicBezTo>
                  <a:pt x="88322" y="2775060"/>
                  <a:pt x="152399" y="2439087"/>
                  <a:pt x="155863" y="2470260"/>
                </a:cubicBezTo>
                <a:cubicBezTo>
                  <a:pt x="159327" y="2501433"/>
                  <a:pt x="117763" y="2582828"/>
                  <a:pt x="93518" y="2574169"/>
                </a:cubicBezTo>
                <a:cubicBezTo>
                  <a:pt x="69273" y="2565510"/>
                  <a:pt x="39831" y="2491908"/>
                  <a:pt x="10390" y="241830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ADC46-2FCE-6737-79F5-9C3274431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Aside: What happened to TTNET?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022271-80CD-85AA-FFB0-4454B94AC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387" y="1526523"/>
            <a:ext cx="8422900" cy="50537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0DC18-D2F5-CC36-EE66-C92ADBE09606}"/>
              </a:ext>
            </a:extLst>
          </p:cNvPr>
          <p:cNvSpPr txBox="1"/>
          <p:nvPr/>
        </p:nvSpPr>
        <p:spPr>
          <a:xfrm>
            <a:off x="6434985" y="3814445"/>
            <a:ext cx="3760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These are all withdrawals of more specific prefixes</a:t>
            </a:r>
          </a:p>
        </p:txBody>
      </p:sp>
    </p:spTree>
    <p:extLst>
      <p:ext uri="{BB962C8B-B14F-4D97-AF65-F5344CB8AC3E}">
        <p14:creationId xmlns:p14="http://schemas.microsoft.com/office/powerpoint/2010/main" val="1628184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2087</Words>
  <Application>Microsoft Macintosh PowerPoint</Application>
  <PresentationFormat>Widescreen</PresentationFormat>
  <Paragraphs>283</Paragraphs>
  <Slides>51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AhnbergHand</vt:lpstr>
      <vt:lpstr>Aptos</vt:lpstr>
      <vt:lpstr>Aptos Display</vt:lpstr>
      <vt:lpstr>Arial</vt:lpstr>
      <vt:lpstr>Courier New</vt:lpstr>
      <vt:lpstr>Powderfinger Type</vt:lpstr>
      <vt:lpstr>Vadim's Writing</vt:lpstr>
      <vt:lpstr>Office Theme</vt:lpstr>
      <vt:lpstr>Worksheet</vt:lpstr>
      <vt:lpstr>BGP in 2023</vt:lpstr>
      <vt:lpstr>A super-brief summary of BGP!</vt:lpstr>
      <vt:lpstr>For example:…</vt:lpstr>
      <vt:lpstr>Why look at BGP Tables?</vt:lpstr>
      <vt:lpstr>The Highlights</vt:lpstr>
      <vt:lpstr>PowerPoint Presentation</vt:lpstr>
      <vt:lpstr>IPv4 in 2023</vt:lpstr>
      <vt:lpstr>IPv4 in 2023</vt:lpstr>
      <vt:lpstr>Aside: What happened to TTNET?</vt:lpstr>
      <vt:lpstr>AS Prefix Count over 2023</vt:lpstr>
      <vt:lpstr>PowerPoint Presentation</vt:lpstr>
      <vt:lpstr>PowerPoint Presentation</vt:lpstr>
      <vt:lpstr>2023: Assigned vs Recovered Addresses</vt:lpstr>
      <vt:lpstr>2023: Assigned vs Recovered Addresses</vt:lpstr>
      <vt:lpstr>2018-2023: 6 Year Assigned vs Recovered Addresses</vt:lpstr>
      <vt:lpstr>Advertised Span per Origin AS over 2023</vt:lpstr>
      <vt:lpstr>What happened in 2023 in V4?</vt:lpstr>
      <vt:lpstr>What happened in 2023 in V4?</vt:lpstr>
      <vt:lpstr>The Highlights</vt:lpstr>
      <vt:lpstr>The 20-Year View of IPv6</vt:lpstr>
      <vt:lpstr>2023 IPv6 FIB in Detail</vt:lpstr>
      <vt:lpstr>2023 IPv6 FIB in Detail</vt:lpstr>
      <vt:lpstr>More Specifics in IPv6</vt:lpstr>
      <vt:lpstr>20-Year IPv6 Advertised Address Span</vt:lpstr>
      <vt:lpstr>IPv6 Advertised Address Span in 2023</vt:lpstr>
      <vt:lpstr>V6 in 2023</vt:lpstr>
      <vt:lpstr>The Highlights</vt:lpstr>
      <vt:lpstr>V4 BGP Table Size Predictions</vt:lpstr>
      <vt:lpstr>V4 BGP Table Size Predictions</vt:lpstr>
      <vt:lpstr>V6 BGP Table Size Predictions</vt:lpstr>
      <vt:lpstr>V6 BGP Table Size Predictions</vt:lpstr>
      <vt:lpstr>BGP Table Growth</vt:lpstr>
      <vt:lpstr>The Highlights</vt:lpstr>
      <vt:lpstr>IPv4 BGP Updates – Daily Updates</vt:lpstr>
      <vt:lpstr>IPv4 BGP Updates – Daily Updates</vt:lpstr>
      <vt:lpstr>IPv4 Unstable Prefixes per Day</vt:lpstr>
      <vt:lpstr>IPv4 Unstable Prefixes per Day</vt:lpstr>
      <vt:lpstr>IPv4 BGP Convergence Performance</vt:lpstr>
      <vt:lpstr>IPv4 BGP Convergence Performance</vt:lpstr>
      <vt:lpstr>Updates in IPv4 BGP</vt:lpstr>
      <vt:lpstr>V6 BGP Updates</vt:lpstr>
      <vt:lpstr>V6 BGP Updates</vt:lpstr>
      <vt:lpstr>V6 Unstable Prefixes</vt:lpstr>
      <vt:lpstr>V6 Unstable Prefixes</vt:lpstr>
      <vt:lpstr>V6 Convergence Performance</vt:lpstr>
      <vt:lpstr>V6 Convergence Performance</vt:lpstr>
      <vt:lpstr>Updates in IPv6 BGP</vt:lpstr>
      <vt:lpstr>The Highlights</vt:lpstr>
      <vt:lpstr>Directions: Securing Routing</vt:lpstr>
      <vt:lpstr>Some Open Questions</vt:lpstr>
      <vt:lpstr>That’s 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BGP in 2023</dc:title>
  <dc:creator>Geoff Huston</dc:creator>
  <cp:lastModifiedBy>Geoff Huston</cp:lastModifiedBy>
  <cp:revision>5</cp:revision>
  <dcterms:created xsi:type="dcterms:W3CDTF">2024-03-05T05:03:27Z</dcterms:created>
  <dcterms:modified xsi:type="dcterms:W3CDTF">2024-04-29T03:09:55Z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2024-03-05T19:09:49Z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6370dbd4-692f-44f3-8db9-57f18af61739</vt:lpwstr>
  </property>
  <property fmtid="{D5CDD505-2E9C-101B-9397-08002B2CF9AE}" pid="8" name="MSIP_Label_66ca7b2a-4f6d-4766-806a-1a0c76ea1c59_ContentBits">
    <vt:lpwstr>0</vt:lpwstr>
  </property>
</Properties>
</file>