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34" r:id="rId14"/>
    <p:sldId id="328" r:id="rId15"/>
    <p:sldId id="329" r:id="rId16"/>
    <p:sldId id="331" r:id="rId17"/>
    <p:sldId id="332" r:id="rId18"/>
    <p:sldId id="335" r:id="rId19"/>
    <p:sldId id="336" r:id="rId20"/>
    <p:sldId id="337" r:id="rId21"/>
    <p:sldId id="3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/>
    <p:restoredTop sz="94830"/>
  </p:normalViewPr>
  <p:slideViewPr>
    <p:cSldViewPr snapToGrid="0">
      <p:cViewPr varScale="1">
        <p:scale>
          <a:sx n="121" d="100"/>
          <a:sy n="121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B8CB-49B0-6CDB-988E-0D3F8614A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3694C-1B2E-5B95-5B1C-48D0D91B2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23E09-508A-4701-3C31-F607EC5B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17/8/2025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3263-5CE3-697D-8823-01B96E7C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D26FB-C4F7-8965-6DD7-92FE3C98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93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CC27-491F-5355-BFB7-A9D44EF6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FEE95-5429-A4B1-3903-719BC86DA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4BC6-C441-7449-37A1-9115AE89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17/8/2025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FA8EA-A4BA-CD82-0587-C3AA8B2B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42C49-B3D8-1514-8637-CEE59BC2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1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036A5-3C04-1D46-75E8-0D462505E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C3ACD-98D8-0EE6-A510-29C078433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74254-ECB8-6F1C-39CF-3467B7E3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17/8/2025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6EB4B-F6AF-DBBB-1280-64220B29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A676B-B6E9-AFD8-5762-5BAB860F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27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F9A5-1834-FB38-0199-F13595A2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636F7-06F2-C6D4-93C2-0D0913429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8E687-464E-C740-B72D-4E4FE10F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17/8/2025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BFACD-7594-D30F-DB7A-BEFE39CE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BC33-F86C-8AA1-6F08-75FD9B42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0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3C57-2DCB-B598-9CF4-B753142C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F2F08-7A51-1211-6D36-CB2453759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3FB5D-8448-BF02-1A71-75751A04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17/8/2025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1A5C0-D4E1-1FBF-23B7-2022E3AE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B951-B484-4222-34E7-11B9A197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8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08EA-862E-B68E-1529-8427BA1B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E5A4-022B-3DC3-0A20-9C3C9961A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BF79-9A40-23F0-6A72-FB9C1B4AB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77433-5BF5-5AC3-3AE0-67654496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17/8/2025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75187-DBC5-F694-7743-F14DB9A7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B2F6F-DD6F-543B-3909-09D01675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86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9442-8348-020A-6D52-39F915BC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EEBD1-32AB-20FA-95E9-1C2E3C6ED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AEAD3-046E-58AC-9D8B-5CDB386A5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FA84B-C23F-7FFB-74D8-6CD58A1CF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3F3403-6BFE-6E90-8EFF-703D14134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7F975-840E-1736-BA19-80060334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17/8/2025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92B66-F8E0-17EE-AF6D-C29A1858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176F6-F95A-FE8F-BA0A-8028F585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88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88F4-6AF5-3216-C531-1E4CBB28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C72D0-CD60-7CB9-61FC-17DF703C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17/8/2025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5B926-F1ED-2E4D-95B0-66EB5AAA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3E34B-9C64-DDE0-E293-6FC44244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79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95502-9803-D1A7-B79D-DFDBDC2E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17/8/2025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61083-58A5-8666-BA65-DC05A87C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D1AC9-CCC5-F0EE-B54F-81AA85BA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718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CF49-A5B6-D1B9-BFD1-21CE29C6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C53A8-3273-C768-701A-EFB95216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944F3-3997-93C5-A55D-5CDBEC5D3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F4C23-085F-FCB8-547A-ACDB054E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17/8/2025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131EA-1715-66E8-194B-B39E1170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84D1C-D136-DF85-2533-20F9383A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484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6760-0351-6554-A551-441204EE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88F37-CF87-B4D2-F714-DF3A58C66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F3626-E8B0-F7C3-33B9-116F717F6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C6DA9-99BB-AA2B-A69E-E16AA554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17/8/2025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DA70F-2D82-7C1F-024B-43401D94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B2CE7-445F-21D7-BA53-0585DF82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8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72004-81C6-F061-E78E-E0322528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2F9D5-0085-1F28-2A4E-83CA858BA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F856A-193E-398C-2C18-21D7A4205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B7E82-8153-1B40-B03C-F5F5FA245232}" type="datetimeFigureOut">
              <a:rPr lang="en-AU" smtClean="0"/>
              <a:t>17/8/2025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8D5F2-6344-77E9-3555-E042FB692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D773D-FEAB-070B-DE2E-462273A16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4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EBD7-9BDC-CFCE-283A-8CDF46B7A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Measuring ECN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680E8-FC8B-E940-3804-4629F7486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6583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AU" altLang="en-US" sz="4000" dirty="0">
                <a:latin typeface="Max's Handwritin" pitchFamily="2" charset="0"/>
              </a:rPr>
              <a:t>Geoff Huston</a:t>
            </a:r>
          </a:p>
          <a:p>
            <a:pPr algn="r"/>
            <a:r>
              <a:rPr lang="en-AU" altLang="en-US" sz="4000" dirty="0">
                <a:latin typeface="Max's Handwritin" pitchFamily="2" charset="0"/>
              </a:rPr>
              <a:t>Chief Scientist, APNIC</a:t>
            </a:r>
          </a:p>
          <a:p>
            <a:pPr algn="r"/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69656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81DE-69A5-317F-44AC-F3708D26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59ECE-67C2-CE7E-8BFF-85B8A0C5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Crickets!</a:t>
            </a:r>
          </a:p>
        </p:txBody>
      </p:sp>
    </p:spTree>
    <p:extLst>
      <p:ext uri="{BB962C8B-B14F-4D97-AF65-F5344CB8AC3E}">
        <p14:creationId xmlns:p14="http://schemas.microsoft.com/office/powerpoint/2010/main" val="124940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DE7E-A97C-829C-2F48-1AFEBEEA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Until around 2022…</a:t>
            </a:r>
          </a:p>
        </p:txBody>
      </p:sp>
      <p:pic>
        <p:nvPicPr>
          <p:cNvPr id="9" name="Content Placeholder 8" descr="A document with text on it&#10;&#10;AI-generated content may be incorrect.">
            <a:extLst>
              <a:ext uri="{FF2B5EF4-FFF2-40B4-BE49-F238E27FC236}">
                <a16:creationId xmlns:a16="http://schemas.microsoft.com/office/drawing/2014/main" id="{C381E13F-A222-30CB-43E6-48F91DDFE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2278" y="1825625"/>
            <a:ext cx="3907443" cy="4351338"/>
          </a:xfr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10ADD5FA-B20E-0D62-55BE-357436A09E50}"/>
              </a:ext>
            </a:extLst>
          </p:cNvPr>
          <p:cNvSpPr/>
          <p:nvPr/>
        </p:nvSpPr>
        <p:spPr>
          <a:xfrm>
            <a:off x="3868456" y="4466040"/>
            <a:ext cx="4569580" cy="875060"/>
          </a:xfrm>
          <a:custGeom>
            <a:avLst/>
            <a:gdLst>
              <a:gd name="connsiteX0" fmla="*/ 290949 w 4569580"/>
              <a:gd name="connsiteY0" fmla="*/ 819638 h 875060"/>
              <a:gd name="connsiteX1" fmla="*/ 1272256 w 4569580"/>
              <a:gd name="connsiteY1" fmla="*/ 853092 h 875060"/>
              <a:gd name="connsiteX2" fmla="*/ 3502500 w 4569580"/>
              <a:gd name="connsiteY2" fmla="*/ 841940 h 875060"/>
              <a:gd name="connsiteX3" fmla="*/ 4439203 w 4569580"/>
              <a:gd name="connsiteY3" fmla="*/ 462799 h 875060"/>
              <a:gd name="connsiteX4" fmla="*/ 4283085 w 4569580"/>
              <a:gd name="connsiteY4" fmla="*/ 27901 h 875060"/>
              <a:gd name="connsiteX5" fmla="*/ 1885573 w 4569580"/>
              <a:gd name="connsiteY5" fmla="*/ 61355 h 875060"/>
              <a:gd name="connsiteX6" fmla="*/ 179437 w 4569580"/>
              <a:gd name="connsiteY6" fmla="*/ 206321 h 875060"/>
              <a:gd name="connsiteX7" fmla="*/ 134832 w 4569580"/>
              <a:gd name="connsiteY7" fmla="*/ 596614 h 87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9580" h="875060">
                <a:moveTo>
                  <a:pt x="290949" y="819638"/>
                </a:moveTo>
                <a:cubicBezTo>
                  <a:pt x="513973" y="834506"/>
                  <a:pt x="1272256" y="853092"/>
                  <a:pt x="1272256" y="853092"/>
                </a:cubicBezTo>
                <a:cubicBezTo>
                  <a:pt x="1807514" y="856809"/>
                  <a:pt x="2974676" y="906989"/>
                  <a:pt x="3502500" y="841940"/>
                </a:cubicBezTo>
                <a:cubicBezTo>
                  <a:pt x="4030324" y="776891"/>
                  <a:pt x="4309106" y="598472"/>
                  <a:pt x="4439203" y="462799"/>
                </a:cubicBezTo>
                <a:cubicBezTo>
                  <a:pt x="4569301" y="327126"/>
                  <a:pt x="4708690" y="94808"/>
                  <a:pt x="4283085" y="27901"/>
                </a:cubicBezTo>
                <a:cubicBezTo>
                  <a:pt x="3857480" y="-39006"/>
                  <a:pt x="2569514" y="31618"/>
                  <a:pt x="1885573" y="61355"/>
                </a:cubicBezTo>
                <a:cubicBezTo>
                  <a:pt x="1201632" y="91092"/>
                  <a:pt x="471227" y="117111"/>
                  <a:pt x="179437" y="206321"/>
                </a:cubicBezTo>
                <a:cubicBezTo>
                  <a:pt x="-112353" y="295531"/>
                  <a:pt x="11239" y="446072"/>
                  <a:pt x="134832" y="59661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187E7-078A-84EC-0FAD-88DCEFD95416}"/>
              </a:ext>
            </a:extLst>
          </p:cNvPr>
          <p:cNvSpPr txBox="1"/>
          <p:nvPr/>
        </p:nvSpPr>
        <p:spPr>
          <a:xfrm>
            <a:off x="2228193" y="1913617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L4S!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419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0816-F73D-6030-2AAB-565D1629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ECN Control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D2A79-36B6-B249-BEBB-0071950AF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407" y="4214649"/>
            <a:ext cx="10515600" cy="24549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router “marks” IP packets at the onset of queue formation with a bit signal</a:t>
            </a:r>
          </a:p>
          <a:p>
            <a:r>
              <a:rPr lang="en-US" dirty="0"/>
              <a:t>The Receiver echoes this bit up into the transport protocol reverse flow </a:t>
            </a:r>
          </a:p>
          <a:p>
            <a:r>
              <a:rPr lang="en-US" dirty="0"/>
              <a:t>The sender reduces its sending window size (and notifies the receiver that it was performed this window reduction)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3FE58-32F4-DCED-040A-ECB19A326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99" y="1582682"/>
            <a:ext cx="7772400" cy="2343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A12B1-1AE6-A72C-26E9-F3234898D19E}"/>
              </a:ext>
            </a:extLst>
          </p:cNvPr>
          <p:cNvSpPr txBox="1"/>
          <p:nvPr/>
        </p:nvSpPr>
        <p:spPr>
          <a:xfrm>
            <a:off x="8352059" y="2632061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D39F2-9C0E-E384-9093-527DC3984DA6}"/>
              </a:ext>
            </a:extLst>
          </p:cNvPr>
          <p:cNvSpPr txBox="1"/>
          <p:nvPr/>
        </p:nvSpPr>
        <p:spPr>
          <a:xfrm>
            <a:off x="7998372" y="3289739"/>
            <a:ext cx="53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FC658-125A-93D9-B1E4-4A7F9E285105}"/>
              </a:ext>
            </a:extLst>
          </p:cNvPr>
          <p:cNvSpPr/>
          <p:nvPr/>
        </p:nvSpPr>
        <p:spPr>
          <a:xfrm>
            <a:off x="2911366" y="3289739"/>
            <a:ext cx="5621191" cy="451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47F03-9B90-37F9-D655-49602A9DE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5570-8B4B-9128-8591-E0D936B4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ECN Control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2623E-1B02-35CF-3A40-38970855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407" y="4214649"/>
            <a:ext cx="10515600" cy="24549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router “marks” IP packets at the onset of queue formation with a bit signal</a:t>
            </a:r>
          </a:p>
          <a:p>
            <a:r>
              <a:rPr lang="en-US" dirty="0"/>
              <a:t>The Receiver echoes this bit up into the transport protocol reverse flow </a:t>
            </a:r>
          </a:p>
          <a:p>
            <a:r>
              <a:rPr lang="en-US" dirty="0"/>
              <a:t>The sender reduces its sending window size (and notifies the receiver that it was performed this window reduction)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21270-4FBE-82B7-EB4D-A842E7BAF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99" y="1582682"/>
            <a:ext cx="7772400" cy="2343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C8315E-97EB-408C-2AE4-12FC655CAEE7}"/>
              </a:ext>
            </a:extLst>
          </p:cNvPr>
          <p:cNvSpPr txBox="1"/>
          <p:nvPr/>
        </p:nvSpPr>
        <p:spPr>
          <a:xfrm>
            <a:off x="8352059" y="2632061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4EE83-83B6-1CDD-9278-49B26BA0EDD1}"/>
              </a:ext>
            </a:extLst>
          </p:cNvPr>
          <p:cNvSpPr txBox="1"/>
          <p:nvPr/>
        </p:nvSpPr>
        <p:spPr>
          <a:xfrm>
            <a:off x="7998372" y="3289739"/>
            <a:ext cx="53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288650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4ADD-ADE8-D3E2-4044-FD3B2170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C7F31-85D1-594E-65B2-A2253F250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1892957"/>
            <a:ext cx="7670800" cy="288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0101C-0C80-0320-C574-EAED556C2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737" y="1421440"/>
            <a:ext cx="3566532" cy="2111255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A28F806D-05B9-555F-5BD8-52154C5843A0}"/>
              </a:ext>
            </a:extLst>
          </p:cNvPr>
          <p:cNvSpPr/>
          <p:nvPr/>
        </p:nvSpPr>
        <p:spPr>
          <a:xfrm rot="551106">
            <a:off x="8133303" y="2128858"/>
            <a:ext cx="457200" cy="2023555"/>
          </a:xfrm>
          <a:prstGeom prst="downArrow">
            <a:avLst>
              <a:gd name="adj1" fmla="val 50000"/>
              <a:gd name="adj2" fmla="val 85509"/>
            </a:avLst>
          </a:prstGeom>
          <a:solidFill>
            <a:srgbClr val="BFBFB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1B50D-FB7B-C7D2-E064-34AA01B877A5}"/>
              </a:ext>
            </a:extLst>
          </p:cNvPr>
          <p:cNvSpPr txBox="1"/>
          <p:nvPr/>
        </p:nvSpPr>
        <p:spPr>
          <a:xfrm>
            <a:off x="8816984" y="4974686"/>
            <a:ext cx="9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ECN Bits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876BE-0D8D-65C8-F1B6-B2A1857105CA}"/>
              </a:ext>
            </a:extLst>
          </p:cNvPr>
          <p:cNvCxnSpPr>
            <a:cxnSpLocks/>
          </p:cNvCxnSpPr>
          <p:nvPr/>
        </p:nvCxnSpPr>
        <p:spPr>
          <a:xfrm>
            <a:off x="8534400" y="4775857"/>
            <a:ext cx="214677" cy="202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312441-009F-54BD-D57C-323B77381087}"/>
              </a:ext>
            </a:extLst>
          </p:cNvPr>
          <p:cNvCxnSpPr/>
          <p:nvPr/>
        </p:nvCxnSpPr>
        <p:spPr>
          <a:xfrm flipH="1">
            <a:off x="9637986" y="4775857"/>
            <a:ext cx="176017" cy="198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DC4B38-C19D-8609-F6BA-FD154A202599}"/>
              </a:ext>
            </a:extLst>
          </p:cNvPr>
          <p:cNvSpPr txBox="1"/>
          <p:nvPr/>
        </p:nvSpPr>
        <p:spPr>
          <a:xfrm>
            <a:off x="8150455" y="5435333"/>
            <a:ext cx="3296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0 – Non-ECN Capable Transport</a:t>
            </a:r>
          </a:p>
          <a:p>
            <a:r>
              <a:rPr lang="en-US" dirty="0"/>
              <a:t>0 1 – ECN Capable </a:t>
            </a:r>
            <a:r>
              <a:rPr lang="en-US" dirty="0" err="1"/>
              <a:t>TransporT</a:t>
            </a:r>
            <a:endParaRPr lang="en-US" dirty="0"/>
          </a:p>
          <a:p>
            <a:r>
              <a:rPr lang="en-US" dirty="0"/>
              <a:t>1 0  - ECN Capable Transport</a:t>
            </a:r>
          </a:p>
          <a:p>
            <a:r>
              <a:rPr lang="en-US" dirty="0"/>
              <a:t>1 1 – Congestion Experienced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7A168-EF04-1112-E5CA-BE74AF6B4CC2}"/>
              </a:ext>
            </a:extLst>
          </p:cNvPr>
          <p:cNvSpPr/>
          <p:nvPr/>
        </p:nvSpPr>
        <p:spPr>
          <a:xfrm>
            <a:off x="8534400" y="4403834"/>
            <a:ext cx="1279603" cy="2522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0       0</a:t>
            </a:r>
          </a:p>
        </p:txBody>
      </p:sp>
    </p:spTree>
    <p:extLst>
      <p:ext uri="{BB962C8B-B14F-4D97-AF65-F5344CB8AC3E}">
        <p14:creationId xmlns:p14="http://schemas.microsoft.com/office/powerpoint/2010/main" val="282295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712C-19BC-64FA-8D50-E64A2DA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7F4CA5-9EF9-8157-FE33-50946774A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168" y="1690688"/>
            <a:ext cx="5778500" cy="231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E22657-FD0F-7EB0-7D83-31F4C49BF3F2}"/>
              </a:ext>
            </a:extLst>
          </p:cNvPr>
          <p:cNvSpPr txBox="1"/>
          <p:nvPr/>
        </p:nvSpPr>
        <p:spPr>
          <a:xfrm>
            <a:off x="1382751" y="4650059"/>
            <a:ext cx="55426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ECE – receiver back to sender – CE received</a:t>
            </a:r>
          </a:p>
          <a:p>
            <a:r>
              <a:rPr lang="en-US" dirty="0"/>
              <a:t>CWR – sender to receiver – Congestion Window Reduced</a:t>
            </a:r>
          </a:p>
          <a:p>
            <a:endParaRPr lang="en-US" dirty="0"/>
          </a:p>
          <a:p>
            <a:r>
              <a:rPr lang="en-US" dirty="0"/>
              <a:t>SYN+ECE+CWR – ECN capable on session start</a:t>
            </a:r>
          </a:p>
          <a:p>
            <a:r>
              <a:rPr lang="en-US" dirty="0"/>
              <a:t>SYN+ACK+ECE   – ECN capable response</a:t>
            </a:r>
          </a:p>
        </p:txBody>
      </p:sp>
    </p:spTree>
    <p:extLst>
      <p:ext uri="{BB962C8B-B14F-4D97-AF65-F5344CB8AC3E}">
        <p14:creationId xmlns:p14="http://schemas.microsoft.com/office/powerpoint/2010/main" val="244159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A633D-D7B7-3035-5307-318BF812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9204-1247-168A-8F39-182CFD2C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FBF12-9E97-A332-35E7-D702CD001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Packet Count (by remote IP addresses) for Feb/March 2025</a:t>
            </a:r>
          </a:p>
          <a:p>
            <a:pPr marL="0" indent="0">
              <a:buNone/>
            </a:pPr>
            <a:r>
              <a:rPr lang="en-US" dirty="0"/>
              <a:t>0.   IP Sources	   303,545,388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IP ECT		       6,815,753 (2.45% of sources)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IP CE		       1,098,965 (16.12% of ECT sources)</a:t>
            </a:r>
          </a:p>
        </p:txBody>
      </p:sp>
    </p:spTree>
    <p:extLst>
      <p:ext uri="{BB962C8B-B14F-4D97-AF65-F5344CB8AC3E}">
        <p14:creationId xmlns:p14="http://schemas.microsoft.com/office/powerpoint/2010/main" val="416386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3C693-04F5-B58D-8027-4385E6F0E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669E-25DD-8AF5-F498-101E8650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0AB79-9A3D-CAA7-4C33-6B2D24C19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Packet Count (by remote IP addresses)</a:t>
            </a:r>
          </a:p>
          <a:p>
            <a:pPr marL="0" indent="0">
              <a:buNone/>
            </a:pPr>
            <a:r>
              <a:rPr lang="en-US" dirty="0"/>
              <a:t>0.   IP Sources	   303,545,388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IP ECT		       6,815,753 (2.45% of sources)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IP CE		       1,098,965 (16.12% of ECT sources)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TCP ECN </a:t>
            </a:r>
            <a:r>
              <a:rPr lang="en-US" dirty="0" err="1"/>
              <a:t>Opt</a:t>
            </a:r>
            <a:r>
              <a:rPr lang="en-US" dirty="0"/>
              <a:t>	       7,478,207  (2.46% of sources)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TCP ECE	(Rec’d)	 20,862  (0.27% of TCP sources)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TCP CWR (Rec’d)         335,209  (4.48% of TCP sources)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87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05B6-D869-BC23-2514-FAEEDF0D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ECT by Country</a:t>
            </a:r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C21E2F82-FB3D-06F7-3B9E-C55B963FE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486" y="1825625"/>
            <a:ext cx="9331028" cy="4351338"/>
          </a:xfrm>
        </p:spPr>
      </p:pic>
    </p:spTree>
    <p:extLst>
      <p:ext uri="{BB962C8B-B14F-4D97-AF65-F5344CB8AC3E}">
        <p14:creationId xmlns:p14="http://schemas.microsoft.com/office/powerpoint/2010/main" val="1338167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4D57-CAC4-DD34-9203-72AEFB16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ECN Option by Country</a:t>
            </a:r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7D6BAA22-2C3E-2CF0-43A4-3CC1816F9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524" y="1825625"/>
            <a:ext cx="9284952" cy="4351338"/>
          </a:xfrm>
        </p:spPr>
      </p:pic>
    </p:spTree>
    <p:extLst>
      <p:ext uri="{BB962C8B-B14F-4D97-AF65-F5344CB8AC3E}">
        <p14:creationId xmlns:p14="http://schemas.microsoft.com/office/powerpoint/2010/main" val="358946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0ED4-2610-E865-F7A6-7215FDE0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Loss-Based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2918-5092-B00C-4C6B-E5A425E8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5812221" cy="4549337"/>
          </a:xfrm>
        </p:spPr>
        <p:txBody>
          <a:bodyPr>
            <a:normAutofit/>
          </a:bodyPr>
          <a:lstStyle/>
          <a:p>
            <a:r>
              <a:rPr lang="en-US" dirty="0"/>
              <a:t>Most of today’s network traffic uses an extremely simple algorithm that avoids networks collapsing under extreme overload:</a:t>
            </a:r>
          </a:p>
          <a:p>
            <a:pPr lvl="1"/>
            <a:r>
              <a:rPr lang="en-US" dirty="0"/>
              <a:t>Continually increase the amount of data being pushed into the network</a:t>
            </a:r>
          </a:p>
          <a:p>
            <a:pPr lvl="1"/>
            <a:r>
              <a:rPr lang="en-US" dirty="0"/>
              <a:t>Until a network queue overloads and the sender detects the consequent packet loss</a:t>
            </a:r>
          </a:p>
          <a:p>
            <a:pPr lvl="1"/>
            <a:r>
              <a:rPr lang="en-US" dirty="0"/>
              <a:t>Halve the sending rate  and do it again!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64552-1262-A04A-7EF0-8A53979A9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48" y="1605291"/>
            <a:ext cx="6164317" cy="33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85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11AC-DB37-0F04-4213-17FCACEF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Table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160CEC2-1EC9-A82A-7FB4-06B337800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018" y="1792172"/>
            <a:ext cx="10033963" cy="4351338"/>
          </a:xfrm>
        </p:spPr>
      </p:pic>
    </p:spTree>
    <p:extLst>
      <p:ext uri="{BB962C8B-B14F-4D97-AF65-F5344CB8AC3E}">
        <p14:creationId xmlns:p14="http://schemas.microsoft.com/office/powerpoint/2010/main" val="2668127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6094D4F-1AF7-894D-A010-F16D61B59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04360" y="2678557"/>
            <a:ext cx="4968240" cy="1325563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/>
              <a:t>Thanks!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A7FF-A084-E9BB-1DC4-43AF7701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6355E-FF03-D9EF-AA50-7B39E4902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congestion avoidance inflation algorithm</a:t>
            </a:r>
          </a:p>
          <a:p>
            <a:r>
              <a:rPr lang="en-US" dirty="0"/>
              <a:t>Try to detect the difference between isolated damage packet loss and queue overload loss</a:t>
            </a:r>
          </a:p>
          <a:p>
            <a:r>
              <a:rPr lang="en-US" dirty="0"/>
              <a:t>Better understand the relationship between network buffers and protocol performance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3FD9B-AD84-DE33-D47C-10C0EFAA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91" y="4534649"/>
            <a:ext cx="4573736" cy="2313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46B7F-C69E-0C20-E5F1-98A92F63D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413" y="4001294"/>
            <a:ext cx="5730178" cy="30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5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D335-72CF-9D7E-4BA1-D24FEF88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“better” way?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55C24-2858-5D50-2D7C-C855FC41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972" y="1828800"/>
            <a:ext cx="5514044" cy="4383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F2EC19-F506-16D9-8194-271A08D37A33}"/>
              </a:ext>
            </a:extLst>
          </p:cNvPr>
          <p:cNvSpPr txBox="1"/>
          <p:nvPr/>
        </p:nvSpPr>
        <p:spPr>
          <a:xfrm>
            <a:off x="838200" y="3429000"/>
            <a:ext cx="3756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Trigger the congestion response at the onset of queue formation rather than at the point of catastrophic queue collapse</a:t>
            </a:r>
          </a:p>
        </p:txBody>
      </p:sp>
    </p:spTree>
    <p:extLst>
      <p:ext uri="{BB962C8B-B14F-4D97-AF65-F5344CB8AC3E}">
        <p14:creationId xmlns:p14="http://schemas.microsoft.com/office/powerpoint/2010/main" val="319581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C4B0-B54E-D4FC-3061-E0C27BDD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29595-4FA2-4BED-A154-E4736B14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9" y="2336156"/>
            <a:ext cx="5118409" cy="4351338"/>
          </a:xfrm>
        </p:spPr>
        <p:txBody>
          <a:bodyPr/>
          <a:lstStyle/>
          <a:p>
            <a:r>
              <a:rPr lang="en-US" dirty="0"/>
              <a:t>Detect queue formation through pulsed testing and delay sensitivity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2B289-262A-9795-A275-4F2097FF6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328" y="2165650"/>
            <a:ext cx="7772400" cy="46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8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C2FD-4DC9-DE74-AFF5-74740961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get the router to help!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B4E37A-A099-F3A9-3A99-BD9DD70D4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337" y="1701198"/>
            <a:ext cx="652971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1BF5F-E51C-583D-5871-25D5F7199209}"/>
              </a:ext>
            </a:extLst>
          </p:cNvPr>
          <p:cNvSpPr txBox="1"/>
          <p:nvPr/>
        </p:nvSpPr>
        <p:spPr>
          <a:xfrm>
            <a:off x="2132439" y="4315522"/>
            <a:ext cx="11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1990!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41BF807-6EBB-2D52-D75A-FE89CB271735}"/>
              </a:ext>
            </a:extLst>
          </p:cNvPr>
          <p:cNvSpPr/>
          <p:nvPr/>
        </p:nvSpPr>
        <p:spPr>
          <a:xfrm>
            <a:off x="3410238" y="3619218"/>
            <a:ext cx="2692945" cy="703003"/>
          </a:xfrm>
          <a:custGeom>
            <a:avLst/>
            <a:gdLst>
              <a:gd name="connsiteX0" fmla="*/ 46640 w 2692945"/>
              <a:gd name="connsiteY0" fmla="*/ 696304 h 703003"/>
              <a:gd name="connsiteX1" fmla="*/ 158152 w 2692945"/>
              <a:gd name="connsiteY1" fmla="*/ 651699 h 703003"/>
              <a:gd name="connsiteX2" fmla="*/ 2522211 w 2692945"/>
              <a:gd name="connsiteY2" fmla="*/ 82987 h 703003"/>
              <a:gd name="connsiteX3" fmla="*/ 2399547 w 2692945"/>
              <a:gd name="connsiteY3" fmla="*/ 38382 h 703003"/>
              <a:gd name="connsiteX4" fmla="*/ 2689479 w 2692945"/>
              <a:gd name="connsiteY4" fmla="*/ 4928 h 703003"/>
              <a:gd name="connsiteX5" fmla="*/ 2533362 w 2692945"/>
              <a:gd name="connsiteY5" fmla="*/ 149894 h 70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945" h="703003">
                <a:moveTo>
                  <a:pt x="46640" y="696304"/>
                </a:moveTo>
                <a:cubicBezTo>
                  <a:pt x="-103902" y="725111"/>
                  <a:pt x="158152" y="651699"/>
                  <a:pt x="158152" y="651699"/>
                </a:cubicBezTo>
                <a:lnTo>
                  <a:pt x="2522211" y="82987"/>
                </a:lnTo>
                <a:cubicBezTo>
                  <a:pt x="2895777" y="-19232"/>
                  <a:pt x="2371669" y="51392"/>
                  <a:pt x="2399547" y="38382"/>
                </a:cubicBezTo>
                <a:cubicBezTo>
                  <a:pt x="2427425" y="25372"/>
                  <a:pt x="2667177" y="-13657"/>
                  <a:pt x="2689479" y="4928"/>
                </a:cubicBezTo>
                <a:cubicBezTo>
                  <a:pt x="2711781" y="23513"/>
                  <a:pt x="2622571" y="86703"/>
                  <a:pt x="2533362" y="14989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C08DF-489B-4C8C-B462-2AA9DE7F1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F6D9-9F34-4E2D-20AA-AD4A818E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get the router to help!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0EBB3-694D-DA15-9BFD-9D0D06D1BA14}"/>
              </a:ext>
            </a:extLst>
          </p:cNvPr>
          <p:cNvSpPr txBox="1"/>
          <p:nvPr/>
        </p:nvSpPr>
        <p:spPr>
          <a:xfrm>
            <a:off x="1922711" y="4522189"/>
            <a:ext cx="150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1999!</a:t>
            </a:r>
          </a:p>
        </p:txBody>
      </p:sp>
      <p:pic>
        <p:nvPicPr>
          <p:cNvPr id="9" name="Content Placeholder 8" descr="A document with text on it&#10;&#10;AI-generated content may be incorrect.">
            <a:extLst>
              <a:ext uri="{FF2B5EF4-FFF2-40B4-BE49-F238E27FC236}">
                <a16:creationId xmlns:a16="http://schemas.microsoft.com/office/drawing/2014/main" id="{823607A8-C7FC-8DF5-9FCC-9696B277E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313" y="1688181"/>
            <a:ext cx="4848417" cy="4951850"/>
          </a:xfr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B736031F-8A8C-334B-3885-F7AE376D65F6}"/>
              </a:ext>
            </a:extLst>
          </p:cNvPr>
          <p:cNvSpPr/>
          <p:nvPr/>
        </p:nvSpPr>
        <p:spPr>
          <a:xfrm>
            <a:off x="2884985" y="2542478"/>
            <a:ext cx="5875269" cy="1979711"/>
          </a:xfrm>
          <a:custGeom>
            <a:avLst/>
            <a:gdLst>
              <a:gd name="connsiteX0" fmla="*/ 0 w 5875269"/>
              <a:gd name="connsiteY0" fmla="*/ 1979711 h 1979711"/>
              <a:gd name="connsiteX1" fmla="*/ 5559972 w 5875269"/>
              <a:gd name="connsiteY1" fmla="*/ 129890 h 1979711"/>
              <a:gd name="connsiteX2" fmla="*/ 5244662 w 5875269"/>
              <a:gd name="connsiteY2" fmla="*/ 140400 h 1979711"/>
              <a:gd name="connsiteX3" fmla="*/ 5770179 w 5875269"/>
              <a:gd name="connsiteY3" fmla="*/ 24787 h 1979711"/>
              <a:gd name="connsiteX4" fmla="*/ 5496910 w 5875269"/>
              <a:gd name="connsiteY4" fmla="*/ 213973 h 197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269" h="1979711">
                <a:moveTo>
                  <a:pt x="0" y="1979711"/>
                </a:moveTo>
                <a:lnTo>
                  <a:pt x="5559972" y="129890"/>
                </a:lnTo>
                <a:cubicBezTo>
                  <a:pt x="6434082" y="-176662"/>
                  <a:pt x="5209628" y="157917"/>
                  <a:pt x="5244662" y="140400"/>
                </a:cubicBezTo>
                <a:cubicBezTo>
                  <a:pt x="5279696" y="122883"/>
                  <a:pt x="5728138" y="12525"/>
                  <a:pt x="5770179" y="24787"/>
                </a:cubicBezTo>
                <a:cubicBezTo>
                  <a:pt x="5812220" y="37049"/>
                  <a:pt x="5654565" y="125511"/>
                  <a:pt x="5496910" y="21397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6E6211F-9A1D-0B13-F4BB-B3D913DB2E92}"/>
              </a:ext>
            </a:extLst>
          </p:cNvPr>
          <p:cNvSpPr/>
          <p:nvPr/>
        </p:nvSpPr>
        <p:spPr>
          <a:xfrm>
            <a:off x="4207921" y="1662076"/>
            <a:ext cx="2565603" cy="850164"/>
          </a:xfrm>
          <a:custGeom>
            <a:avLst/>
            <a:gdLst>
              <a:gd name="connsiteX0" fmla="*/ 427141 w 2565603"/>
              <a:gd name="connsiteY0" fmla="*/ 713262 h 850164"/>
              <a:gd name="connsiteX1" fmla="*/ 2434617 w 2565603"/>
              <a:gd name="connsiteY1" fmla="*/ 797345 h 850164"/>
              <a:gd name="connsiteX2" fmla="*/ 2129817 w 2565603"/>
              <a:gd name="connsiteY2" fmla="*/ 9069 h 850164"/>
              <a:gd name="connsiteX3" fmla="*/ 174893 w 2565603"/>
              <a:gd name="connsiteY3" fmla="*/ 397952 h 850164"/>
              <a:gd name="connsiteX4" fmla="*/ 216934 w 2565603"/>
              <a:gd name="connsiteY4" fmla="*/ 839386 h 85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603" h="850164">
                <a:moveTo>
                  <a:pt x="427141" y="713262"/>
                </a:moveTo>
                <a:cubicBezTo>
                  <a:pt x="1288989" y="813986"/>
                  <a:pt x="2150838" y="914710"/>
                  <a:pt x="2434617" y="797345"/>
                </a:cubicBezTo>
                <a:cubicBezTo>
                  <a:pt x="2718396" y="679980"/>
                  <a:pt x="2506438" y="75634"/>
                  <a:pt x="2129817" y="9069"/>
                </a:cubicBezTo>
                <a:cubicBezTo>
                  <a:pt x="1753196" y="-57496"/>
                  <a:pt x="493707" y="259566"/>
                  <a:pt x="174893" y="397952"/>
                </a:cubicBezTo>
                <a:cubicBezTo>
                  <a:pt x="-143921" y="536338"/>
                  <a:pt x="36506" y="687862"/>
                  <a:pt x="216934" y="83938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085A5-5E4C-3CA9-76C0-CA2394B49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5B28-262B-8F5F-A494-CEE64132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get the router to help!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D845E-862D-9CD3-244C-47DBA5A29E3F}"/>
              </a:ext>
            </a:extLst>
          </p:cNvPr>
          <p:cNvSpPr txBox="1"/>
          <p:nvPr/>
        </p:nvSpPr>
        <p:spPr>
          <a:xfrm>
            <a:off x="1922711" y="4522189"/>
            <a:ext cx="150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1999!</a:t>
            </a:r>
          </a:p>
        </p:txBody>
      </p:sp>
      <p:pic>
        <p:nvPicPr>
          <p:cNvPr id="9" name="Content Placeholder 8" descr="A document with text on it&#10;&#10;AI-generated content may be incorrect.">
            <a:extLst>
              <a:ext uri="{FF2B5EF4-FFF2-40B4-BE49-F238E27FC236}">
                <a16:creationId xmlns:a16="http://schemas.microsoft.com/office/drawing/2014/main" id="{E0DA1242-197B-7D08-CB4B-DC732A180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313" y="1677671"/>
            <a:ext cx="4848417" cy="4951850"/>
          </a:xfr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BC7BE80C-BC62-DFC8-9AEA-A31CACAD2D59}"/>
              </a:ext>
            </a:extLst>
          </p:cNvPr>
          <p:cNvSpPr/>
          <p:nvPr/>
        </p:nvSpPr>
        <p:spPr>
          <a:xfrm>
            <a:off x="2884985" y="2542478"/>
            <a:ext cx="5875269" cy="1979711"/>
          </a:xfrm>
          <a:custGeom>
            <a:avLst/>
            <a:gdLst>
              <a:gd name="connsiteX0" fmla="*/ 0 w 5875269"/>
              <a:gd name="connsiteY0" fmla="*/ 1979711 h 1979711"/>
              <a:gd name="connsiteX1" fmla="*/ 5559972 w 5875269"/>
              <a:gd name="connsiteY1" fmla="*/ 129890 h 1979711"/>
              <a:gd name="connsiteX2" fmla="*/ 5244662 w 5875269"/>
              <a:gd name="connsiteY2" fmla="*/ 140400 h 1979711"/>
              <a:gd name="connsiteX3" fmla="*/ 5770179 w 5875269"/>
              <a:gd name="connsiteY3" fmla="*/ 24787 h 1979711"/>
              <a:gd name="connsiteX4" fmla="*/ 5496910 w 5875269"/>
              <a:gd name="connsiteY4" fmla="*/ 213973 h 197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269" h="1979711">
                <a:moveTo>
                  <a:pt x="0" y="1979711"/>
                </a:moveTo>
                <a:lnTo>
                  <a:pt x="5559972" y="129890"/>
                </a:lnTo>
                <a:cubicBezTo>
                  <a:pt x="6434082" y="-176662"/>
                  <a:pt x="5209628" y="157917"/>
                  <a:pt x="5244662" y="140400"/>
                </a:cubicBezTo>
                <a:cubicBezTo>
                  <a:pt x="5279696" y="122883"/>
                  <a:pt x="5728138" y="12525"/>
                  <a:pt x="5770179" y="24787"/>
                </a:cubicBezTo>
                <a:cubicBezTo>
                  <a:pt x="5812220" y="37049"/>
                  <a:pt x="5654565" y="125511"/>
                  <a:pt x="5496910" y="21397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0D04059-2380-E688-1EAD-269D10BD5F65}"/>
              </a:ext>
            </a:extLst>
          </p:cNvPr>
          <p:cNvSpPr/>
          <p:nvPr/>
        </p:nvSpPr>
        <p:spPr>
          <a:xfrm>
            <a:off x="4207921" y="1662076"/>
            <a:ext cx="2565603" cy="850164"/>
          </a:xfrm>
          <a:custGeom>
            <a:avLst/>
            <a:gdLst>
              <a:gd name="connsiteX0" fmla="*/ 427141 w 2565603"/>
              <a:gd name="connsiteY0" fmla="*/ 713262 h 850164"/>
              <a:gd name="connsiteX1" fmla="*/ 2434617 w 2565603"/>
              <a:gd name="connsiteY1" fmla="*/ 797345 h 850164"/>
              <a:gd name="connsiteX2" fmla="*/ 2129817 w 2565603"/>
              <a:gd name="connsiteY2" fmla="*/ 9069 h 850164"/>
              <a:gd name="connsiteX3" fmla="*/ 174893 w 2565603"/>
              <a:gd name="connsiteY3" fmla="*/ 397952 h 850164"/>
              <a:gd name="connsiteX4" fmla="*/ 216934 w 2565603"/>
              <a:gd name="connsiteY4" fmla="*/ 839386 h 85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603" h="850164">
                <a:moveTo>
                  <a:pt x="427141" y="713262"/>
                </a:moveTo>
                <a:cubicBezTo>
                  <a:pt x="1288989" y="813986"/>
                  <a:pt x="2150838" y="914710"/>
                  <a:pt x="2434617" y="797345"/>
                </a:cubicBezTo>
                <a:cubicBezTo>
                  <a:pt x="2718396" y="679980"/>
                  <a:pt x="2506438" y="75634"/>
                  <a:pt x="2129817" y="9069"/>
                </a:cubicBezTo>
                <a:cubicBezTo>
                  <a:pt x="1753196" y="-57496"/>
                  <a:pt x="493707" y="259566"/>
                  <a:pt x="174893" y="397952"/>
                </a:cubicBezTo>
                <a:cubicBezTo>
                  <a:pt x="-143921" y="536338"/>
                  <a:pt x="36506" y="687862"/>
                  <a:pt x="216934" y="83938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4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A664E-2881-61CB-C995-8A8360F13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64822AE-1BB7-9F2F-A484-CD8AC7B2E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61" y="1627628"/>
            <a:ext cx="5873258" cy="3978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E0923-CD55-6C85-97E8-C6D1B5E3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get the router to help!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B4971-535F-7A81-3353-DF6D806EB0E6}"/>
              </a:ext>
            </a:extLst>
          </p:cNvPr>
          <p:cNvSpPr txBox="1"/>
          <p:nvPr/>
        </p:nvSpPr>
        <p:spPr>
          <a:xfrm>
            <a:off x="1922711" y="4522189"/>
            <a:ext cx="181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September 2001!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D241136-205E-49F8-A386-5595F19ED5BF}"/>
              </a:ext>
            </a:extLst>
          </p:cNvPr>
          <p:cNvSpPr/>
          <p:nvPr/>
        </p:nvSpPr>
        <p:spPr>
          <a:xfrm>
            <a:off x="2884985" y="2542478"/>
            <a:ext cx="5875269" cy="1979711"/>
          </a:xfrm>
          <a:custGeom>
            <a:avLst/>
            <a:gdLst>
              <a:gd name="connsiteX0" fmla="*/ 0 w 5875269"/>
              <a:gd name="connsiteY0" fmla="*/ 1979711 h 1979711"/>
              <a:gd name="connsiteX1" fmla="*/ 5559972 w 5875269"/>
              <a:gd name="connsiteY1" fmla="*/ 129890 h 1979711"/>
              <a:gd name="connsiteX2" fmla="*/ 5244662 w 5875269"/>
              <a:gd name="connsiteY2" fmla="*/ 140400 h 1979711"/>
              <a:gd name="connsiteX3" fmla="*/ 5770179 w 5875269"/>
              <a:gd name="connsiteY3" fmla="*/ 24787 h 1979711"/>
              <a:gd name="connsiteX4" fmla="*/ 5496910 w 5875269"/>
              <a:gd name="connsiteY4" fmla="*/ 213973 h 197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269" h="1979711">
                <a:moveTo>
                  <a:pt x="0" y="1979711"/>
                </a:moveTo>
                <a:lnTo>
                  <a:pt x="5559972" y="129890"/>
                </a:lnTo>
                <a:cubicBezTo>
                  <a:pt x="6434082" y="-176662"/>
                  <a:pt x="5209628" y="157917"/>
                  <a:pt x="5244662" y="140400"/>
                </a:cubicBezTo>
                <a:cubicBezTo>
                  <a:pt x="5279696" y="122883"/>
                  <a:pt x="5728138" y="12525"/>
                  <a:pt x="5770179" y="24787"/>
                </a:cubicBezTo>
                <a:cubicBezTo>
                  <a:pt x="5812220" y="37049"/>
                  <a:pt x="5654565" y="125511"/>
                  <a:pt x="5496910" y="21397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1814DDD-A3B8-E175-2FA0-1D726316E7A8}"/>
              </a:ext>
            </a:extLst>
          </p:cNvPr>
          <p:cNvSpPr/>
          <p:nvPr/>
        </p:nvSpPr>
        <p:spPr>
          <a:xfrm>
            <a:off x="4550979" y="2039007"/>
            <a:ext cx="2222545" cy="473232"/>
          </a:xfrm>
          <a:custGeom>
            <a:avLst/>
            <a:gdLst>
              <a:gd name="connsiteX0" fmla="*/ 427141 w 2565603"/>
              <a:gd name="connsiteY0" fmla="*/ 713262 h 850164"/>
              <a:gd name="connsiteX1" fmla="*/ 2434617 w 2565603"/>
              <a:gd name="connsiteY1" fmla="*/ 797345 h 850164"/>
              <a:gd name="connsiteX2" fmla="*/ 2129817 w 2565603"/>
              <a:gd name="connsiteY2" fmla="*/ 9069 h 850164"/>
              <a:gd name="connsiteX3" fmla="*/ 174893 w 2565603"/>
              <a:gd name="connsiteY3" fmla="*/ 397952 h 850164"/>
              <a:gd name="connsiteX4" fmla="*/ 216934 w 2565603"/>
              <a:gd name="connsiteY4" fmla="*/ 839386 h 85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603" h="850164">
                <a:moveTo>
                  <a:pt x="427141" y="713262"/>
                </a:moveTo>
                <a:cubicBezTo>
                  <a:pt x="1288989" y="813986"/>
                  <a:pt x="2150838" y="914710"/>
                  <a:pt x="2434617" y="797345"/>
                </a:cubicBezTo>
                <a:cubicBezTo>
                  <a:pt x="2718396" y="679980"/>
                  <a:pt x="2506438" y="75634"/>
                  <a:pt x="2129817" y="9069"/>
                </a:cubicBezTo>
                <a:cubicBezTo>
                  <a:pt x="1753196" y="-57496"/>
                  <a:pt x="493707" y="259566"/>
                  <a:pt x="174893" y="397952"/>
                </a:cubicBezTo>
                <a:cubicBezTo>
                  <a:pt x="-143921" y="536338"/>
                  <a:pt x="36506" y="687862"/>
                  <a:pt x="216934" y="83938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97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7907</TotalTime>
  <Words>499</Words>
  <Application>Microsoft Macintosh PowerPoint</Application>
  <PresentationFormat>Widescreen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Max's Handwritin</vt:lpstr>
      <vt:lpstr>Powderfinger Type</vt:lpstr>
      <vt:lpstr>Office Theme</vt:lpstr>
      <vt:lpstr>Measuring ECN</vt:lpstr>
      <vt:lpstr>Loss-Based Congestion Control</vt:lpstr>
      <vt:lpstr>Refinements</vt:lpstr>
      <vt:lpstr>Is there a “better” way?</vt:lpstr>
      <vt:lpstr>BBR</vt:lpstr>
      <vt:lpstr>Or get the router to help!</vt:lpstr>
      <vt:lpstr>Or get the router to help!</vt:lpstr>
      <vt:lpstr>Or get the router to help!</vt:lpstr>
      <vt:lpstr>Or get the router to help!</vt:lpstr>
      <vt:lpstr>Then …</vt:lpstr>
      <vt:lpstr>Until around 2022…</vt:lpstr>
      <vt:lpstr>ECN Control Loop</vt:lpstr>
      <vt:lpstr>ECN Control Loop</vt:lpstr>
      <vt:lpstr>IP Header</vt:lpstr>
      <vt:lpstr>TCP</vt:lpstr>
      <vt:lpstr>ECN Measures</vt:lpstr>
      <vt:lpstr>ECN Measures</vt:lpstr>
      <vt:lpstr>IP ECT by Country</vt:lpstr>
      <vt:lpstr>TCP ECN Option by Country</vt:lpstr>
      <vt:lpstr>Country Table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BEREC</dc:title>
  <dc:creator>Geoff Huston</dc:creator>
  <cp:lastModifiedBy>Geoff Huston</cp:lastModifiedBy>
  <cp:revision>26</cp:revision>
  <dcterms:created xsi:type="dcterms:W3CDTF">2023-09-21T20:25:42Z</dcterms:created>
  <dcterms:modified xsi:type="dcterms:W3CDTF">2025-08-20T20:48:06Z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2025-02-08T16:50:24Z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970a18d5-92c2-431f-8d43-b3e616b74cfa</vt:lpwstr>
  </property>
  <property fmtid="{D5CDD505-2E9C-101B-9397-08002B2CF9AE}" pid="8" name="MSIP_Label_66ca7b2a-4f6d-4766-806a-1a0c76ea1c59_ContentBits">
    <vt:lpwstr>0</vt:lpwstr>
  </property>
  <property fmtid="{D5CDD505-2E9C-101B-9397-08002B2CF9AE}" pid="9" name="MSIP_Label_66ca7b2a-4f6d-4766-806a-1a0c76ea1c59_Tag">
    <vt:lpwstr>50, 3, 0, 1</vt:lpwstr>
  </property>
</Properties>
</file>