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4"/>
  </p:notesMasterIdLst>
  <p:sldIdLst>
    <p:sldId id="256" r:id="rId2"/>
    <p:sldId id="520" r:id="rId3"/>
    <p:sldId id="480" r:id="rId4"/>
    <p:sldId id="403" r:id="rId5"/>
    <p:sldId id="487" r:id="rId6"/>
    <p:sldId id="481" r:id="rId7"/>
    <p:sldId id="488" r:id="rId8"/>
    <p:sldId id="484" r:id="rId9"/>
    <p:sldId id="486" r:id="rId10"/>
    <p:sldId id="489" r:id="rId11"/>
    <p:sldId id="453" r:id="rId12"/>
    <p:sldId id="394" r:id="rId13"/>
    <p:sldId id="494" r:id="rId14"/>
    <p:sldId id="416" r:id="rId15"/>
    <p:sldId id="475" r:id="rId16"/>
    <p:sldId id="490" r:id="rId17"/>
    <p:sldId id="511" r:id="rId18"/>
    <p:sldId id="491" r:id="rId19"/>
    <p:sldId id="497" r:id="rId20"/>
    <p:sldId id="518" r:id="rId21"/>
    <p:sldId id="517" r:id="rId22"/>
    <p:sldId id="498" r:id="rId23"/>
    <p:sldId id="499" r:id="rId24"/>
    <p:sldId id="500" r:id="rId25"/>
    <p:sldId id="505" r:id="rId26"/>
    <p:sldId id="513" r:id="rId27"/>
    <p:sldId id="521" r:id="rId28"/>
    <p:sldId id="514" r:id="rId29"/>
    <p:sldId id="512" r:id="rId30"/>
    <p:sldId id="522" r:id="rId31"/>
    <p:sldId id="519" r:id="rId32"/>
    <p:sldId id="374" r:id="rId33"/>
  </p:sldIdLst>
  <p:sldSz cx="12192000" cy="6858000"/>
  <p:notesSz cx="6858000" cy="9144000"/>
  <p:embeddedFontLst>
    <p:embeddedFont>
      <p:font typeface="Courier" panose="02070309020205020404" pitchFamily="49" charset="0"/>
      <p:regular r:id="rId35"/>
      <p:bold r:id="rId36"/>
      <p:italic r:id="rId37"/>
      <p:boldItalic r:id="rId38"/>
    </p:embeddedFont>
    <p:embeddedFont>
      <p:font typeface="Powderfinger Type" panose="02020709070000000403" pitchFamily="49" charset="77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DC3"/>
    <a:srgbClr val="FF0035"/>
    <a:srgbClr val="F5F5EB"/>
    <a:srgbClr val="FFB900"/>
    <a:srgbClr val="FFFFFF"/>
    <a:srgbClr val="00B050"/>
    <a:srgbClr val="C8858F"/>
    <a:srgbClr val="00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15"/>
  </p:normalViewPr>
  <p:slideViewPr>
    <p:cSldViewPr snapToGrid="0" snapToObjects="1">
      <p:cViewPr varScale="1">
        <p:scale>
          <a:sx n="169" d="100"/>
          <a:sy n="169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AE5F-90EE-7846-A43B-299C7AB77517}" type="datetimeFigureOut">
              <a:rPr lang="en-US" smtClean="0"/>
              <a:t>7/19/25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B1E7-6D99-FD49-9601-9998B04E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D33-1D10-1D41-992A-3F4816839EEF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46F-CA9C-1041-8573-5307BD554EDD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58E-0E47-4148-8FED-6185A84440D6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DBA7-C132-2F45-8893-7055DD7EF9D0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D2A2-4F5D-5D45-941F-3F1E121FD4C4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C5E6-A86A-7D48-B41C-6F35164E6A2D}" type="datetime1">
              <a:rPr lang="en-AU" smtClean="0"/>
              <a:t>19/7/2025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C7B5-EBF3-9E4D-9F95-782D96EAC580}" type="datetime1">
              <a:rPr lang="en-AU" smtClean="0"/>
              <a:t>19/7/2025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8983-B550-F34A-8A71-97BCC120B71A}" type="datetime1">
              <a:rPr lang="en-AU" smtClean="0"/>
              <a:t>19/7/2025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1C6-84C8-7141-91B1-AFF511D79007}" type="datetime1">
              <a:rPr lang="en-AU" smtClean="0"/>
              <a:t>19/7/2025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15B0-9435-A34C-862B-33EABE954ECC}" type="datetime1">
              <a:rPr lang="en-AU" smtClean="0"/>
              <a:t>19/7/2025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90C4-6763-DD4C-B73F-8CAA27F4BA8A}" type="datetime1">
              <a:rPr lang="en-AU" smtClean="0"/>
              <a:t>19/7/2025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89BC-16B2-A74E-930A-688C3E776750}" type="datetime1">
              <a:rPr lang="en-AU" smtClean="0"/>
              <a:t>19/7/2025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Triggering QUIC</a:t>
            </a:r>
            <a:b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endParaRPr lang="en-AU" dirty="0">
              <a:solidFill>
                <a:schemeClr val="accent4">
                  <a:lumMod val="50000"/>
                </a:schemeClr>
              </a:solidFill>
              <a:latin typeface="Powderfinger Type" panose="02020709070000000403" pitchFamily="49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1558"/>
            <a:ext cx="9144000" cy="152896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Geoff Huston AM </a:t>
            </a:r>
          </a:p>
          <a:p>
            <a:pPr algn="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APNIC</a:t>
            </a:r>
          </a:p>
          <a:p>
            <a:pPr algn="r"/>
            <a:endParaRPr lang="en-AU" sz="3200" b="1" dirty="0">
              <a:solidFill>
                <a:schemeClr val="bg1">
                  <a:lumMod val="75000"/>
                </a:schemeClr>
              </a:solidFill>
              <a:latin typeface="Max's Handwritin" pitchFamily="2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algn="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July 2025</a:t>
            </a:r>
          </a:p>
          <a:p>
            <a:pPr algn="r"/>
            <a:endParaRPr lang="en-AU" sz="3200" b="1" dirty="0">
              <a:solidFill>
                <a:schemeClr val="bg1">
                  <a:lumMod val="75000"/>
                </a:schemeClr>
              </a:solidFill>
              <a:latin typeface="Max's Handwritin" pitchFamily="2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2A44-24FC-99EC-3859-B49E113E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625A-D057-8126-BCBD-8ED0FF4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3" y="322595"/>
            <a:ext cx="11878340" cy="1325563"/>
          </a:xfrm>
        </p:spPr>
        <p:txBody>
          <a:bodyPr/>
          <a:lstStyle/>
          <a:p>
            <a:r>
              <a:rPr lang="en-US" dirty="0"/>
              <a:t>Safari supports QUIC</a:t>
            </a:r>
            <a:br>
              <a:rPr lang="en-US" dirty="0"/>
            </a:br>
            <a:r>
              <a:rPr lang="en-US" dirty="0"/>
              <a:t>  (using Method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A8BA-0C21-9777-F59E-ADD33F9A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Apple’s Safari is now supporting QUIC, using an HTTPS query/response in the DNS, where the 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apln</a:t>
            </a:r>
            <a:r>
              <a:rPr lang="en-AU" sz="3600" dirty="0"/>
              <a:t> </a:t>
            </a:r>
            <a:r>
              <a:rPr lang="en-AU" dirty="0"/>
              <a:t>directive can specify the use of the HTTP/3 protocol  to access this service</a:t>
            </a:r>
          </a:p>
          <a:p>
            <a:r>
              <a:rPr lang="en-AU" dirty="0"/>
              <a:t>QUIC can be triggered immediately (no wait for the second visit), so presumably, if the client performs a DNS HTTPS query, and the response indicates that the server supports QUIC, then the client should use QUIC for the 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DA7EE-7733-D750-26FB-53642989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15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80B-F622-CD3B-4199-4BAF9ED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8CD5-7524-9133-5C6B-85A5C008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Apple Safari is now supporting QUIC, using the DNS HTTPS trigger</a:t>
            </a:r>
          </a:p>
          <a:p>
            <a:r>
              <a:rPr lang="en-AU" dirty="0"/>
              <a:t>So, a QUIC-aware server platform should be seeing </a:t>
            </a:r>
            <a:r>
              <a:rPr lang="en-AU" b="1" dirty="0"/>
              <a:t>up to </a:t>
            </a:r>
            <a:r>
              <a:rPr lang="en-AU" dirty="0"/>
              <a:t>85% of its sessions using QUIC</a:t>
            </a:r>
          </a:p>
          <a:p>
            <a:pPr lvl="1"/>
            <a:r>
              <a:rPr lang="en-AU" dirty="0"/>
              <a:t>This figure is probably not achievable as the content level control requires some precise conditions for the “second” visit: </a:t>
            </a:r>
          </a:p>
          <a:p>
            <a:pPr lvl="2"/>
            <a:r>
              <a:rPr lang="en-AU" dirty="0"/>
              <a:t>long enough between visits for the session keepalive timer to expire</a:t>
            </a:r>
          </a:p>
          <a:p>
            <a:pPr lvl="2"/>
            <a:r>
              <a:rPr lang="en-AU" dirty="0"/>
              <a:t>Short enough such that the local cache of server capabilities has not expired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29279-5584-97C4-1831-4EC43BD87269}"/>
              </a:ext>
            </a:extLst>
          </p:cNvPr>
          <p:cNvSpPr txBox="1"/>
          <p:nvPr/>
        </p:nvSpPr>
        <p:spPr>
          <a:xfrm flipH="1">
            <a:off x="9276623" y="6553353"/>
            <a:ext cx="353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https://</a:t>
            </a:r>
            <a:r>
              <a:rPr lang="en-AU" sz="1000" i="1" dirty="0" err="1"/>
              <a:t>gs.statcounter.com</a:t>
            </a:r>
            <a:r>
              <a:rPr lang="en-AU" sz="1000" i="1" dirty="0"/>
              <a:t>/browser-market-share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9D7A0-96D8-198E-C833-3C8AEB26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17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D127-31EE-3BC5-5944-591D6C31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Cloudflare’s Numbers – 31%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3B1B5-BABC-ABD9-AEAD-5FB748F7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2377965"/>
            <a:ext cx="29337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7CF65-FDDB-11F9-AD69-1B601F6116E5}"/>
              </a:ext>
            </a:extLst>
          </p:cNvPr>
          <p:cNvSpPr txBox="1"/>
          <p:nvPr/>
        </p:nvSpPr>
        <p:spPr>
          <a:xfrm>
            <a:off x="5829300" y="1690688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 Time Series</a:t>
            </a:r>
          </a:p>
        </p:txBody>
      </p:sp>
      <p:pic>
        <p:nvPicPr>
          <p:cNvPr id="6" name="Picture 5" descr="A blue and orange bars&#10;&#10;AI-generated content may be incorrect.">
            <a:extLst>
              <a:ext uri="{FF2B5EF4-FFF2-40B4-BE49-F238E27FC236}">
                <a16:creationId xmlns:a16="http://schemas.microsoft.com/office/drawing/2014/main" id="{18F29FC9-50C3-DD9E-D2F6-03B62BCE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93" y="2682765"/>
            <a:ext cx="8639837" cy="34008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27A183-71BC-16F5-09BA-CBE59BCC0139}"/>
              </a:ext>
            </a:extLst>
          </p:cNvPr>
          <p:cNvSpPr/>
          <p:nvPr/>
        </p:nvSpPr>
        <p:spPr>
          <a:xfrm>
            <a:off x="8751658" y="5589890"/>
            <a:ext cx="1553265" cy="680348"/>
          </a:xfrm>
          <a:custGeom>
            <a:avLst/>
            <a:gdLst>
              <a:gd name="connsiteX0" fmla="*/ 165653 w 1763032"/>
              <a:gd name="connsiteY0" fmla="*/ 690494 h 1023599"/>
              <a:gd name="connsiteX1" fmla="*/ 940905 w 1763032"/>
              <a:gd name="connsiteY1" fmla="*/ 1015172 h 1023599"/>
              <a:gd name="connsiteX2" fmla="*/ 1742661 w 1763032"/>
              <a:gd name="connsiteY2" fmla="*/ 385694 h 1023599"/>
              <a:gd name="connsiteX3" fmla="*/ 1437861 w 1763032"/>
              <a:gd name="connsiteY3" fmla="*/ 147154 h 1023599"/>
              <a:gd name="connsiteX4" fmla="*/ 516835 w 1763032"/>
              <a:gd name="connsiteY4" fmla="*/ 34511 h 1023599"/>
              <a:gd name="connsiteX5" fmla="*/ 0 w 1763032"/>
              <a:gd name="connsiteY5" fmla="*/ 770007 h 102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032" h="1023599">
                <a:moveTo>
                  <a:pt x="165653" y="690494"/>
                </a:moveTo>
                <a:cubicBezTo>
                  <a:pt x="421861" y="878233"/>
                  <a:pt x="678070" y="1065972"/>
                  <a:pt x="940905" y="1015172"/>
                </a:cubicBezTo>
                <a:cubicBezTo>
                  <a:pt x="1203740" y="964372"/>
                  <a:pt x="1659835" y="530364"/>
                  <a:pt x="1742661" y="385694"/>
                </a:cubicBezTo>
                <a:cubicBezTo>
                  <a:pt x="1825487" y="241024"/>
                  <a:pt x="1642165" y="205684"/>
                  <a:pt x="1437861" y="147154"/>
                </a:cubicBezTo>
                <a:cubicBezTo>
                  <a:pt x="1233557" y="88624"/>
                  <a:pt x="756478" y="-69298"/>
                  <a:pt x="516835" y="34511"/>
                </a:cubicBezTo>
                <a:cubicBezTo>
                  <a:pt x="277192" y="138320"/>
                  <a:pt x="138596" y="454163"/>
                  <a:pt x="0" y="7700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DB779B-3F94-803C-336C-6B9045BB9B2A}"/>
              </a:ext>
            </a:extLst>
          </p:cNvPr>
          <p:cNvSpPr/>
          <p:nvPr/>
        </p:nvSpPr>
        <p:spPr>
          <a:xfrm>
            <a:off x="3808990" y="3721610"/>
            <a:ext cx="321078" cy="603506"/>
          </a:xfrm>
          <a:custGeom>
            <a:avLst/>
            <a:gdLst>
              <a:gd name="connsiteX0" fmla="*/ 0 w 321078"/>
              <a:gd name="connsiteY0" fmla="*/ 129770 h 603506"/>
              <a:gd name="connsiteX1" fmla="*/ 127168 w 321078"/>
              <a:gd name="connsiteY1" fmla="*/ 20768 h 603506"/>
              <a:gd name="connsiteX2" fmla="*/ 320948 w 321078"/>
              <a:gd name="connsiteY2" fmla="*/ 81324 h 603506"/>
              <a:gd name="connsiteX3" fmla="*/ 157446 w 321078"/>
              <a:gd name="connsiteY3" fmla="*/ 26824 h 603506"/>
              <a:gd name="connsiteX4" fmla="*/ 169558 w 321078"/>
              <a:gd name="connsiteY4" fmla="*/ 583942 h 603506"/>
              <a:gd name="connsiteX5" fmla="*/ 302781 w 321078"/>
              <a:gd name="connsiteY5" fmla="*/ 487052 h 603506"/>
              <a:gd name="connsiteX6" fmla="*/ 205891 w 321078"/>
              <a:gd name="connsiteY6" fmla="*/ 583942 h 603506"/>
              <a:gd name="connsiteX7" fmla="*/ 72667 w 321078"/>
              <a:gd name="connsiteY7" fmla="*/ 511274 h 6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8" h="603506">
                <a:moveTo>
                  <a:pt x="0" y="129770"/>
                </a:moveTo>
                <a:cubicBezTo>
                  <a:pt x="36838" y="79306"/>
                  <a:pt x="73677" y="28842"/>
                  <a:pt x="127168" y="20768"/>
                </a:cubicBezTo>
                <a:cubicBezTo>
                  <a:pt x="180659" y="12694"/>
                  <a:pt x="315902" y="80315"/>
                  <a:pt x="320948" y="81324"/>
                </a:cubicBezTo>
                <a:cubicBezTo>
                  <a:pt x="325994" y="82333"/>
                  <a:pt x="182678" y="-56946"/>
                  <a:pt x="157446" y="26824"/>
                </a:cubicBezTo>
                <a:cubicBezTo>
                  <a:pt x="132214" y="110594"/>
                  <a:pt x="145336" y="507237"/>
                  <a:pt x="169558" y="583942"/>
                </a:cubicBezTo>
                <a:cubicBezTo>
                  <a:pt x="193781" y="660647"/>
                  <a:pt x="296726" y="487052"/>
                  <a:pt x="302781" y="487052"/>
                </a:cubicBezTo>
                <a:cubicBezTo>
                  <a:pt x="308836" y="487052"/>
                  <a:pt x="244243" y="579905"/>
                  <a:pt x="205891" y="583942"/>
                </a:cubicBezTo>
                <a:cubicBezTo>
                  <a:pt x="167539" y="587979"/>
                  <a:pt x="120103" y="549626"/>
                  <a:pt x="72667" y="511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6F02B-F1DB-9B23-3235-1876944DCAFA}"/>
              </a:ext>
            </a:extLst>
          </p:cNvPr>
          <p:cNvSpPr txBox="1"/>
          <p:nvPr/>
        </p:nvSpPr>
        <p:spPr>
          <a:xfrm>
            <a:off x="4328005" y="38386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hnbergHand" pitchFamily="2" charset="0"/>
              </a:rPr>
              <a:t>QUIC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EF1D4-6AD0-745E-A1D8-0F1C99F3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65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C8B0-69A3-CC33-EA97-31FF751D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816B-ACA5-5926-E141-5ED7BA9A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Cloudflare’s Numbers – 31%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1AEAF-C566-E72E-AC71-69AA10AC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2377965"/>
            <a:ext cx="29337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29803-2311-6179-A606-C6F3666BC601}"/>
              </a:ext>
            </a:extLst>
          </p:cNvPr>
          <p:cNvSpPr txBox="1"/>
          <p:nvPr/>
        </p:nvSpPr>
        <p:spPr>
          <a:xfrm>
            <a:off x="5829300" y="1690688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 Time Series</a:t>
            </a:r>
          </a:p>
        </p:txBody>
      </p:sp>
      <p:pic>
        <p:nvPicPr>
          <p:cNvPr id="6" name="Picture 5" descr="A blue and orange bars&#10;&#10;AI-generated content may be incorrect.">
            <a:extLst>
              <a:ext uri="{FF2B5EF4-FFF2-40B4-BE49-F238E27FC236}">
                <a16:creationId xmlns:a16="http://schemas.microsoft.com/office/drawing/2014/main" id="{18BEEC6C-DD68-3863-F3A8-EAD10BD6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93" y="2682765"/>
            <a:ext cx="8639837" cy="34008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86CF58A-96AA-3D0A-7DC0-6694BB7580BA}"/>
              </a:ext>
            </a:extLst>
          </p:cNvPr>
          <p:cNvSpPr/>
          <p:nvPr/>
        </p:nvSpPr>
        <p:spPr>
          <a:xfrm>
            <a:off x="8751658" y="5589890"/>
            <a:ext cx="1553265" cy="680348"/>
          </a:xfrm>
          <a:custGeom>
            <a:avLst/>
            <a:gdLst>
              <a:gd name="connsiteX0" fmla="*/ 165653 w 1763032"/>
              <a:gd name="connsiteY0" fmla="*/ 690494 h 1023599"/>
              <a:gd name="connsiteX1" fmla="*/ 940905 w 1763032"/>
              <a:gd name="connsiteY1" fmla="*/ 1015172 h 1023599"/>
              <a:gd name="connsiteX2" fmla="*/ 1742661 w 1763032"/>
              <a:gd name="connsiteY2" fmla="*/ 385694 h 1023599"/>
              <a:gd name="connsiteX3" fmla="*/ 1437861 w 1763032"/>
              <a:gd name="connsiteY3" fmla="*/ 147154 h 1023599"/>
              <a:gd name="connsiteX4" fmla="*/ 516835 w 1763032"/>
              <a:gd name="connsiteY4" fmla="*/ 34511 h 1023599"/>
              <a:gd name="connsiteX5" fmla="*/ 0 w 1763032"/>
              <a:gd name="connsiteY5" fmla="*/ 770007 h 102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032" h="1023599">
                <a:moveTo>
                  <a:pt x="165653" y="690494"/>
                </a:moveTo>
                <a:cubicBezTo>
                  <a:pt x="421861" y="878233"/>
                  <a:pt x="678070" y="1065972"/>
                  <a:pt x="940905" y="1015172"/>
                </a:cubicBezTo>
                <a:cubicBezTo>
                  <a:pt x="1203740" y="964372"/>
                  <a:pt x="1659835" y="530364"/>
                  <a:pt x="1742661" y="385694"/>
                </a:cubicBezTo>
                <a:cubicBezTo>
                  <a:pt x="1825487" y="241024"/>
                  <a:pt x="1642165" y="205684"/>
                  <a:pt x="1437861" y="147154"/>
                </a:cubicBezTo>
                <a:cubicBezTo>
                  <a:pt x="1233557" y="88624"/>
                  <a:pt x="756478" y="-69298"/>
                  <a:pt x="516835" y="34511"/>
                </a:cubicBezTo>
                <a:cubicBezTo>
                  <a:pt x="277192" y="138320"/>
                  <a:pt x="138596" y="454163"/>
                  <a:pt x="0" y="7700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A23C4A-2C2E-7FD5-EB1F-839110E7D323}"/>
              </a:ext>
            </a:extLst>
          </p:cNvPr>
          <p:cNvSpPr/>
          <p:nvPr/>
        </p:nvSpPr>
        <p:spPr>
          <a:xfrm>
            <a:off x="3808990" y="3721610"/>
            <a:ext cx="321078" cy="603506"/>
          </a:xfrm>
          <a:custGeom>
            <a:avLst/>
            <a:gdLst>
              <a:gd name="connsiteX0" fmla="*/ 0 w 321078"/>
              <a:gd name="connsiteY0" fmla="*/ 129770 h 603506"/>
              <a:gd name="connsiteX1" fmla="*/ 127168 w 321078"/>
              <a:gd name="connsiteY1" fmla="*/ 20768 h 603506"/>
              <a:gd name="connsiteX2" fmla="*/ 320948 w 321078"/>
              <a:gd name="connsiteY2" fmla="*/ 81324 h 603506"/>
              <a:gd name="connsiteX3" fmla="*/ 157446 w 321078"/>
              <a:gd name="connsiteY3" fmla="*/ 26824 h 603506"/>
              <a:gd name="connsiteX4" fmla="*/ 169558 w 321078"/>
              <a:gd name="connsiteY4" fmla="*/ 583942 h 603506"/>
              <a:gd name="connsiteX5" fmla="*/ 302781 w 321078"/>
              <a:gd name="connsiteY5" fmla="*/ 487052 h 603506"/>
              <a:gd name="connsiteX6" fmla="*/ 205891 w 321078"/>
              <a:gd name="connsiteY6" fmla="*/ 583942 h 603506"/>
              <a:gd name="connsiteX7" fmla="*/ 72667 w 321078"/>
              <a:gd name="connsiteY7" fmla="*/ 511274 h 6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8" h="603506">
                <a:moveTo>
                  <a:pt x="0" y="129770"/>
                </a:moveTo>
                <a:cubicBezTo>
                  <a:pt x="36838" y="79306"/>
                  <a:pt x="73677" y="28842"/>
                  <a:pt x="127168" y="20768"/>
                </a:cubicBezTo>
                <a:cubicBezTo>
                  <a:pt x="180659" y="12694"/>
                  <a:pt x="315902" y="80315"/>
                  <a:pt x="320948" y="81324"/>
                </a:cubicBezTo>
                <a:cubicBezTo>
                  <a:pt x="325994" y="82333"/>
                  <a:pt x="182678" y="-56946"/>
                  <a:pt x="157446" y="26824"/>
                </a:cubicBezTo>
                <a:cubicBezTo>
                  <a:pt x="132214" y="110594"/>
                  <a:pt x="145336" y="507237"/>
                  <a:pt x="169558" y="583942"/>
                </a:cubicBezTo>
                <a:cubicBezTo>
                  <a:pt x="193781" y="660647"/>
                  <a:pt x="296726" y="487052"/>
                  <a:pt x="302781" y="487052"/>
                </a:cubicBezTo>
                <a:cubicBezTo>
                  <a:pt x="308836" y="487052"/>
                  <a:pt x="244243" y="579905"/>
                  <a:pt x="205891" y="583942"/>
                </a:cubicBezTo>
                <a:cubicBezTo>
                  <a:pt x="167539" y="587979"/>
                  <a:pt x="120103" y="549626"/>
                  <a:pt x="72667" y="511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2F0A8-504E-390A-0087-A795CD651CE4}"/>
              </a:ext>
            </a:extLst>
          </p:cNvPr>
          <p:cNvSpPr txBox="1"/>
          <p:nvPr/>
        </p:nvSpPr>
        <p:spPr>
          <a:xfrm>
            <a:off x="4328005" y="38386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hnbergHand" pitchFamily="2" charset="0"/>
              </a:rPr>
              <a:t>QUIC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1034C-219A-3BB9-DDE3-8F270A8663C4}"/>
              </a:ext>
            </a:extLst>
          </p:cNvPr>
          <p:cNvSpPr txBox="1"/>
          <p:nvPr/>
        </p:nvSpPr>
        <p:spPr>
          <a:xfrm rot="21163331">
            <a:off x="1198692" y="2970243"/>
            <a:ext cx="953113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That result is less than half of the maximum possible result if this is just alt-svc directive being used to trigger QUIC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9A1B2-743F-4F7C-D7D6-9D79F9CA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60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the value of a stock market&#10;&#10;AI-generated content may be incorrect.">
            <a:extLst>
              <a:ext uri="{FF2B5EF4-FFF2-40B4-BE49-F238E27FC236}">
                <a16:creationId xmlns:a16="http://schemas.microsoft.com/office/drawing/2014/main" id="{7DE61EEE-F0D0-EC8E-665D-717262D7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18" y="1823541"/>
            <a:ext cx="9146143" cy="4271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F7637-6C07-A00E-7CA2-8A9DE4D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APNIC’s Numbers – 70%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9BCE-FD3D-04D6-E102-FCE2E31A2D9F}"/>
              </a:ext>
            </a:extLst>
          </p:cNvPr>
          <p:cNvSpPr txBox="1"/>
          <p:nvPr/>
        </p:nvSpPr>
        <p:spPr>
          <a:xfrm>
            <a:off x="520590" y="6356916"/>
            <a:ext cx="2946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Playing with keepalive parameters!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26868-AE7E-B31F-0717-B10829320ACC}"/>
              </a:ext>
            </a:extLst>
          </p:cNvPr>
          <p:cNvSpPr txBox="1"/>
          <p:nvPr/>
        </p:nvSpPr>
        <p:spPr>
          <a:xfrm>
            <a:off x="2560319" y="4901239"/>
            <a:ext cx="366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First Fetch – mainly Safari 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181CB-56B1-B377-3485-9A0DB5E1A5B9}"/>
              </a:ext>
            </a:extLst>
          </p:cNvPr>
          <p:cNvSpPr txBox="1"/>
          <p:nvPr/>
        </p:nvSpPr>
        <p:spPr>
          <a:xfrm>
            <a:off x="2503552" y="3759841"/>
            <a:ext cx="7432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Second and Subsequent Fetches – mainly Chrome clients are added here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5F91F9-C6D8-480B-DF90-CF1D7E20D339}"/>
              </a:ext>
            </a:extLst>
          </p:cNvPr>
          <p:cNvSpPr/>
          <p:nvPr/>
        </p:nvSpPr>
        <p:spPr>
          <a:xfrm>
            <a:off x="1253453" y="4876800"/>
            <a:ext cx="1154467" cy="1480116"/>
          </a:xfrm>
          <a:custGeom>
            <a:avLst/>
            <a:gdLst>
              <a:gd name="connsiteX0" fmla="*/ 668112 w 2046391"/>
              <a:gd name="connsiteY0" fmla="*/ 540425 h 2000663"/>
              <a:gd name="connsiteX1" fmla="*/ 25382 w 2046391"/>
              <a:gd name="connsiteY1" fmla="*/ 1037382 h 2000663"/>
              <a:gd name="connsiteX2" fmla="*/ 290425 w 2046391"/>
              <a:gd name="connsiteY2" fmla="*/ 1918651 h 2000663"/>
              <a:gd name="connsiteX3" fmla="*/ 1741538 w 2046391"/>
              <a:gd name="connsiteY3" fmla="*/ 1872269 h 2000663"/>
              <a:gd name="connsiteX4" fmla="*/ 2046338 w 2046391"/>
              <a:gd name="connsiteY4" fmla="*/ 1123521 h 2000663"/>
              <a:gd name="connsiteX5" fmla="*/ 1734912 w 2046391"/>
              <a:gd name="connsiteY5" fmla="*/ 43469 h 2000663"/>
              <a:gd name="connsiteX6" fmla="*/ 469330 w 2046391"/>
              <a:gd name="connsiteY6" fmla="*/ 315138 h 200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391" h="2000663">
                <a:moveTo>
                  <a:pt x="668112" y="540425"/>
                </a:moveTo>
                <a:cubicBezTo>
                  <a:pt x="378221" y="674051"/>
                  <a:pt x="88330" y="807678"/>
                  <a:pt x="25382" y="1037382"/>
                </a:cubicBezTo>
                <a:cubicBezTo>
                  <a:pt x="-37566" y="1267086"/>
                  <a:pt x="4399" y="1779503"/>
                  <a:pt x="290425" y="1918651"/>
                </a:cubicBezTo>
                <a:cubicBezTo>
                  <a:pt x="576451" y="2057799"/>
                  <a:pt x="1448886" y="2004791"/>
                  <a:pt x="1741538" y="1872269"/>
                </a:cubicBezTo>
                <a:cubicBezTo>
                  <a:pt x="2034190" y="1739747"/>
                  <a:pt x="2047442" y="1428321"/>
                  <a:pt x="2046338" y="1123521"/>
                </a:cubicBezTo>
                <a:cubicBezTo>
                  <a:pt x="2045234" y="818721"/>
                  <a:pt x="1997747" y="178199"/>
                  <a:pt x="1734912" y="43469"/>
                </a:cubicBezTo>
                <a:cubicBezTo>
                  <a:pt x="1472077" y="-91261"/>
                  <a:pt x="970703" y="111938"/>
                  <a:pt x="469330" y="3151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042D40-9263-2290-49F4-6E1A74C1EF9E}"/>
              </a:ext>
            </a:extLst>
          </p:cNvPr>
          <p:cNvSpPr/>
          <p:nvPr/>
        </p:nvSpPr>
        <p:spPr>
          <a:xfrm>
            <a:off x="2255511" y="3215615"/>
            <a:ext cx="167649" cy="754405"/>
          </a:xfrm>
          <a:custGeom>
            <a:avLst/>
            <a:gdLst>
              <a:gd name="connsiteX0" fmla="*/ 137169 w 167649"/>
              <a:gd name="connsiteY0" fmla="*/ 754405 h 754405"/>
              <a:gd name="connsiteX1" fmla="*/ 9 w 167649"/>
              <a:gd name="connsiteY1" fmla="*/ 472465 h 754405"/>
              <a:gd name="connsiteX2" fmla="*/ 129549 w 167649"/>
              <a:gd name="connsiteY2" fmla="*/ 60985 h 754405"/>
              <a:gd name="connsiteX3" fmla="*/ 60969 w 167649"/>
              <a:gd name="connsiteY3" fmla="*/ 99085 h 754405"/>
              <a:gd name="connsiteX4" fmla="*/ 144789 w 167649"/>
              <a:gd name="connsiteY4" fmla="*/ 25 h 754405"/>
              <a:gd name="connsiteX5" fmla="*/ 167649 w 167649"/>
              <a:gd name="connsiteY5" fmla="*/ 91465 h 7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9" h="754405">
                <a:moveTo>
                  <a:pt x="137169" y="754405"/>
                </a:moveTo>
                <a:cubicBezTo>
                  <a:pt x="69224" y="671220"/>
                  <a:pt x="1279" y="588035"/>
                  <a:pt x="9" y="472465"/>
                </a:cubicBezTo>
                <a:cubicBezTo>
                  <a:pt x="-1261" y="356895"/>
                  <a:pt x="119389" y="123215"/>
                  <a:pt x="129549" y="60985"/>
                </a:cubicBezTo>
                <a:cubicBezTo>
                  <a:pt x="139709" y="-1245"/>
                  <a:pt x="58429" y="109245"/>
                  <a:pt x="60969" y="99085"/>
                </a:cubicBezTo>
                <a:cubicBezTo>
                  <a:pt x="63509" y="88925"/>
                  <a:pt x="127009" y="1295"/>
                  <a:pt x="144789" y="25"/>
                </a:cubicBezTo>
                <a:cubicBezTo>
                  <a:pt x="162569" y="-1245"/>
                  <a:pt x="165109" y="45110"/>
                  <a:pt x="167649" y="9146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5FD24E-9499-C53D-5D21-2101AD32F7EA}"/>
              </a:ext>
            </a:extLst>
          </p:cNvPr>
          <p:cNvSpPr/>
          <p:nvPr/>
        </p:nvSpPr>
        <p:spPr>
          <a:xfrm>
            <a:off x="2506980" y="5082540"/>
            <a:ext cx="358945" cy="596272"/>
          </a:xfrm>
          <a:custGeom>
            <a:avLst/>
            <a:gdLst>
              <a:gd name="connsiteX0" fmla="*/ 0 w 358945"/>
              <a:gd name="connsiteY0" fmla="*/ 0 h 596272"/>
              <a:gd name="connsiteX1" fmla="*/ 91440 w 358945"/>
              <a:gd name="connsiteY1" fmla="*/ 441960 h 596272"/>
              <a:gd name="connsiteX2" fmla="*/ 342900 w 358945"/>
              <a:gd name="connsiteY2" fmla="*/ 579120 h 596272"/>
              <a:gd name="connsiteX3" fmla="*/ 335280 w 358945"/>
              <a:gd name="connsiteY3" fmla="*/ 487680 h 596272"/>
              <a:gd name="connsiteX4" fmla="*/ 350520 w 358945"/>
              <a:gd name="connsiteY4" fmla="*/ 586740 h 596272"/>
              <a:gd name="connsiteX5" fmla="*/ 198120 w 358945"/>
              <a:gd name="connsiteY5" fmla="*/ 586740 h 59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45" h="596272">
                <a:moveTo>
                  <a:pt x="0" y="0"/>
                </a:moveTo>
                <a:cubicBezTo>
                  <a:pt x="17145" y="172720"/>
                  <a:pt x="34290" y="345440"/>
                  <a:pt x="91440" y="441960"/>
                </a:cubicBezTo>
                <a:cubicBezTo>
                  <a:pt x="148590" y="538480"/>
                  <a:pt x="302260" y="571500"/>
                  <a:pt x="342900" y="579120"/>
                </a:cubicBezTo>
                <a:cubicBezTo>
                  <a:pt x="383540" y="586740"/>
                  <a:pt x="334010" y="486410"/>
                  <a:pt x="335280" y="487680"/>
                </a:cubicBezTo>
                <a:cubicBezTo>
                  <a:pt x="336550" y="488950"/>
                  <a:pt x="373380" y="570230"/>
                  <a:pt x="350520" y="586740"/>
                </a:cubicBezTo>
                <a:cubicBezTo>
                  <a:pt x="327660" y="603250"/>
                  <a:pt x="262890" y="594995"/>
                  <a:pt x="198120" y="586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D95A-879D-E2AE-1267-743975F5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56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1B35-FE47-0A35-4B21-8786C6C9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7119" cy="1325563"/>
          </a:xfrm>
        </p:spPr>
        <p:txBody>
          <a:bodyPr/>
          <a:lstStyle/>
          <a:p>
            <a:r>
              <a:rPr lang="en-US" dirty="0"/>
              <a:t>Method 2 - DNS HTTPS Query Rate</a:t>
            </a:r>
          </a:p>
        </p:txBody>
      </p:sp>
      <p:pic>
        <p:nvPicPr>
          <p:cNvPr id="6" name="Content Placeholder 5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D3382F13-C3F0-2087-CF83-EE203F381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23" y="2362569"/>
            <a:ext cx="738097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BB858-B7C3-4E9B-36F8-186776837BF0}"/>
              </a:ext>
            </a:extLst>
          </p:cNvPr>
          <p:cNvSpPr txBox="1"/>
          <p:nvPr/>
        </p:nvSpPr>
        <p:spPr>
          <a:xfrm>
            <a:off x="3011241" y="313782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hnbergHand" pitchFamily="2" charset="0"/>
              </a:rPr>
              <a:t>Safari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CA659-0D31-B39B-EE73-962C0F7B246C}"/>
              </a:ext>
            </a:extLst>
          </p:cNvPr>
          <p:cNvSpPr txBox="1"/>
          <p:nvPr/>
        </p:nvSpPr>
        <p:spPr>
          <a:xfrm>
            <a:off x="3427486" y="59506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hnbergHand" pitchFamily="2" charset="0"/>
              </a:rPr>
              <a:t>Chrome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8F022-5306-7EA2-40C7-5BCA27D04148}"/>
              </a:ext>
            </a:extLst>
          </p:cNvPr>
          <p:cNvSpPr txBox="1"/>
          <p:nvPr/>
        </p:nvSpPr>
        <p:spPr>
          <a:xfrm>
            <a:off x="5033237" y="391090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1E4A6-D2A5-EFF9-8259-A9C875EAB2D4}"/>
              </a:ext>
            </a:extLst>
          </p:cNvPr>
          <p:cNvSpPr txBox="1"/>
          <p:nvPr/>
        </p:nvSpPr>
        <p:spPr>
          <a:xfrm>
            <a:off x="4810188" y="485659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hnbergHand" pitchFamily="2" charset="0"/>
              </a:rPr>
              <a:t>Total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E6F6E-9315-B722-F542-0AC9462F0794}"/>
              </a:ext>
            </a:extLst>
          </p:cNvPr>
          <p:cNvSpPr txBox="1"/>
          <p:nvPr/>
        </p:nvSpPr>
        <p:spPr>
          <a:xfrm>
            <a:off x="7792847" y="2701551"/>
            <a:ext cx="4399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Safari browsers consistently query for a</a:t>
            </a:r>
          </a:p>
          <a:p>
            <a:r>
              <a:rPr lang="en-US" dirty="0"/>
              <a:t>DNS HTTPS record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95519-7AF9-695D-DF68-F52CD4A9DCA6}"/>
              </a:ext>
            </a:extLst>
          </p:cNvPr>
          <p:cNvSpPr txBox="1"/>
          <p:nvPr/>
        </p:nvSpPr>
        <p:spPr>
          <a:xfrm>
            <a:off x="7624460" y="6113742"/>
            <a:ext cx="422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3% of Chrome browsers query for the HTTPS record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4B7B965-2B60-3B3F-160A-2A4A79FB6805}"/>
              </a:ext>
            </a:extLst>
          </p:cNvPr>
          <p:cNvSpPr/>
          <p:nvPr/>
        </p:nvSpPr>
        <p:spPr>
          <a:xfrm>
            <a:off x="7048928" y="2898606"/>
            <a:ext cx="684110" cy="145335"/>
          </a:xfrm>
          <a:custGeom>
            <a:avLst/>
            <a:gdLst>
              <a:gd name="connsiteX0" fmla="*/ 684110 w 684110"/>
              <a:gd name="connsiteY0" fmla="*/ 48445 h 145335"/>
              <a:gd name="connsiteX1" fmla="*/ 24047 w 684110"/>
              <a:gd name="connsiteY1" fmla="*/ 78723 h 145335"/>
              <a:gd name="connsiteX2" fmla="*/ 133048 w 684110"/>
              <a:gd name="connsiteY2" fmla="*/ 0 h 145335"/>
              <a:gd name="connsiteX3" fmla="*/ 24047 w 684110"/>
              <a:gd name="connsiteY3" fmla="*/ 78723 h 145335"/>
              <a:gd name="connsiteX4" fmla="*/ 114881 w 684110"/>
              <a:gd name="connsiteY4" fmla="*/ 145335 h 14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110" h="145335">
                <a:moveTo>
                  <a:pt x="684110" y="48445"/>
                </a:moveTo>
                <a:cubicBezTo>
                  <a:pt x="400000" y="67621"/>
                  <a:pt x="115891" y="86797"/>
                  <a:pt x="24047" y="78723"/>
                </a:cubicBezTo>
                <a:cubicBezTo>
                  <a:pt x="-67797" y="70649"/>
                  <a:pt x="133048" y="0"/>
                  <a:pt x="133048" y="0"/>
                </a:cubicBezTo>
                <a:cubicBezTo>
                  <a:pt x="133048" y="0"/>
                  <a:pt x="27075" y="54501"/>
                  <a:pt x="24047" y="78723"/>
                </a:cubicBezTo>
                <a:cubicBezTo>
                  <a:pt x="21019" y="102945"/>
                  <a:pt x="67950" y="124140"/>
                  <a:pt x="114881" y="14533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05FB771-C24A-CB96-D748-50B492D1A01B}"/>
              </a:ext>
            </a:extLst>
          </p:cNvPr>
          <p:cNvSpPr/>
          <p:nvPr/>
        </p:nvSpPr>
        <p:spPr>
          <a:xfrm>
            <a:off x="6175372" y="6040776"/>
            <a:ext cx="1525278" cy="273205"/>
          </a:xfrm>
          <a:custGeom>
            <a:avLst/>
            <a:gdLst>
              <a:gd name="connsiteX0" fmla="*/ 1497110 w 1525278"/>
              <a:gd name="connsiteY0" fmla="*/ 200537 h 273205"/>
              <a:gd name="connsiteX1" fmla="*/ 1430498 w 1525278"/>
              <a:gd name="connsiteY1" fmla="*/ 170259 h 273205"/>
              <a:gd name="connsiteX2" fmla="*/ 715934 w 1525278"/>
              <a:gd name="connsiteY2" fmla="*/ 701 h 273205"/>
              <a:gd name="connsiteX3" fmla="*/ 37703 w 1525278"/>
              <a:gd name="connsiteY3" fmla="*/ 242926 h 273205"/>
              <a:gd name="connsiteX4" fmla="*/ 80093 w 1525278"/>
              <a:gd name="connsiteY4" fmla="*/ 146036 h 273205"/>
              <a:gd name="connsiteX5" fmla="*/ 19537 w 1525278"/>
              <a:gd name="connsiteY5" fmla="*/ 248982 h 273205"/>
              <a:gd name="connsiteX6" fmla="*/ 122482 w 1525278"/>
              <a:gd name="connsiteY6" fmla="*/ 273205 h 2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8" h="273205">
                <a:moveTo>
                  <a:pt x="1497110" y="200537"/>
                </a:moveTo>
                <a:cubicBezTo>
                  <a:pt x="1528902" y="202051"/>
                  <a:pt x="1560694" y="203565"/>
                  <a:pt x="1430498" y="170259"/>
                </a:cubicBezTo>
                <a:cubicBezTo>
                  <a:pt x="1300302" y="136953"/>
                  <a:pt x="948066" y="-11410"/>
                  <a:pt x="715934" y="701"/>
                </a:cubicBezTo>
                <a:cubicBezTo>
                  <a:pt x="483801" y="12812"/>
                  <a:pt x="143677" y="218703"/>
                  <a:pt x="37703" y="242926"/>
                </a:cubicBezTo>
                <a:cubicBezTo>
                  <a:pt x="-68271" y="267149"/>
                  <a:pt x="83121" y="145027"/>
                  <a:pt x="80093" y="146036"/>
                </a:cubicBezTo>
                <a:cubicBezTo>
                  <a:pt x="77065" y="147045"/>
                  <a:pt x="12472" y="227787"/>
                  <a:pt x="19537" y="248982"/>
                </a:cubicBezTo>
                <a:cubicBezTo>
                  <a:pt x="26602" y="270177"/>
                  <a:pt x="74542" y="271691"/>
                  <a:pt x="122482" y="2732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7020B-C9A8-C963-9DE1-0D3730211CD4}"/>
              </a:ext>
            </a:extLst>
          </p:cNvPr>
          <p:cNvSpPr txBox="1"/>
          <p:nvPr/>
        </p:nvSpPr>
        <p:spPr>
          <a:xfrm>
            <a:off x="838200" y="1796902"/>
            <a:ext cx="51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are generating DNS HTTPS Queries?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50309-F0DB-5EF1-39FE-894C9502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85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9A46-5294-C7FC-FCFD-D39D0DFB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95567" cy="1325563"/>
          </a:xfrm>
        </p:spPr>
        <p:txBody>
          <a:bodyPr/>
          <a:lstStyle/>
          <a:p>
            <a:r>
              <a:rPr lang="en-US" dirty="0"/>
              <a:t>Chrome Browser HTTPS Query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DBC08-3963-5791-8073-1F0CFDDAD1B0}"/>
              </a:ext>
            </a:extLst>
          </p:cNvPr>
          <p:cNvSpPr txBox="1"/>
          <p:nvPr/>
        </p:nvSpPr>
        <p:spPr>
          <a:xfrm>
            <a:off x="7978315" y="2219689"/>
            <a:ext cx="3713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weekly pattern in this data where weekend query rates are lower than weekday query rates</a:t>
            </a:r>
          </a:p>
          <a:p>
            <a:endParaRPr lang="en-US" dirty="0"/>
          </a:p>
          <a:p>
            <a:r>
              <a:rPr lang="en-US" dirty="0"/>
              <a:t>Query rates halved between October 2024 and May 2025, then rose across June 2025</a:t>
            </a:r>
          </a:p>
        </p:txBody>
      </p:sp>
      <p:pic>
        <p:nvPicPr>
          <p:cNvPr id="7" name="Picture 6" descr="A graph with orange lines&#10;&#10;AI-generated content may be incorrect.">
            <a:extLst>
              <a:ext uri="{FF2B5EF4-FFF2-40B4-BE49-F238E27FC236}">
                <a16:creationId xmlns:a16="http://schemas.microsoft.com/office/drawing/2014/main" id="{251F2B2E-6F4B-6F23-9233-D2F12601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5" y="1188489"/>
            <a:ext cx="7772400" cy="53043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DCA94-334E-5F21-A54B-58D62781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87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5043-A619-2ADA-438A-86BF3AA1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3863-0625-D04F-5892-87F06424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95567" cy="1325563"/>
          </a:xfrm>
        </p:spPr>
        <p:txBody>
          <a:bodyPr/>
          <a:lstStyle/>
          <a:p>
            <a:r>
              <a:rPr lang="en-US" dirty="0"/>
              <a:t>Chrome Browser HTTPS Query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362A7-B225-988A-D107-302D0646578F}"/>
              </a:ext>
            </a:extLst>
          </p:cNvPr>
          <p:cNvSpPr txBox="1"/>
          <p:nvPr/>
        </p:nvSpPr>
        <p:spPr>
          <a:xfrm>
            <a:off x="7978315" y="2219689"/>
            <a:ext cx="3713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weekly pattern in this data where weekend query rates are lower than weekday query rates</a:t>
            </a:r>
          </a:p>
          <a:p>
            <a:endParaRPr lang="en-US" dirty="0"/>
          </a:p>
          <a:p>
            <a:r>
              <a:rPr lang="en-US" dirty="0"/>
              <a:t>Query rates halved between October 2024 and May 2025, then rose across June 2025</a:t>
            </a:r>
          </a:p>
        </p:txBody>
      </p:sp>
      <p:pic>
        <p:nvPicPr>
          <p:cNvPr id="7" name="Picture 6" descr="A graph with orange lines&#10;&#10;AI-generated content may be incorrect.">
            <a:extLst>
              <a:ext uri="{FF2B5EF4-FFF2-40B4-BE49-F238E27FC236}">
                <a16:creationId xmlns:a16="http://schemas.microsoft.com/office/drawing/2014/main" id="{7EAC185D-A87F-C487-BA6A-9E7552DF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5" y="1188489"/>
            <a:ext cx="7772400" cy="530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5392F-3363-D691-AA85-21DF6C810B43}"/>
              </a:ext>
            </a:extLst>
          </p:cNvPr>
          <p:cNvSpPr txBox="1"/>
          <p:nvPr/>
        </p:nvSpPr>
        <p:spPr>
          <a:xfrm rot="21162887">
            <a:off x="1251823" y="2721735"/>
            <a:ext cx="625053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nbergHand" pitchFamily="2" charset="0"/>
              </a:rPr>
              <a:t>Why is Chrome’s use of the DNS HTTPS query so low?</a:t>
            </a:r>
          </a:p>
          <a:p>
            <a:endParaRPr lang="en-US" sz="2800" dirty="0">
              <a:solidFill>
                <a:srgbClr val="FF0000"/>
              </a:solidFill>
              <a:latin typeface="AhnbergHand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hnbergHand" pitchFamily="2" charset="0"/>
              </a:rPr>
              <a:t>Is this Chrome, or the user’s local network environment?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B6B76-7187-B3B8-E931-68AAE514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3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FD4F-C968-C123-D264-23ACA3A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B43F-F167-65F4-DAB6-4C42B733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QUIC access is supported by the current releases by both the major browsers, then we should see a high QUIC use rate when the ability to use QUIC is signaled by both methods (alt-svc and DNS HTTPS)</a:t>
            </a:r>
          </a:p>
          <a:p>
            <a:r>
              <a:rPr lang="en-US" dirty="0"/>
              <a:t>What do we see?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38F1-795C-39A8-3F1E-90892D20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21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98E5-20EF-7243-369C-198CFB2E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18953-90C4-1FB0-0527-2F623CF6086F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4BA85-06B8-7B3A-00B9-AE8CD5588E05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5F3C15F6-879F-EB3F-8386-30FE76F3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8992313" cy="419326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62690A-C07E-209D-F958-B3650F7C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19</a:t>
            </a:fld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525C4-FBE1-C294-F4F3-75185192AE83}"/>
              </a:ext>
            </a:extLst>
          </p:cNvPr>
          <p:cNvSpPr/>
          <p:nvPr/>
        </p:nvSpPr>
        <p:spPr>
          <a:xfrm>
            <a:off x="6858000" y="5680364"/>
            <a:ext cx="2858655" cy="156910"/>
          </a:xfrm>
          <a:prstGeom prst="rect">
            <a:avLst/>
          </a:prstGeom>
          <a:gradFill>
            <a:gsLst>
              <a:gs pos="0">
                <a:srgbClr val="FF0000"/>
              </a:gs>
              <a:gs pos="57000">
                <a:srgbClr val="FFFF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3325B-F8E4-867F-CC3F-0EA5AAA8DBCD}"/>
              </a:ext>
            </a:extLst>
          </p:cNvPr>
          <p:cNvSpPr txBox="1"/>
          <p:nvPr/>
        </p:nvSpPr>
        <p:spPr>
          <a:xfrm>
            <a:off x="9660848" y="5578188"/>
            <a:ext cx="700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86C06-FA96-4787-15C6-8B39553DC447}"/>
              </a:ext>
            </a:extLst>
          </p:cNvPr>
          <p:cNvSpPr txBox="1"/>
          <p:nvPr/>
        </p:nvSpPr>
        <p:spPr>
          <a:xfrm>
            <a:off x="6443850" y="556895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931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F0AB-CDEF-31FD-6441-12880156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QUIC?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0F2AD-B46A-ED46-3BA7-FC0ACCF4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0E4593BF-E1DB-D0F8-D94D-1061DC95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91" y="1662975"/>
            <a:ext cx="6781590" cy="31338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E5057-0453-375F-0574-5AA2873B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81" y="1825625"/>
            <a:ext cx="5740820" cy="4351338"/>
          </a:xfrm>
        </p:spPr>
        <p:txBody>
          <a:bodyPr/>
          <a:lstStyle/>
          <a:p>
            <a:r>
              <a:rPr lang="en-US" dirty="0"/>
              <a:t>An end-to-end encrypted transport protocol, </a:t>
            </a:r>
            <a:r>
              <a:rPr lang="en-AU" dirty="0"/>
              <a:t>providing more flexibility, faster connection setup, and a larger set of transport services than TCP</a:t>
            </a:r>
          </a:p>
          <a:p>
            <a:r>
              <a:rPr lang="en-AU" dirty="0"/>
              <a:t>Operates over UDP port 443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30B33-A570-9B98-2E35-BAE0898B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E0FC-D105-2924-74C0-0BA200D4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13931-9097-EC17-C2C4-FCBE1EA87C16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682FD-47CC-2834-4028-8B264F46C231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F788E0D7-55D2-5BA8-857E-E2615023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8992313" cy="4193265"/>
          </a:xfrm>
          <a:prstGeom prst="rect">
            <a:avLst/>
          </a:prstGeom>
        </p:spPr>
      </p:pic>
      <p:pic>
        <p:nvPicPr>
          <p:cNvPr id="4" name="Picture 3" descr="A graph of a stock market&#10;&#10;AI-generated content may be incorrect.">
            <a:extLst>
              <a:ext uri="{FF2B5EF4-FFF2-40B4-BE49-F238E27FC236}">
                <a16:creationId xmlns:a16="http://schemas.microsoft.com/office/drawing/2014/main" id="{1589D24F-464A-22EB-CB3B-DD41379D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73" y="1634097"/>
            <a:ext cx="9804680" cy="458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572DE-2AA2-0B9D-0E8C-6E6D2DBC3859}"/>
              </a:ext>
            </a:extLst>
          </p:cNvPr>
          <p:cNvSpPr txBox="1"/>
          <p:nvPr/>
        </p:nvSpPr>
        <p:spPr>
          <a:xfrm>
            <a:off x="2560319" y="4901239"/>
            <a:ext cx="366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First Fetch – mainly Safari 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606B8-95E6-2997-1BFA-A8F9128B7F91}"/>
              </a:ext>
            </a:extLst>
          </p:cNvPr>
          <p:cNvSpPr txBox="1"/>
          <p:nvPr/>
        </p:nvSpPr>
        <p:spPr>
          <a:xfrm>
            <a:off x="2503552" y="3759841"/>
            <a:ext cx="7432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Second and Subsequent Fetches – mainly Chrome clients are added here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973C3DA-4428-696C-E667-ACD8161D2831}"/>
              </a:ext>
            </a:extLst>
          </p:cNvPr>
          <p:cNvSpPr/>
          <p:nvPr/>
        </p:nvSpPr>
        <p:spPr>
          <a:xfrm>
            <a:off x="2255511" y="3215615"/>
            <a:ext cx="167649" cy="754405"/>
          </a:xfrm>
          <a:custGeom>
            <a:avLst/>
            <a:gdLst>
              <a:gd name="connsiteX0" fmla="*/ 137169 w 167649"/>
              <a:gd name="connsiteY0" fmla="*/ 754405 h 754405"/>
              <a:gd name="connsiteX1" fmla="*/ 9 w 167649"/>
              <a:gd name="connsiteY1" fmla="*/ 472465 h 754405"/>
              <a:gd name="connsiteX2" fmla="*/ 129549 w 167649"/>
              <a:gd name="connsiteY2" fmla="*/ 60985 h 754405"/>
              <a:gd name="connsiteX3" fmla="*/ 60969 w 167649"/>
              <a:gd name="connsiteY3" fmla="*/ 99085 h 754405"/>
              <a:gd name="connsiteX4" fmla="*/ 144789 w 167649"/>
              <a:gd name="connsiteY4" fmla="*/ 25 h 754405"/>
              <a:gd name="connsiteX5" fmla="*/ 167649 w 167649"/>
              <a:gd name="connsiteY5" fmla="*/ 91465 h 7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9" h="754405">
                <a:moveTo>
                  <a:pt x="137169" y="754405"/>
                </a:moveTo>
                <a:cubicBezTo>
                  <a:pt x="69224" y="671220"/>
                  <a:pt x="1279" y="588035"/>
                  <a:pt x="9" y="472465"/>
                </a:cubicBezTo>
                <a:cubicBezTo>
                  <a:pt x="-1261" y="356895"/>
                  <a:pt x="119389" y="123215"/>
                  <a:pt x="129549" y="60985"/>
                </a:cubicBezTo>
                <a:cubicBezTo>
                  <a:pt x="139709" y="-1245"/>
                  <a:pt x="58429" y="109245"/>
                  <a:pt x="60969" y="99085"/>
                </a:cubicBezTo>
                <a:cubicBezTo>
                  <a:pt x="63509" y="88925"/>
                  <a:pt x="127009" y="1295"/>
                  <a:pt x="144789" y="25"/>
                </a:cubicBezTo>
                <a:cubicBezTo>
                  <a:pt x="162569" y="-1245"/>
                  <a:pt x="165109" y="45110"/>
                  <a:pt x="167649" y="9146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38467E5-4E18-1CAD-F5E7-CA4D4E6AC092}"/>
              </a:ext>
            </a:extLst>
          </p:cNvPr>
          <p:cNvSpPr/>
          <p:nvPr/>
        </p:nvSpPr>
        <p:spPr>
          <a:xfrm>
            <a:off x="2506980" y="5082540"/>
            <a:ext cx="358945" cy="596272"/>
          </a:xfrm>
          <a:custGeom>
            <a:avLst/>
            <a:gdLst>
              <a:gd name="connsiteX0" fmla="*/ 0 w 358945"/>
              <a:gd name="connsiteY0" fmla="*/ 0 h 596272"/>
              <a:gd name="connsiteX1" fmla="*/ 91440 w 358945"/>
              <a:gd name="connsiteY1" fmla="*/ 441960 h 596272"/>
              <a:gd name="connsiteX2" fmla="*/ 342900 w 358945"/>
              <a:gd name="connsiteY2" fmla="*/ 579120 h 596272"/>
              <a:gd name="connsiteX3" fmla="*/ 335280 w 358945"/>
              <a:gd name="connsiteY3" fmla="*/ 487680 h 596272"/>
              <a:gd name="connsiteX4" fmla="*/ 350520 w 358945"/>
              <a:gd name="connsiteY4" fmla="*/ 586740 h 596272"/>
              <a:gd name="connsiteX5" fmla="*/ 198120 w 358945"/>
              <a:gd name="connsiteY5" fmla="*/ 586740 h 59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45" h="596272">
                <a:moveTo>
                  <a:pt x="0" y="0"/>
                </a:moveTo>
                <a:cubicBezTo>
                  <a:pt x="17145" y="172720"/>
                  <a:pt x="34290" y="345440"/>
                  <a:pt x="91440" y="441960"/>
                </a:cubicBezTo>
                <a:cubicBezTo>
                  <a:pt x="148590" y="538480"/>
                  <a:pt x="302260" y="571500"/>
                  <a:pt x="342900" y="579120"/>
                </a:cubicBezTo>
                <a:cubicBezTo>
                  <a:pt x="383540" y="586740"/>
                  <a:pt x="334010" y="486410"/>
                  <a:pt x="335280" y="487680"/>
                </a:cubicBezTo>
                <a:cubicBezTo>
                  <a:pt x="336550" y="488950"/>
                  <a:pt x="373380" y="570230"/>
                  <a:pt x="350520" y="586740"/>
                </a:cubicBezTo>
                <a:cubicBezTo>
                  <a:pt x="327660" y="603250"/>
                  <a:pt x="262890" y="594995"/>
                  <a:pt x="198120" y="586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112A76-4A46-8840-5711-2D3D5E04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9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02CC5-A3B0-9298-EE0E-2003F7894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787C-BBD8-46E8-4E65-251642F5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A2274-C2E4-00CC-38ED-95ABA2E199B1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5C2C1-4D72-DDE3-D900-B450F455D153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7B561E9A-343E-4212-C833-39AF4971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8992313" cy="4193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CE040-136A-EBB6-9E7F-FA7EC17EFE0E}"/>
              </a:ext>
            </a:extLst>
          </p:cNvPr>
          <p:cNvSpPr txBox="1"/>
          <p:nvPr/>
        </p:nvSpPr>
        <p:spPr>
          <a:xfrm>
            <a:off x="1871330" y="6400800"/>
            <a:ext cx="917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likely that there is some form of national-level block on UDP port 443 traffic in China and Iran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E3B44E9-E566-90FE-30E0-28BE2D9B6188}"/>
              </a:ext>
            </a:extLst>
          </p:cNvPr>
          <p:cNvSpPr/>
          <p:nvPr/>
        </p:nvSpPr>
        <p:spPr>
          <a:xfrm>
            <a:off x="6158326" y="3081693"/>
            <a:ext cx="810900" cy="835399"/>
          </a:xfrm>
          <a:custGeom>
            <a:avLst/>
            <a:gdLst>
              <a:gd name="connsiteX0" fmla="*/ 415469 w 810900"/>
              <a:gd name="connsiteY0" fmla="*/ 761258 h 835399"/>
              <a:gd name="connsiteX1" fmla="*/ 810885 w 810900"/>
              <a:gd name="connsiteY1" fmla="*/ 643869 h 835399"/>
              <a:gd name="connsiteX2" fmla="*/ 403112 w 810900"/>
              <a:gd name="connsiteY2" fmla="*/ 7496 h 835399"/>
              <a:gd name="connsiteX3" fmla="*/ 1517 w 810900"/>
              <a:gd name="connsiteY3" fmla="*/ 328772 h 835399"/>
              <a:gd name="connsiteX4" fmla="*/ 291901 w 810900"/>
              <a:gd name="connsiteY4" fmla="*/ 835399 h 83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00" h="835399">
                <a:moveTo>
                  <a:pt x="415469" y="761258"/>
                </a:moveTo>
                <a:cubicBezTo>
                  <a:pt x="614206" y="765377"/>
                  <a:pt x="812944" y="769496"/>
                  <a:pt x="810885" y="643869"/>
                </a:cubicBezTo>
                <a:cubicBezTo>
                  <a:pt x="808826" y="518242"/>
                  <a:pt x="538007" y="60012"/>
                  <a:pt x="403112" y="7496"/>
                </a:cubicBezTo>
                <a:cubicBezTo>
                  <a:pt x="268217" y="-45020"/>
                  <a:pt x="20052" y="190788"/>
                  <a:pt x="1517" y="328772"/>
                </a:cubicBezTo>
                <a:cubicBezTo>
                  <a:pt x="-17018" y="466756"/>
                  <a:pt x="137441" y="651077"/>
                  <a:pt x="291901" y="8353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9EE3585-BAC0-1FF2-71D4-B3E7773B54BE}"/>
              </a:ext>
            </a:extLst>
          </p:cNvPr>
          <p:cNvSpPr/>
          <p:nvPr/>
        </p:nvSpPr>
        <p:spPr>
          <a:xfrm>
            <a:off x="7030693" y="2739971"/>
            <a:ext cx="1623866" cy="1307274"/>
          </a:xfrm>
          <a:custGeom>
            <a:avLst/>
            <a:gdLst>
              <a:gd name="connsiteX0" fmla="*/ 173296 w 1623866"/>
              <a:gd name="connsiteY0" fmla="*/ 336861 h 1307274"/>
              <a:gd name="connsiteX1" fmla="*/ 302 w 1623866"/>
              <a:gd name="connsiteY1" fmla="*/ 627245 h 1307274"/>
              <a:gd name="connsiteX2" fmla="*/ 210366 w 1623866"/>
              <a:gd name="connsiteY2" fmla="*/ 1016483 h 1307274"/>
              <a:gd name="connsiteX3" fmla="*/ 1019734 w 1623866"/>
              <a:gd name="connsiteY3" fmla="*/ 1306867 h 1307274"/>
              <a:gd name="connsiteX4" fmla="*/ 1421329 w 1623866"/>
              <a:gd name="connsiteY4" fmla="*/ 954699 h 1307274"/>
              <a:gd name="connsiteX5" fmla="*/ 1514004 w 1623866"/>
              <a:gd name="connsiteY5" fmla="*/ 577818 h 1307274"/>
              <a:gd name="connsiteX6" fmla="*/ 1619037 w 1623866"/>
              <a:gd name="connsiteY6" fmla="*/ 343040 h 1307274"/>
              <a:gd name="connsiteX7" fmla="*/ 1347188 w 1623866"/>
              <a:gd name="connsiteY7" fmla="*/ 3229 h 1307274"/>
              <a:gd name="connsiteX8" fmla="*/ 272150 w 1623866"/>
              <a:gd name="connsiteY8" fmla="*/ 200937 h 13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866" h="1307274">
                <a:moveTo>
                  <a:pt x="173296" y="336861"/>
                </a:moveTo>
                <a:cubicBezTo>
                  <a:pt x="83710" y="425418"/>
                  <a:pt x="-5876" y="513975"/>
                  <a:pt x="302" y="627245"/>
                </a:cubicBezTo>
                <a:cubicBezTo>
                  <a:pt x="6480" y="740515"/>
                  <a:pt x="40461" y="903213"/>
                  <a:pt x="210366" y="1016483"/>
                </a:cubicBezTo>
                <a:cubicBezTo>
                  <a:pt x="380271" y="1129753"/>
                  <a:pt x="817907" y="1317164"/>
                  <a:pt x="1019734" y="1306867"/>
                </a:cubicBezTo>
                <a:cubicBezTo>
                  <a:pt x="1221561" y="1296570"/>
                  <a:pt x="1338951" y="1076207"/>
                  <a:pt x="1421329" y="954699"/>
                </a:cubicBezTo>
                <a:cubicBezTo>
                  <a:pt x="1503707" y="833191"/>
                  <a:pt x="1481053" y="679761"/>
                  <a:pt x="1514004" y="577818"/>
                </a:cubicBezTo>
                <a:cubicBezTo>
                  <a:pt x="1546955" y="475875"/>
                  <a:pt x="1646840" y="438805"/>
                  <a:pt x="1619037" y="343040"/>
                </a:cubicBezTo>
                <a:cubicBezTo>
                  <a:pt x="1591234" y="247275"/>
                  <a:pt x="1571669" y="26913"/>
                  <a:pt x="1347188" y="3229"/>
                </a:cubicBezTo>
                <a:cubicBezTo>
                  <a:pt x="1122707" y="-20455"/>
                  <a:pt x="697428" y="90241"/>
                  <a:pt x="272150" y="2009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C9E066-99C3-6168-8BAD-C6F25A36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97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2548-152A-D5EA-A203-36549C5C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B7E2-6AF4-B116-7CAE-BDD37B79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C140DAD8-B404-14C2-8B5E-9BAF3A58A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76" y="1793727"/>
            <a:ext cx="919150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9068D-818F-F445-2CF2-1CF13685C3DE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A1D3-C13C-94EB-31FA-7FA44014F16F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E6C38C34-192A-BF76-1811-380F8AEB1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26554"/>
            <a:ext cx="7772400" cy="4004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53EC22-BD0C-1F4E-CF38-B507436F5BF2}"/>
              </a:ext>
            </a:extLst>
          </p:cNvPr>
          <p:cNvSpPr txBox="1"/>
          <p:nvPr/>
        </p:nvSpPr>
        <p:spPr>
          <a:xfrm>
            <a:off x="3610466" y="5514108"/>
            <a:ext cx="78893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looks like this network-level block has been variously turned on and off over the past few years in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B4E8A-1DBC-5865-4360-D8891C91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50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02C7-C887-0638-3BCA-9B282529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7470-F86C-9466-17D2-9A949866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B47854D9-BCC7-FDAC-83D4-1A0AE7554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76" y="1793727"/>
            <a:ext cx="919150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5D888-1E8C-CCBF-4CD2-528396A822D8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3CCAA-5269-CA50-6A47-51D699405409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ECCC6-EFE2-0E90-7634-C49D2B09AD4F}"/>
              </a:ext>
            </a:extLst>
          </p:cNvPr>
          <p:cNvSpPr txBox="1"/>
          <p:nvPr/>
        </p:nvSpPr>
        <p:spPr>
          <a:xfrm>
            <a:off x="3610466" y="5514108"/>
            <a:ext cx="78893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looks like there is some form of network-level block operating in China, but its effects are not uniform across all China’s networks</a:t>
            </a:r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2F7574C1-B876-0693-DE01-CC466899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18928"/>
            <a:ext cx="7772400" cy="35990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7DF6F-71B4-E55C-1DB5-CDA4C004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90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0E34D-5EE8-BCBF-32E6-A49D7184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481C-5DB3-92D9-9FD3-84FC160F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2CF9-13D0-F7A6-6E8A-81FF6698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QUIC access is supported by the current releases by both the major browsers then we should see a high QUIC use rate when the ability to use QUIC is signaled by both methods (alt-svc and DNS HTTPS)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do we see?</a:t>
            </a:r>
          </a:p>
          <a:p>
            <a:r>
              <a:rPr lang="en-US" dirty="0"/>
              <a:t>In most locales the </a:t>
            </a:r>
            <a:r>
              <a:rPr lang="en-US" b="1" dirty="0"/>
              <a:t>alt-svc</a:t>
            </a:r>
            <a:r>
              <a:rPr lang="en-US" dirty="0"/>
              <a:t> method of triggering QUIC is supported by browsers and network infrastructure</a:t>
            </a:r>
          </a:p>
          <a:p>
            <a:r>
              <a:rPr lang="en-US" dirty="0"/>
              <a:t>What about the DNS HTTPS method of triggering QUIC?</a:t>
            </a:r>
          </a:p>
          <a:p>
            <a:pPr lvl="1"/>
            <a:r>
              <a:rPr lang="en-US" dirty="0"/>
              <a:t>Who uses a DNS HTTPS query?</a:t>
            </a:r>
          </a:p>
          <a:p>
            <a:pPr lvl="1"/>
            <a:r>
              <a:rPr lang="en-US" dirty="0"/>
              <a:t>Are HTTPS responses being filtered by DNS infrastructure in some cases?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A4C9-794C-C7E5-FD0B-C74DFC5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2626-CC90-685F-9FC2-7B83399A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DNS HTTPS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8BCC-49E1-B749-0A53-90C93638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HTTPS record can also contain </a:t>
            </a:r>
            <a:r>
              <a:rPr lang="en-US" b="1" dirty="0"/>
              <a:t>ipv4hint</a:t>
            </a:r>
            <a:r>
              <a:rPr lang="en-US" dirty="0"/>
              <a:t> and </a:t>
            </a:r>
            <a:r>
              <a:rPr lang="en-US" b="1" dirty="0"/>
              <a:t>ipv6hint</a:t>
            </a:r>
            <a:r>
              <a:rPr lang="en-US" dirty="0"/>
              <a:t> attributes</a:t>
            </a:r>
          </a:p>
          <a:p>
            <a:r>
              <a:rPr lang="en-US" dirty="0"/>
              <a:t>Any A and AAAA records for a name will be used by a client in preference to these hint attributes</a:t>
            </a:r>
          </a:p>
          <a:p>
            <a:r>
              <a:rPr lang="en-US" dirty="0"/>
              <a:t>But if there is no A and no AAAA record in the zone, then a HTTPS-aware client will be forced to use these address hint attributes</a:t>
            </a:r>
          </a:p>
          <a:p>
            <a:r>
              <a:rPr lang="en-US" dirty="0"/>
              <a:t>Let’s try that, and allow the client to use either HTTP/2 OR HTTP/3: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25ED4-5C1F-EF4C-DD6D-4B1A90429945}"/>
              </a:ext>
            </a:extLst>
          </p:cNvPr>
          <p:cNvSpPr txBox="1"/>
          <p:nvPr/>
        </p:nvSpPr>
        <p:spPr>
          <a:xfrm>
            <a:off x="1579729" y="5093729"/>
            <a:ext cx="9398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	HTTPS	1  .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="h2,h3" ipv4hint=192.0.2.1 ipv6hint=2001:db8::1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B564-803B-6D6F-C2EF-12D8340E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13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526D-4006-1DEE-8F70-FF903F35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5F22-5126-30F2-6D25-77414567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07C10-5DCC-784D-5A30-27175D04CFBE}"/>
              </a:ext>
            </a:extLst>
          </p:cNvPr>
          <p:cNvSpPr txBox="1"/>
          <p:nvPr/>
        </p:nvSpPr>
        <p:spPr>
          <a:xfrm>
            <a:off x="838200" y="1796902"/>
            <a:ext cx="469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7F1B5-C962-B2DA-F11B-223898CC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33" y="3149974"/>
            <a:ext cx="654050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42FE1-73B8-C95B-1B5B-87E01C0A992C}"/>
              </a:ext>
            </a:extLst>
          </p:cNvPr>
          <p:cNvSpPr txBox="1"/>
          <p:nvPr/>
        </p:nvSpPr>
        <p:spPr>
          <a:xfrm>
            <a:off x="5339415" y="2674428"/>
            <a:ext cx="319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collected over a 24-hour period (7/7/2025)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324A7-975B-06C6-F5D4-70245DCCA74A}"/>
              </a:ext>
            </a:extLst>
          </p:cNvPr>
          <p:cNvSpPr txBox="1"/>
          <p:nvPr/>
        </p:nvSpPr>
        <p:spPr>
          <a:xfrm>
            <a:off x="2038865" y="4893275"/>
            <a:ext cx="48376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Chrome users (1.7%) perform an HTTPS query, and even fewer (0.1%) </a:t>
            </a:r>
            <a:r>
              <a:rPr lang="en-US" dirty="0" err="1"/>
              <a:t>followup</a:t>
            </a:r>
            <a:r>
              <a:rPr lang="en-US" dirty="0"/>
              <a:t> with a fetch of the web object.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FD7A617-3631-5706-8F98-8DF2E4AD2FAA}"/>
              </a:ext>
            </a:extLst>
          </p:cNvPr>
          <p:cNvSpPr/>
          <p:nvPr/>
        </p:nvSpPr>
        <p:spPr>
          <a:xfrm>
            <a:off x="4485503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DE6DC-8C68-3778-A660-D9D9D1BF6764}"/>
              </a:ext>
            </a:extLst>
          </p:cNvPr>
          <p:cNvSpPr txBox="1"/>
          <p:nvPr/>
        </p:nvSpPr>
        <p:spPr>
          <a:xfrm>
            <a:off x="6935974" y="4769708"/>
            <a:ext cx="483767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Safari users (97.3%) perform an HTTPS query, and most (96.3%) </a:t>
            </a:r>
            <a:r>
              <a:rPr lang="en-US" dirty="0" err="1"/>
              <a:t>followup</a:t>
            </a:r>
            <a:r>
              <a:rPr lang="en-US" dirty="0"/>
              <a:t> with a fetch of the web object. Fewer users (75%) prefer to use QUIC to perform web object retrieval when given the choice.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43DFCA3-771D-64BA-1278-581170C4BADD}"/>
              </a:ext>
            </a:extLst>
          </p:cNvPr>
          <p:cNvSpPr/>
          <p:nvPr/>
        </p:nvSpPr>
        <p:spPr>
          <a:xfrm>
            <a:off x="6934154" y="4208129"/>
            <a:ext cx="1159522" cy="475082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AA27A5-F2A1-0574-1756-C45E3741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45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B726D-473C-A5FC-825A-477B4A03A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8BBB-B88B-B192-CA8C-E539C28F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2C62D-F1E5-DB21-2E1D-E9C9FC1BDCD2}"/>
              </a:ext>
            </a:extLst>
          </p:cNvPr>
          <p:cNvSpPr txBox="1"/>
          <p:nvPr/>
        </p:nvSpPr>
        <p:spPr>
          <a:xfrm>
            <a:off x="838200" y="1796902"/>
            <a:ext cx="469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FF554-B5E3-CB0E-0E6B-D90C5E39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33" y="3149974"/>
            <a:ext cx="654050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BC3CD-45D2-74A3-8459-87D25D3C5D12}"/>
              </a:ext>
            </a:extLst>
          </p:cNvPr>
          <p:cNvSpPr txBox="1"/>
          <p:nvPr/>
        </p:nvSpPr>
        <p:spPr>
          <a:xfrm>
            <a:off x="5339415" y="2674428"/>
            <a:ext cx="319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collected over a 24-hour period (7/7/2025)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BAECD-3638-EC9B-3D6B-459F5A49531A}"/>
              </a:ext>
            </a:extLst>
          </p:cNvPr>
          <p:cNvSpPr txBox="1"/>
          <p:nvPr/>
        </p:nvSpPr>
        <p:spPr>
          <a:xfrm>
            <a:off x="2038865" y="4893275"/>
            <a:ext cx="44542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Chrome users (1.7%) perform an HTTPS query, and even fewer (0.1%) </a:t>
            </a:r>
            <a:r>
              <a:rPr lang="en-US" dirty="0" err="1"/>
              <a:t>followup</a:t>
            </a:r>
            <a:r>
              <a:rPr lang="en-US" dirty="0"/>
              <a:t> with a fetch of the web object.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4ED3BF6-DA3B-CBEA-295F-37CC00198835}"/>
              </a:ext>
            </a:extLst>
          </p:cNvPr>
          <p:cNvSpPr/>
          <p:nvPr/>
        </p:nvSpPr>
        <p:spPr>
          <a:xfrm>
            <a:off x="4485503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DD707-113B-BFE6-8D69-FCF6F4AD98B9}"/>
              </a:ext>
            </a:extLst>
          </p:cNvPr>
          <p:cNvSpPr txBox="1"/>
          <p:nvPr/>
        </p:nvSpPr>
        <p:spPr>
          <a:xfrm>
            <a:off x="6935974" y="4769708"/>
            <a:ext cx="483767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Safari users (97.3%) perform an HTTPS query, and most (96.3%) </a:t>
            </a:r>
            <a:r>
              <a:rPr lang="en-US" dirty="0" err="1"/>
              <a:t>followup</a:t>
            </a:r>
            <a:r>
              <a:rPr lang="en-US" dirty="0"/>
              <a:t> with a fetch of the web object. Fewer users (75%) prefer to use QUIC to perform web object retrieval when given the choice.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5C5CB8D-7B73-47A0-BBF6-A628A447C70A}"/>
              </a:ext>
            </a:extLst>
          </p:cNvPr>
          <p:cNvSpPr/>
          <p:nvPr/>
        </p:nvSpPr>
        <p:spPr>
          <a:xfrm>
            <a:off x="6934154" y="4208129"/>
            <a:ext cx="1159522" cy="475082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FCCD3-4C51-DBA9-37E0-E70D6A82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27</a:t>
            </a:fld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5AA7FC2-DAF5-0373-2E41-A81ADE0FF66B}"/>
              </a:ext>
            </a:extLst>
          </p:cNvPr>
          <p:cNvSpPr/>
          <p:nvPr/>
        </p:nvSpPr>
        <p:spPr>
          <a:xfrm>
            <a:off x="8580582" y="5652655"/>
            <a:ext cx="2881745" cy="9236"/>
          </a:xfrm>
          <a:custGeom>
            <a:avLst/>
            <a:gdLst>
              <a:gd name="connsiteX0" fmla="*/ 0 w 2881745"/>
              <a:gd name="connsiteY0" fmla="*/ 0 h 9236"/>
              <a:gd name="connsiteX1" fmla="*/ 1071418 w 2881745"/>
              <a:gd name="connsiteY1" fmla="*/ 9236 h 9236"/>
              <a:gd name="connsiteX2" fmla="*/ 2881745 w 2881745"/>
              <a:gd name="connsiteY2" fmla="*/ 9236 h 9236"/>
              <a:gd name="connsiteX3" fmla="*/ 0 w 2881745"/>
              <a:gd name="connsiteY3" fmla="*/ 0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745" h="9236">
                <a:moveTo>
                  <a:pt x="0" y="0"/>
                </a:moveTo>
                <a:lnTo>
                  <a:pt x="1071418" y="9236"/>
                </a:lnTo>
                <a:lnTo>
                  <a:pt x="2881745" y="92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A6B93B2-8348-8379-F8C0-4AFDA1E9180F}"/>
              </a:ext>
            </a:extLst>
          </p:cNvPr>
          <p:cNvSpPr/>
          <p:nvPr/>
        </p:nvSpPr>
        <p:spPr>
          <a:xfrm>
            <a:off x="7093527" y="5911273"/>
            <a:ext cx="4442691" cy="18472"/>
          </a:xfrm>
          <a:custGeom>
            <a:avLst/>
            <a:gdLst>
              <a:gd name="connsiteX0" fmla="*/ 0 w 4442691"/>
              <a:gd name="connsiteY0" fmla="*/ 0 h 18472"/>
              <a:gd name="connsiteX1" fmla="*/ 3057237 w 4442691"/>
              <a:gd name="connsiteY1" fmla="*/ 18472 h 18472"/>
              <a:gd name="connsiteX2" fmla="*/ 4442691 w 4442691"/>
              <a:gd name="connsiteY2" fmla="*/ 0 h 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2691" h="18472">
                <a:moveTo>
                  <a:pt x="0" y="0"/>
                </a:moveTo>
                <a:lnTo>
                  <a:pt x="3057237" y="18472"/>
                </a:lnTo>
                <a:cubicBezTo>
                  <a:pt x="3797685" y="18472"/>
                  <a:pt x="4120188" y="9236"/>
                  <a:pt x="444269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0098FD5-CB46-3C9B-C8F3-677BB947D085}"/>
              </a:ext>
            </a:extLst>
          </p:cNvPr>
          <p:cNvSpPr/>
          <p:nvPr/>
        </p:nvSpPr>
        <p:spPr>
          <a:xfrm>
            <a:off x="6936509" y="6160655"/>
            <a:ext cx="905164" cy="36945"/>
          </a:xfrm>
          <a:custGeom>
            <a:avLst/>
            <a:gdLst>
              <a:gd name="connsiteX0" fmla="*/ 110836 w 905164"/>
              <a:gd name="connsiteY0" fmla="*/ 36945 h 36945"/>
              <a:gd name="connsiteX1" fmla="*/ 905164 w 905164"/>
              <a:gd name="connsiteY1" fmla="*/ 18472 h 36945"/>
              <a:gd name="connsiteX2" fmla="*/ 0 w 905164"/>
              <a:gd name="connsiteY2" fmla="*/ 0 h 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164" h="36945">
                <a:moveTo>
                  <a:pt x="110836" y="36945"/>
                </a:moveTo>
                <a:lnTo>
                  <a:pt x="905164" y="18472"/>
                </a:lnTo>
                <a:cubicBezTo>
                  <a:pt x="886691" y="12315"/>
                  <a:pt x="443345" y="615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5B22D-494C-3F80-D96E-2ED3EA62198C}"/>
              </a:ext>
            </a:extLst>
          </p:cNvPr>
          <p:cNvSpPr txBox="1"/>
          <p:nvPr/>
        </p:nvSpPr>
        <p:spPr>
          <a:xfrm>
            <a:off x="5150564" y="4515831"/>
            <a:ext cx="6205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6DC3"/>
                </a:solidFill>
                <a:latin typeface="AhnbergHand" pitchFamily="2" charset="0"/>
              </a:rPr>
              <a:t>Why is Safari not using QUIC in 25% of cases?</a:t>
            </a:r>
          </a:p>
        </p:txBody>
      </p:sp>
    </p:spTree>
    <p:extLst>
      <p:ext uri="{BB962C8B-B14F-4D97-AF65-F5344CB8AC3E}">
        <p14:creationId xmlns:p14="http://schemas.microsoft.com/office/powerpoint/2010/main" val="320885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8514-25CA-A74E-CA95-1F815E51B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3A51-20AC-DF6C-6B88-B69E3DF7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E8F47-AF5A-93F1-D7E0-8E3421104ED6}"/>
              </a:ext>
            </a:extLst>
          </p:cNvPr>
          <p:cNvSpPr txBox="1"/>
          <p:nvPr/>
        </p:nvSpPr>
        <p:spPr>
          <a:xfrm>
            <a:off x="838200" y="1796902"/>
            <a:ext cx="469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67CA9-987E-0ABC-0AE1-8355B9CA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33" y="3149974"/>
            <a:ext cx="654050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3A09C-815E-5AD1-4EA5-B77A2C5B08E2}"/>
              </a:ext>
            </a:extLst>
          </p:cNvPr>
          <p:cNvSpPr txBox="1"/>
          <p:nvPr/>
        </p:nvSpPr>
        <p:spPr>
          <a:xfrm>
            <a:off x="5339415" y="2674428"/>
            <a:ext cx="319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collected over a 24-hour period (7/7/2025)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86B1A-774F-0933-D6AF-1300CEDDFE66}"/>
              </a:ext>
            </a:extLst>
          </p:cNvPr>
          <p:cNvSpPr txBox="1"/>
          <p:nvPr/>
        </p:nvSpPr>
        <p:spPr>
          <a:xfrm>
            <a:off x="2038865" y="4893275"/>
            <a:ext cx="446353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Chrome users (1.7%) perform an HTTPS query, and even fewer (0.1%) </a:t>
            </a:r>
            <a:r>
              <a:rPr lang="en-US" dirty="0" err="1"/>
              <a:t>followup</a:t>
            </a:r>
            <a:r>
              <a:rPr lang="en-US" dirty="0"/>
              <a:t> with a fetch of the web object.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0D63C5-E247-5E5D-0E28-EFAD3984228E}"/>
              </a:ext>
            </a:extLst>
          </p:cNvPr>
          <p:cNvSpPr/>
          <p:nvPr/>
        </p:nvSpPr>
        <p:spPr>
          <a:xfrm>
            <a:off x="4485503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08E76-F8E1-23A3-4DEE-65FE7E2B7CF5}"/>
              </a:ext>
            </a:extLst>
          </p:cNvPr>
          <p:cNvSpPr txBox="1"/>
          <p:nvPr/>
        </p:nvSpPr>
        <p:spPr>
          <a:xfrm>
            <a:off x="6935974" y="4769708"/>
            <a:ext cx="483767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Safari users (97.3%) perform an HTTPS query, and most (96.3%) </a:t>
            </a:r>
            <a:r>
              <a:rPr lang="en-US" dirty="0" err="1"/>
              <a:t>followup</a:t>
            </a:r>
            <a:r>
              <a:rPr lang="en-US" dirty="0"/>
              <a:t> with a fetch of the web object. Fewer users (75%) prefer to use QUIC to perform web object retrieval when given the choice.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DFF67BA-512D-C877-1A62-A965BFFBD30D}"/>
              </a:ext>
            </a:extLst>
          </p:cNvPr>
          <p:cNvSpPr/>
          <p:nvPr/>
        </p:nvSpPr>
        <p:spPr>
          <a:xfrm>
            <a:off x="6934154" y="4208129"/>
            <a:ext cx="1159522" cy="475082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D1CA8-0983-327B-3F42-BF667A4E6BB0}"/>
              </a:ext>
            </a:extLst>
          </p:cNvPr>
          <p:cNvSpPr txBox="1"/>
          <p:nvPr/>
        </p:nvSpPr>
        <p:spPr>
          <a:xfrm rot="21224511">
            <a:off x="2437712" y="3128149"/>
            <a:ext cx="7213834" cy="1200329"/>
          </a:xfrm>
          <a:prstGeom prst="rect">
            <a:avLst/>
          </a:prstGeom>
          <a:solidFill>
            <a:srgbClr val="F5F5EB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hnbergHand" pitchFamily="2" charset="0"/>
              </a:rPr>
              <a:t>Chrome uses alt-svc and not DNS HTTPS</a:t>
            </a:r>
          </a:p>
          <a:p>
            <a:endParaRPr lang="en-US" sz="2400" dirty="0">
              <a:solidFill>
                <a:srgbClr val="FF0000"/>
              </a:solidFill>
              <a:latin typeface="AhnbergHand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hnbergHand" pitchFamily="2" charset="0"/>
              </a:rPr>
              <a:t>Safari uses DNS HTTPS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FAE596-5F52-EA81-A6B1-A1F52436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79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3960-AA93-4B01-186C-035CA5F3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Safari also use alt-svc?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EAFFB-BBA1-BAD8-ACAA-B9EA5A2AB105}"/>
              </a:ext>
            </a:extLst>
          </p:cNvPr>
          <p:cNvSpPr txBox="1"/>
          <p:nvPr/>
        </p:nvSpPr>
        <p:spPr>
          <a:xfrm>
            <a:off x="5339415" y="2674428"/>
            <a:ext cx="327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collected over a 24-hour period (10/7/2025)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534C8-8D33-566A-2CB4-241AF6A2CD6D}"/>
              </a:ext>
            </a:extLst>
          </p:cNvPr>
          <p:cNvSpPr txBox="1"/>
          <p:nvPr/>
        </p:nvSpPr>
        <p:spPr>
          <a:xfrm>
            <a:off x="2038865" y="4893275"/>
            <a:ext cx="43619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Chrome users (91.6%) perform a QUIC retrieval on the subsequent fetch.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C536898-116E-449E-9978-D2337B0F83C4}"/>
              </a:ext>
            </a:extLst>
          </p:cNvPr>
          <p:cNvSpPr/>
          <p:nvPr/>
        </p:nvSpPr>
        <p:spPr>
          <a:xfrm>
            <a:off x="4485503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78A04-8B6F-C713-A9F6-915BD3623B5A}"/>
              </a:ext>
            </a:extLst>
          </p:cNvPr>
          <p:cNvSpPr txBox="1"/>
          <p:nvPr/>
        </p:nvSpPr>
        <p:spPr>
          <a:xfrm>
            <a:off x="6935974" y="4769708"/>
            <a:ext cx="483767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Safari users (2.9%) perform a QUIC retrieval in the subsequent fetch, indicating that the browsers are NOT following the alt-svc directive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9F51E79-7623-624C-452C-16290EBC1D65}"/>
              </a:ext>
            </a:extLst>
          </p:cNvPr>
          <p:cNvSpPr/>
          <p:nvPr/>
        </p:nvSpPr>
        <p:spPr>
          <a:xfrm>
            <a:off x="6934154" y="4208129"/>
            <a:ext cx="1159522" cy="475082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AE65F-6254-3947-4BC5-F60AFA40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44" y="3073347"/>
            <a:ext cx="6642100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E45030-5E1D-D89A-51F3-4C2114CBB24A}"/>
              </a:ext>
            </a:extLst>
          </p:cNvPr>
          <p:cNvSpPr txBox="1"/>
          <p:nvPr/>
        </p:nvSpPr>
        <p:spPr>
          <a:xfrm>
            <a:off x="838200" y="1796902"/>
            <a:ext cx="907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can use QUIC when there is only an </a:t>
            </a:r>
            <a:r>
              <a:rPr lang="en-US" b="1" dirty="0"/>
              <a:t>alt-svc</a:t>
            </a:r>
            <a:r>
              <a:rPr lang="en-US" dirty="0"/>
              <a:t> directive and </a:t>
            </a:r>
            <a:r>
              <a:rPr lang="en-US" b="1" dirty="0"/>
              <a:t>no</a:t>
            </a:r>
            <a:r>
              <a:rPr lang="en-US" dirty="0"/>
              <a:t> DNS HTTP record?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91DDEC-54C2-9DC6-A640-E522C66A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5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A9B9-954F-E937-400F-DD3D352B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973E-4C52-2498-D540-44DDC1C4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Triggering QUIC in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BC62-5682-6BDA-97F3-E4E4BBEE3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Method 1</a:t>
            </a:r>
            <a:r>
              <a:rPr lang="en-AU" dirty="0"/>
              <a:t> - Use content-level Alt-Svc controls to trigger the client to use the QUIC transport protocol (if it can):</a:t>
            </a:r>
          </a:p>
          <a:p>
            <a:pPr lvl="1"/>
            <a:r>
              <a:rPr lang="en-AU" dirty="0"/>
              <a:t>Add </a:t>
            </a:r>
            <a:r>
              <a:rPr lang="en-AU" b="1" dirty="0">
                <a:latin typeface="Courier" pitchFamily="2" charset="0"/>
              </a:rPr>
              <a:t>Alt-Svc: h3=“:443”</a:t>
            </a:r>
            <a:r>
              <a:rPr lang="en-AU" dirty="0"/>
              <a:t> to the HTML headers</a:t>
            </a:r>
            <a:endParaRPr lang="en-AU" b="1" dirty="0"/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0E4F-4AB8-BA5F-9DF8-E7EF815B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6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26EEA-7041-7CF8-5858-9772634F4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3680-61F9-2481-B390-6877DFE8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Safari also use alt-svc?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C423-3BD0-5AE6-B305-02C320EEEE5E}"/>
              </a:ext>
            </a:extLst>
          </p:cNvPr>
          <p:cNvSpPr txBox="1"/>
          <p:nvPr/>
        </p:nvSpPr>
        <p:spPr>
          <a:xfrm>
            <a:off x="5339415" y="2674428"/>
            <a:ext cx="327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collected over a 24-hour period (10/7/2025)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338D6-4614-1341-3430-7B8E768097EA}"/>
              </a:ext>
            </a:extLst>
          </p:cNvPr>
          <p:cNvSpPr txBox="1"/>
          <p:nvPr/>
        </p:nvSpPr>
        <p:spPr>
          <a:xfrm>
            <a:off x="2038865" y="4893275"/>
            <a:ext cx="43896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Chrome users (91.6%) perform a QUIC retrieval on the subsequent fetch.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C3B1677-CD9E-32AC-A215-C3E3BF9AF520}"/>
              </a:ext>
            </a:extLst>
          </p:cNvPr>
          <p:cNvSpPr/>
          <p:nvPr/>
        </p:nvSpPr>
        <p:spPr>
          <a:xfrm>
            <a:off x="4485503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D296-B6FF-2390-8137-2595D53B931C}"/>
              </a:ext>
            </a:extLst>
          </p:cNvPr>
          <p:cNvSpPr txBox="1"/>
          <p:nvPr/>
        </p:nvSpPr>
        <p:spPr>
          <a:xfrm>
            <a:off x="6935974" y="4769708"/>
            <a:ext cx="483767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Safari users (2.9%) perform a QUIC retrieval in the subsequent fetch, indicating that the browsers are NOT following the alt-svc directive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F5EFEC8-212B-B9BA-747E-7336152A3A80}"/>
              </a:ext>
            </a:extLst>
          </p:cNvPr>
          <p:cNvSpPr/>
          <p:nvPr/>
        </p:nvSpPr>
        <p:spPr>
          <a:xfrm>
            <a:off x="6934154" y="4208129"/>
            <a:ext cx="1159522" cy="475082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6A62E-4C03-73A4-F5BC-425BE654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44" y="3073347"/>
            <a:ext cx="6642100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CF279-E121-AD2A-49EA-9C555689558C}"/>
              </a:ext>
            </a:extLst>
          </p:cNvPr>
          <p:cNvSpPr txBox="1"/>
          <p:nvPr/>
        </p:nvSpPr>
        <p:spPr>
          <a:xfrm>
            <a:off x="838200" y="1796902"/>
            <a:ext cx="907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can use QUIC when there is only an </a:t>
            </a:r>
            <a:r>
              <a:rPr lang="en-US" b="1" dirty="0"/>
              <a:t>alt-svc</a:t>
            </a:r>
            <a:r>
              <a:rPr lang="en-US" dirty="0"/>
              <a:t> directive and </a:t>
            </a:r>
            <a:r>
              <a:rPr lang="en-US" b="1" dirty="0"/>
              <a:t>no</a:t>
            </a:r>
            <a:r>
              <a:rPr lang="en-US" dirty="0"/>
              <a:t> DNS HTTP record?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248645-569A-9411-AE90-676F3462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30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F4659-E17D-9175-FFCF-C78C0BC7F8B2}"/>
              </a:ext>
            </a:extLst>
          </p:cNvPr>
          <p:cNvSpPr txBox="1"/>
          <p:nvPr/>
        </p:nvSpPr>
        <p:spPr>
          <a:xfrm rot="21060294">
            <a:off x="803559" y="3237139"/>
            <a:ext cx="90717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66DC3"/>
                </a:solidFill>
                <a:latin typeface="AhnbergHand" pitchFamily="2" charset="0"/>
              </a:rPr>
              <a:t>No, Safari does </a:t>
            </a:r>
            <a:r>
              <a:rPr lang="en-US" sz="2400" b="1" dirty="0">
                <a:solidFill>
                  <a:srgbClr val="B66DC3"/>
                </a:solidFill>
                <a:latin typeface="AhnbergHand" pitchFamily="2" charset="0"/>
              </a:rPr>
              <a:t>not</a:t>
            </a:r>
            <a:r>
              <a:rPr lang="en-US" sz="2400" dirty="0">
                <a:solidFill>
                  <a:srgbClr val="B66DC3"/>
                </a:solidFill>
                <a:latin typeface="AhnbergHand" pitchFamily="2" charset="0"/>
              </a:rPr>
              <a:t> appear to use the alt-svc directive</a:t>
            </a:r>
          </a:p>
        </p:txBody>
      </p:sp>
    </p:spTree>
    <p:extLst>
      <p:ext uri="{BB962C8B-B14F-4D97-AF65-F5344CB8AC3E}">
        <p14:creationId xmlns:p14="http://schemas.microsoft.com/office/powerpoint/2010/main" val="270427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858-68AE-4487-4C13-312F3AC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7FDD-E671-CA83-C824-3E7EF305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want to serve content over QUIC you have to support BOTH QUIC trigger methods of a DNS HTTP record AND an alt-svc directive to signal QUIC capability to Chrome and Safari clients.</a:t>
            </a:r>
          </a:p>
          <a:p>
            <a:r>
              <a:rPr lang="en-US" dirty="0"/>
              <a:t>Why doesn’t Chrome also use the HTTPS query?</a:t>
            </a:r>
          </a:p>
          <a:p>
            <a:pPr lvl="1"/>
            <a:r>
              <a:rPr lang="en-US" dirty="0"/>
              <a:t>Are they concerned about the greater DNS query load that would result from such a change?</a:t>
            </a:r>
          </a:p>
          <a:p>
            <a:r>
              <a:rPr lang="en-US" dirty="0"/>
              <a:t>Why doesn’t Safari also use the alt-svc directive?</a:t>
            </a:r>
          </a:p>
          <a:p>
            <a:r>
              <a:rPr lang="en-US" dirty="0"/>
              <a:t>Why do 24% of Safari users NOT perform a QUIC fetch despite a HTTPS record being queried?</a:t>
            </a:r>
          </a:p>
          <a:p>
            <a:r>
              <a:rPr lang="en-US" dirty="0"/>
              <a:t>Why do 2% of Safari users perform an initial QUIC fetch when there is no DNS HTTPS trigger?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11F5E-CD98-2BD8-C578-D8146B51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24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6" y="934709"/>
            <a:ext cx="49149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hnbergHand" pitchFamily="2" charset="0"/>
                <a:ea typeface="Max's Handwritin" charset="0"/>
                <a:cs typeface="Max's Handwritin" charset="0"/>
              </a:rPr>
              <a:t>Thanks!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A8A07-A772-5ED2-A1E7-73750916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80B-F622-CD3B-4199-4BAF9ED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8CD5-7524-9133-5C6B-85A5C008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Chrome has been supporting a switch to QUIC via the Alt-Svc directive since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30ECE-7F2A-4504-8F8C-66C2FA50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85" y="3102597"/>
            <a:ext cx="4919783" cy="364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29279-5584-97C4-1831-4EC43BD87269}"/>
              </a:ext>
            </a:extLst>
          </p:cNvPr>
          <p:cNvSpPr txBox="1"/>
          <p:nvPr/>
        </p:nvSpPr>
        <p:spPr>
          <a:xfrm flipH="1">
            <a:off x="11130841" y="6553353"/>
            <a:ext cx="168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</a:t>
            </a:r>
            <a:r>
              <a:rPr lang="en-AU" sz="1000" i="1" dirty="0" err="1"/>
              <a:t>Oberlo.com</a:t>
            </a:r>
            <a:endParaRPr lang="en-AU" sz="10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01E7-8F44-3E74-FD33-32F77B68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23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9E22-E22E-8C8E-F0F1-DF0F7EF9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3BD7-EEFB-E8C1-37EA-74C6556F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80B5-6193-ABE2-8EBD-D9EF7719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Chrome has been supporting a switch to QUIC via the Alt-Svc directive since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C68FA-ED5F-BE6D-FF72-99A4F661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85" y="3102597"/>
            <a:ext cx="4919783" cy="364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1FA1A-5D5C-A801-B91D-D7D2DFBFBFE4}"/>
              </a:ext>
            </a:extLst>
          </p:cNvPr>
          <p:cNvSpPr txBox="1"/>
          <p:nvPr/>
        </p:nvSpPr>
        <p:spPr>
          <a:xfrm flipH="1">
            <a:off x="11130841" y="6553353"/>
            <a:ext cx="168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</a:t>
            </a:r>
            <a:r>
              <a:rPr lang="en-AU" sz="1000" i="1" dirty="0" err="1"/>
              <a:t>Oberlo.com</a:t>
            </a:r>
            <a:endParaRPr lang="en-AU" sz="1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D0D-46C3-F204-35A3-A59EA51D29CE}"/>
              </a:ext>
            </a:extLst>
          </p:cNvPr>
          <p:cNvSpPr txBox="1"/>
          <p:nvPr/>
        </p:nvSpPr>
        <p:spPr>
          <a:xfrm rot="21163331">
            <a:off x="1198692" y="3216464"/>
            <a:ext cx="95311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So, we should expect up to 65% of clients will try to connect using QUIC if the server signals it supports QUIC – right?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5E8A5-6397-2C0D-E877-012373A4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5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0DFE-5C44-B957-981B-94DCA9A7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Alt-Svc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1049-58CE-3EE5-2D37-31DE55A0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trigger is only effective when the client contacts this server for </a:t>
            </a:r>
            <a:r>
              <a:rPr lang="en-US" b="1" dirty="0"/>
              <a:t>the second time</a:t>
            </a:r>
          </a:p>
          <a:p>
            <a:pPr lvl="1"/>
            <a:r>
              <a:rPr lang="en-US" dirty="0"/>
              <a:t>But HTTP/1.1 and HTTP/2.0 use session persistence to keep the original TCP/TLS session open, so the condition where a client needs to open a new connection is less likely to occur</a:t>
            </a:r>
          </a:p>
          <a:p>
            <a:pPr lvl="1"/>
            <a:r>
              <a:rPr lang="en-US" dirty="0"/>
              <a:t>The per-server Alt-Svc information is cached by the user for only 24 hours by default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D85AD91-0338-E55F-D6FA-DA10480533BF}"/>
              </a:ext>
            </a:extLst>
          </p:cNvPr>
          <p:cNvSpPr/>
          <p:nvPr/>
        </p:nvSpPr>
        <p:spPr>
          <a:xfrm>
            <a:off x="1169581" y="2609994"/>
            <a:ext cx="2460828" cy="69411"/>
          </a:xfrm>
          <a:custGeom>
            <a:avLst/>
            <a:gdLst>
              <a:gd name="connsiteX0" fmla="*/ 0 w 2460828"/>
              <a:gd name="connsiteY0" fmla="*/ 5615 h 69411"/>
              <a:gd name="connsiteX1" fmla="*/ 1254642 w 2460828"/>
              <a:gd name="connsiteY1" fmla="*/ 26880 h 69411"/>
              <a:gd name="connsiteX2" fmla="*/ 2456121 w 2460828"/>
              <a:gd name="connsiteY2" fmla="*/ 5615 h 69411"/>
              <a:gd name="connsiteX3" fmla="*/ 797442 w 2460828"/>
              <a:gd name="connsiteY3" fmla="*/ 5615 h 69411"/>
              <a:gd name="connsiteX4" fmla="*/ 10633 w 2460828"/>
              <a:gd name="connsiteY4" fmla="*/ 69411 h 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28" h="69411">
                <a:moveTo>
                  <a:pt x="0" y="5615"/>
                </a:moveTo>
                <a:lnTo>
                  <a:pt x="1254642" y="26880"/>
                </a:lnTo>
                <a:cubicBezTo>
                  <a:pt x="1663995" y="26880"/>
                  <a:pt x="2532321" y="9159"/>
                  <a:pt x="2456121" y="5615"/>
                </a:cubicBezTo>
                <a:cubicBezTo>
                  <a:pt x="2379921" y="2071"/>
                  <a:pt x="1205023" y="-5018"/>
                  <a:pt x="797442" y="5615"/>
                </a:cubicBezTo>
                <a:cubicBezTo>
                  <a:pt x="389861" y="16248"/>
                  <a:pt x="200247" y="42829"/>
                  <a:pt x="10633" y="694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46073-8A7E-B39E-9A78-65D4AD83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54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5F11-1D32-6DEE-EAA1-73E3F9E5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8FB4-BE5E-9C91-3652-733B08F1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Alt-Svc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A5AB-5E0C-9C15-D788-63B4AB1D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trigger is only effective when the client contacts this server for </a:t>
            </a:r>
            <a:r>
              <a:rPr lang="en-US" b="1" dirty="0"/>
              <a:t>the second time</a:t>
            </a:r>
          </a:p>
          <a:p>
            <a:pPr lvl="1"/>
            <a:r>
              <a:rPr lang="en-US" dirty="0"/>
              <a:t>But HTTP/1.1 and HTTP/2.0 use session persistence to keep the original TCP/TLS session open, so the condition where a client needs to open a new connection is less likely to occur</a:t>
            </a:r>
          </a:p>
          <a:p>
            <a:pPr lvl="1"/>
            <a:r>
              <a:rPr lang="en-US" dirty="0"/>
              <a:t>The ser server Alt-Svc information is cached by the user for only 24 hours by default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B28A64D-6DC3-2A91-E17A-86036D458473}"/>
              </a:ext>
            </a:extLst>
          </p:cNvPr>
          <p:cNvSpPr/>
          <p:nvPr/>
        </p:nvSpPr>
        <p:spPr>
          <a:xfrm>
            <a:off x="1169581" y="2609994"/>
            <a:ext cx="2460828" cy="69411"/>
          </a:xfrm>
          <a:custGeom>
            <a:avLst/>
            <a:gdLst>
              <a:gd name="connsiteX0" fmla="*/ 0 w 2460828"/>
              <a:gd name="connsiteY0" fmla="*/ 5615 h 69411"/>
              <a:gd name="connsiteX1" fmla="*/ 1254642 w 2460828"/>
              <a:gd name="connsiteY1" fmla="*/ 26880 h 69411"/>
              <a:gd name="connsiteX2" fmla="*/ 2456121 w 2460828"/>
              <a:gd name="connsiteY2" fmla="*/ 5615 h 69411"/>
              <a:gd name="connsiteX3" fmla="*/ 797442 w 2460828"/>
              <a:gd name="connsiteY3" fmla="*/ 5615 h 69411"/>
              <a:gd name="connsiteX4" fmla="*/ 10633 w 2460828"/>
              <a:gd name="connsiteY4" fmla="*/ 69411 h 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28" h="69411">
                <a:moveTo>
                  <a:pt x="0" y="5615"/>
                </a:moveTo>
                <a:lnTo>
                  <a:pt x="1254642" y="26880"/>
                </a:lnTo>
                <a:cubicBezTo>
                  <a:pt x="1663995" y="26880"/>
                  <a:pt x="2532321" y="9159"/>
                  <a:pt x="2456121" y="5615"/>
                </a:cubicBezTo>
                <a:cubicBezTo>
                  <a:pt x="2379921" y="2071"/>
                  <a:pt x="1205023" y="-5018"/>
                  <a:pt x="797442" y="5615"/>
                </a:cubicBezTo>
                <a:cubicBezTo>
                  <a:pt x="389861" y="16248"/>
                  <a:pt x="200247" y="42829"/>
                  <a:pt x="10633" y="694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058A1-D045-2F33-D2D7-11F7D66887D7}"/>
              </a:ext>
            </a:extLst>
          </p:cNvPr>
          <p:cNvSpPr txBox="1"/>
          <p:nvPr/>
        </p:nvSpPr>
        <p:spPr>
          <a:xfrm rot="21163331">
            <a:off x="1198692" y="3216464"/>
            <a:ext cx="95311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So, QUIC use will only be visible when a server is visited by a client for a second time AFTER the keep-alive expires.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4F30-10FC-4435-0DE9-BC654D49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0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FF96-C849-E4E2-2378-5DFF238B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APNIC’s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8C7-63AC-B53B-77AB-324F7BE17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7" y="1714856"/>
            <a:ext cx="120697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to trigger the conditions of a second fetch in the measurement:</a:t>
            </a:r>
          </a:p>
          <a:p>
            <a:r>
              <a:rPr lang="en-US" dirty="0"/>
              <a:t>Set the server keepalive time to 1  second</a:t>
            </a:r>
          </a:p>
          <a:p>
            <a:r>
              <a:rPr lang="en-US" dirty="0"/>
              <a:t>Request the same web object a total of 8 times using 2 second intervals between requests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1CBB80-276A-D32C-37A8-C77BB0C0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3" y="3577862"/>
            <a:ext cx="7772400" cy="323208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95CCB98-78AF-46A6-1E2C-C2A4AADB4DD4}"/>
              </a:ext>
            </a:extLst>
          </p:cNvPr>
          <p:cNvSpPr/>
          <p:nvPr/>
        </p:nvSpPr>
        <p:spPr>
          <a:xfrm>
            <a:off x="1389583" y="5777699"/>
            <a:ext cx="2086334" cy="942679"/>
          </a:xfrm>
          <a:custGeom>
            <a:avLst/>
            <a:gdLst>
              <a:gd name="connsiteX0" fmla="*/ 1053470 w 2086334"/>
              <a:gd name="connsiteY0" fmla="*/ 80928 h 942679"/>
              <a:gd name="connsiteX1" fmla="*/ 97190 w 2086334"/>
              <a:gd name="connsiteY1" fmla="*/ 108848 h 942679"/>
              <a:gd name="connsiteX2" fmla="*/ 27388 w 2086334"/>
              <a:gd name="connsiteY2" fmla="*/ 402015 h 942679"/>
              <a:gd name="connsiteX3" fmla="*/ 55309 w 2086334"/>
              <a:gd name="connsiteY3" fmla="*/ 883645 h 942679"/>
              <a:gd name="connsiteX4" fmla="*/ 488078 w 2086334"/>
              <a:gd name="connsiteY4" fmla="*/ 897606 h 942679"/>
              <a:gd name="connsiteX5" fmla="*/ 1423419 w 2086334"/>
              <a:gd name="connsiteY5" fmla="*/ 939487 h 942679"/>
              <a:gd name="connsiteX6" fmla="*/ 1835248 w 2086334"/>
              <a:gd name="connsiteY6" fmla="*/ 918546 h 942679"/>
              <a:gd name="connsiteX7" fmla="*/ 1953910 w 2086334"/>
              <a:gd name="connsiteY7" fmla="*/ 751023 h 942679"/>
              <a:gd name="connsiteX8" fmla="*/ 2037672 w 2086334"/>
              <a:gd name="connsiteY8" fmla="*/ 101868 h 942679"/>
              <a:gd name="connsiteX9" fmla="*/ 1144212 w 2086334"/>
              <a:gd name="connsiteY9" fmla="*/ 11126 h 9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334" h="942679">
                <a:moveTo>
                  <a:pt x="1053470" y="80928"/>
                </a:moveTo>
                <a:lnTo>
                  <a:pt x="97190" y="108848"/>
                </a:lnTo>
                <a:cubicBezTo>
                  <a:pt x="-73824" y="162362"/>
                  <a:pt x="34368" y="272882"/>
                  <a:pt x="27388" y="402015"/>
                </a:cubicBezTo>
                <a:cubicBezTo>
                  <a:pt x="20408" y="531148"/>
                  <a:pt x="-21473" y="801047"/>
                  <a:pt x="55309" y="883645"/>
                </a:cubicBezTo>
                <a:cubicBezTo>
                  <a:pt x="132091" y="966244"/>
                  <a:pt x="488078" y="897606"/>
                  <a:pt x="488078" y="897606"/>
                </a:cubicBezTo>
                <a:lnTo>
                  <a:pt x="1423419" y="939487"/>
                </a:lnTo>
                <a:cubicBezTo>
                  <a:pt x="1647947" y="942977"/>
                  <a:pt x="1746833" y="949957"/>
                  <a:pt x="1835248" y="918546"/>
                </a:cubicBezTo>
                <a:cubicBezTo>
                  <a:pt x="1923663" y="887135"/>
                  <a:pt x="1920173" y="887136"/>
                  <a:pt x="1953910" y="751023"/>
                </a:cubicBezTo>
                <a:cubicBezTo>
                  <a:pt x="1987647" y="614910"/>
                  <a:pt x="2172622" y="225184"/>
                  <a:pt x="2037672" y="101868"/>
                </a:cubicBezTo>
                <a:cubicBezTo>
                  <a:pt x="1902722" y="-21448"/>
                  <a:pt x="1523467" y="-5161"/>
                  <a:pt x="1144212" y="111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E60E28-ACEF-C03D-7216-3E7EE1BAE5C9}"/>
              </a:ext>
            </a:extLst>
          </p:cNvPr>
          <p:cNvSpPr/>
          <p:nvPr/>
        </p:nvSpPr>
        <p:spPr>
          <a:xfrm>
            <a:off x="3518321" y="6065212"/>
            <a:ext cx="1206003" cy="127750"/>
          </a:xfrm>
          <a:custGeom>
            <a:avLst/>
            <a:gdLst>
              <a:gd name="connsiteX0" fmla="*/ 0 w 1206003"/>
              <a:gd name="connsiteY0" fmla="*/ 72667 h 127750"/>
              <a:gd name="connsiteX1" fmla="*/ 1035512 w 1206003"/>
              <a:gd name="connsiteY1" fmla="*/ 30278 h 127750"/>
              <a:gd name="connsiteX2" fmla="*/ 932566 w 1206003"/>
              <a:gd name="connsiteY2" fmla="*/ 0 h 127750"/>
              <a:gd name="connsiteX3" fmla="*/ 1205070 w 1206003"/>
              <a:gd name="connsiteY3" fmla="*/ 30278 h 127750"/>
              <a:gd name="connsiteX4" fmla="*/ 1023401 w 1206003"/>
              <a:gd name="connsiteY4" fmla="*/ 127168 h 127750"/>
              <a:gd name="connsiteX5" fmla="*/ 1065790 w 1206003"/>
              <a:gd name="connsiteY5" fmla="*/ 72667 h 127750"/>
              <a:gd name="connsiteX6" fmla="*/ 36333 w 1206003"/>
              <a:gd name="connsiteY6" fmla="*/ 115057 h 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3" h="127750">
                <a:moveTo>
                  <a:pt x="0" y="72667"/>
                </a:moveTo>
                <a:lnTo>
                  <a:pt x="1035512" y="30278"/>
                </a:lnTo>
                <a:cubicBezTo>
                  <a:pt x="1190940" y="18167"/>
                  <a:pt x="904306" y="0"/>
                  <a:pt x="932566" y="0"/>
                </a:cubicBezTo>
                <a:cubicBezTo>
                  <a:pt x="960826" y="0"/>
                  <a:pt x="1189931" y="9083"/>
                  <a:pt x="1205070" y="30278"/>
                </a:cubicBezTo>
                <a:cubicBezTo>
                  <a:pt x="1220209" y="51473"/>
                  <a:pt x="1046614" y="120103"/>
                  <a:pt x="1023401" y="127168"/>
                </a:cubicBezTo>
                <a:cubicBezTo>
                  <a:pt x="1000188" y="134233"/>
                  <a:pt x="1230301" y="74686"/>
                  <a:pt x="1065790" y="72667"/>
                </a:cubicBezTo>
                <a:cubicBezTo>
                  <a:pt x="901279" y="70648"/>
                  <a:pt x="468806" y="92852"/>
                  <a:pt x="36333" y="11505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85E4-C81E-3FAC-7268-9C0595A3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3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7C42-AC6A-0CBA-E6FB-42D4597C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86FB-5791-342D-FC6B-760BECE2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Triggering QUIC in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C7A7-29FF-FDE5-BF96-648905CF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Method 2 </a:t>
            </a:r>
            <a:r>
              <a:rPr lang="en-AU" dirty="0"/>
              <a:t>- Use the DNS to trigger QUIC:</a:t>
            </a:r>
          </a:p>
          <a:p>
            <a:pPr lvl="1"/>
            <a:r>
              <a:rPr lang="en-AU" dirty="0"/>
              <a:t>Set up an HTTPS record for the service name, with value: </a:t>
            </a:r>
            <a:r>
              <a:rPr lang="en-AU" b="1" dirty="0" err="1">
                <a:latin typeface="Courier" pitchFamily="2" charset="0"/>
              </a:rPr>
              <a:t>alpn</a:t>
            </a:r>
            <a:r>
              <a:rPr lang="en-AU" b="1" dirty="0">
                <a:latin typeface="Courier" pitchFamily="2" charset="0"/>
              </a:rPr>
              <a:t>=“h3”</a:t>
            </a:r>
          </a:p>
          <a:p>
            <a:pPr lvl="1"/>
            <a:r>
              <a:rPr lang="en-AU" dirty="0"/>
              <a:t>This allows Safari to use QUIC from the first access</a:t>
            </a:r>
            <a:endParaRPr lang="en-AU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9D7A-3015-9099-C822-46E5D307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46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32348</TotalTime>
  <Words>1772</Words>
  <Application>Microsoft Macintosh PowerPoint</Application>
  <PresentationFormat>Widescreen</PresentationFormat>
  <Paragraphs>186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 Light</vt:lpstr>
      <vt:lpstr>Aptos</vt:lpstr>
      <vt:lpstr>Arial</vt:lpstr>
      <vt:lpstr>Max's Handwritin</vt:lpstr>
      <vt:lpstr>Powderfinger Type</vt:lpstr>
      <vt:lpstr>Calibri</vt:lpstr>
      <vt:lpstr>AhnbergHand</vt:lpstr>
      <vt:lpstr>Courier</vt:lpstr>
      <vt:lpstr>Courier New</vt:lpstr>
      <vt:lpstr>Office Theme</vt:lpstr>
      <vt:lpstr>Triggering QUIC </vt:lpstr>
      <vt:lpstr>What’s QUIC?</vt:lpstr>
      <vt:lpstr>Triggering QUIC in HTTP</vt:lpstr>
      <vt:lpstr>Setting Expectations</vt:lpstr>
      <vt:lpstr>Setting Expectations</vt:lpstr>
      <vt:lpstr>The Alt-Svc Trigger</vt:lpstr>
      <vt:lpstr>The Alt-Svc Trigger</vt:lpstr>
      <vt:lpstr>APNIC’s measurement</vt:lpstr>
      <vt:lpstr>Triggering QUIC in HTTP</vt:lpstr>
      <vt:lpstr>Safari supports QUIC   (using Method 2)</vt:lpstr>
      <vt:lpstr>Setting Expectations</vt:lpstr>
      <vt:lpstr>Cloudflare’s Numbers – 31%</vt:lpstr>
      <vt:lpstr>Cloudflare’s Numbers – 31%</vt:lpstr>
      <vt:lpstr>APNIC’s Numbers – 70%</vt:lpstr>
      <vt:lpstr>Method 2 - DNS HTTPS Query Rate</vt:lpstr>
      <vt:lpstr>Chrome Browser HTTPS Query Rate</vt:lpstr>
      <vt:lpstr>Chrome Browser HTTPS Query Rate</vt:lpstr>
      <vt:lpstr>QUIC Use</vt:lpstr>
      <vt:lpstr>Global QUIC Use</vt:lpstr>
      <vt:lpstr>Global QUIC Use</vt:lpstr>
      <vt:lpstr>Global QUIC Use</vt:lpstr>
      <vt:lpstr>Global QUIC Use</vt:lpstr>
      <vt:lpstr>Global QUIC Use</vt:lpstr>
      <vt:lpstr>QUIC Use</vt:lpstr>
      <vt:lpstr>The DNS HTTPS record</vt:lpstr>
      <vt:lpstr>DNS HTTPS Use Rate</vt:lpstr>
      <vt:lpstr>DNS HTTPS Use Rate</vt:lpstr>
      <vt:lpstr>DNS HTTPS Use Rate</vt:lpstr>
      <vt:lpstr>Does Safari also use alt-svc?</vt:lpstr>
      <vt:lpstr>Does Safari also use alt-svc?</vt:lpstr>
      <vt:lpstr>Conclusions/Questions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72</cp:revision>
  <cp:lastPrinted>2025-07-11T23:36:51Z</cp:lastPrinted>
  <dcterms:created xsi:type="dcterms:W3CDTF">2021-10-11T19:39:17Z</dcterms:created>
  <dcterms:modified xsi:type="dcterms:W3CDTF">2025-07-19T14:25:39Z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2024-05-20T20:07:32Z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d7d513dd-c8eb-403c-8ade-1d84162a5dbc</vt:lpwstr>
  </property>
  <property fmtid="{D5CDD505-2E9C-101B-9397-08002B2CF9AE}" pid="8" name="MSIP_Label_66ca7b2a-4f6d-4766-806a-1a0c76ea1c59_ContentBits">
    <vt:lpwstr>0</vt:lpwstr>
  </property>
</Properties>
</file>