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69" r:id="rId2"/>
    <p:sldId id="500" r:id="rId3"/>
    <p:sldId id="351" r:id="rId4"/>
    <p:sldId id="453" r:id="rId5"/>
    <p:sldId id="428" r:id="rId6"/>
    <p:sldId id="458" r:id="rId7"/>
    <p:sldId id="430" r:id="rId8"/>
    <p:sldId id="459" r:id="rId9"/>
    <p:sldId id="431" r:id="rId10"/>
    <p:sldId id="432" r:id="rId11"/>
    <p:sldId id="455" r:id="rId12"/>
    <p:sldId id="434" r:id="rId13"/>
    <p:sldId id="456" r:id="rId14"/>
    <p:sldId id="437" r:id="rId15"/>
    <p:sldId id="438" r:id="rId16"/>
    <p:sldId id="439" r:id="rId17"/>
    <p:sldId id="447" r:id="rId18"/>
    <p:sldId id="495" r:id="rId19"/>
    <p:sldId id="460" r:id="rId20"/>
    <p:sldId id="497" r:id="rId21"/>
    <p:sldId id="461" r:id="rId22"/>
    <p:sldId id="463" r:id="rId23"/>
    <p:sldId id="464" r:id="rId24"/>
    <p:sldId id="465" r:id="rId25"/>
    <p:sldId id="499" r:id="rId26"/>
    <p:sldId id="444" r:id="rId27"/>
    <p:sldId id="417" r:id="rId28"/>
    <p:sldId id="394" r:id="rId29"/>
    <p:sldId id="484" r:id="rId30"/>
    <p:sldId id="491" r:id="rId31"/>
    <p:sldId id="501" r:id="rId32"/>
    <p:sldId id="492" r:id="rId33"/>
    <p:sldId id="443" r:id="rId34"/>
    <p:sldId id="502" r:id="rId35"/>
    <p:sldId id="493" r:id="rId36"/>
    <p:sldId id="496" r:id="rId37"/>
    <p:sldId id="503" r:id="rId38"/>
    <p:sldId id="49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8"/>
    <p:restoredTop sz="96327"/>
  </p:normalViewPr>
  <p:slideViewPr>
    <p:cSldViewPr snapToGrid="0">
      <p:cViewPr varScale="1">
        <p:scale>
          <a:sx n="196" d="100"/>
          <a:sy n="196" d="100"/>
        </p:scale>
        <p:origin x="288" y="16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83DDF3-370E-0448-9FA5-3E99D66F5E12}" type="datetimeFigureOut">
              <a:rPr lang="en-US" smtClean="0"/>
              <a:t>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01A7CD-3CF4-6541-9DCF-3BC3857FE8F7}" type="slidenum">
              <a:rPr lang="en-US" smtClean="0"/>
              <a:t>‹#›</a:t>
            </a:fld>
            <a:endParaRPr lang="en-US"/>
          </a:p>
        </p:txBody>
      </p:sp>
    </p:spTree>
    <p:extLst>
      <p:ext uri="{BB962C8B-B14F-4D97-AF65-F5344CB8AC3E}">
        <p14:creationId xmlns:p14="http://schemas.microsoft.com/office/powerpoint/2010/main" val="3716675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976F39-5749-B949-86D5-FDB87F6BEFFC}" type="slidenum">
              <a:rPr lang="en-AU" smtClean="0"/>
              <a:t>1</a:t>
            </a:fld>
            <a:endParaRPr lang="en-AU"/>
          </a:p>
        </p:txBody>
      </p:sp>
    </p:spTree>
    <p:extLst>
      <p:ext uri="{BB962C8B-B14F-4D97-AF65-F5344CB8AC3E}">
        <p14:creationId xmlns:p14="http://schemas.microsoft.com/office/powerpoint/2010/main" val="1421127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976F39-5749-B949-86D5-FDB87F6BEFFC}" type="slidenum">
              <a:rPr lang="en-AU" smtClean="0"/>
              <a:t>36</a:t>
            </a:fld>
            <a:endParaRPr lang="en-AU"/>
          </a:p>
        </p:txBody>
      </p:sp>
    </p:spTree>
    <p:extLst>
      <p:ext uri="{BB962C8B-B14F-4D97-AF65-F5344CB8AC3E}">
        <p14:creationId xmlns:p14="http://schemas.microsoft.com/office/powerpoint/2010/main" val="4062410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7C404-E5D1-1EC4-3E81-31E18BD1078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0BAFD8A-711A-AF3D-2078-0C584B82AF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1B640EF-9077-4EC8-E595-47972F2D0F44}"/>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10F2F747-034E-A7A5-D116-8E632492B2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EBA2-5CDB-311E-F556-4F6CB11C6C56}"/>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202027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8BF06-7919-74E7-7AD4-89F8ACFD626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BC44B64-E048-51EF-B0BC-794F1AA5C3E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3C754F-2D52-D035-3FBE-1F2E52B81F54}"/>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55733D5C-F182-4344-4D54-698B889481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E3758E-B88B-E3A9-753D-81A8AEFCE3D9}"/>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150404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74F461-FDA6-21F6-C9D7-93C2A0AEAE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8BF84A9-4DA2-E940-6FBE-5AFB08BF468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F0DBDAF-6CFF-8FE5-E202-91B66DE196FF}"/>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528AA348-2767-8F48-6168-65B07984F5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7A33D4-E493-A104-01E1-B04E23CE6D32}"/>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2256184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9B968-25EF-CF98-941A-6875C3B14B97}"/>
              </a:ext>
            </a:extLst>
          </p:cNvPr>
          <p:cNvSpPr>
            <a:spLocks noGrp="1"/>
          </p:cNvSpPr>
          <p:nvPr>
            <p:ph type="title"/>
          </p:nvPr>
        </p:nvSpPr>
        <p:spPr/>
        <p:txBody>
          <a:bodyPr/>
          <a:lstStyle>
            <a:lvl1pPr>
              <a:defRPr baseline="0">
                <a:solidFill>
                  <a:srgbClr val="5F3C13"/>
                </a:solidFill>
                <a:latin typeface="Powderfinger Type" panose="02020709070000000403" pitchFamily="49"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22AA7D3F-CA5B-E394-2566-0316A58B173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06099BF-601A-1CAC-5759-1383326188CB}"/>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5EEBD526-22FA-5FB0-B62F-2D05A269D9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2FBFBC-8611-980B-B4A7-6F8F35FEF1BD}"/>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2842793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7814A-D3DC-FAEE-97C0-1842F5FFB7D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9292007-53E0-65CF-00F7-2727177ABA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903CB9B-55CC-9850-94E4-EEE275C2BCB8}"/>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C7F26231-BF8B-6AB1-6DFA-D47931DD4B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6755A5-EC4E-7ABB-9EC9-084A79CEA6D5}"/>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731457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6DD83-612E-3E99-63EF-783BC06863C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0310503-BA61-864D-2608-F6C3791AB0E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437A76C-FAF2-312D-1CC0-53FCEFB7729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F64739A-ACED-EF6F-13C3-8FE72A3D6EDE}"/>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6" name="Footer Placeholder 5">
            <a:extLst>
              <a:ext uri="{FF2B5EF4-FFF2-40B4-BE49-F238E27FC236}">
                <a16:creationId xmlns:a16="http://schemas.microsoft.com/office/drawing/2014/main" id="{19DCAB88-1F51-848E-A306-47605B2D40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7711AA-701C-AC62-FCED-B7CDBF0EE9EF}"/>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925617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FF978-70E9-8CBD-C648-D0EFE498BDC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0B19B94-4ED4-5850-DCF9-6E64F6EF05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100D92F-E11F-3902-A63C-F0977EA320F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3D19ECC-B9DA-1400-1208-E76453F40C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DB51587-C7AE-550A-D402-B9421982A62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E91DEE2-ADBB-D485-97FF-54642FB97E95}"/>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8" name="Footer Placeholder 7">
            <a:extLst>
              <a:ext uri="{FF2B5EF4-FFF2-40B4-BE49-F238E27FC236}">
                <a16:creationId xmlns:a16="http://schemas.microsoft.com/office/drawing/2014/main" id="{FEA183BE-FA7E-9559-D722-E5DD8DDEF7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92D7E5-3400-F31D-9EFD-5E8E41C40CB7}"/>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974809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A3075-C710-D1DF-59F7-D24C6338135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540A296-6892-69DF-E0C2-A86954F670EB}"/>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4" name="Footer Placeholder 3">
            <a:extLst>
              <a:ext uri="{FF2B5EF4-FFF2-40B4-BE49-F238E27FC236}">
                <a16:creationId xmlns:a16="http://schemas.microsoft.com/office/drawing/2014/main" id="{A15AECCE-3C38-2121-7E47-52C1E78838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DBCCCD-BCA2-DC5F-5B98-8B9478787539}"/>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246174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03C312-2BC4-E91D-2863-7C602F18FD09}"/>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3" name="Footer Placeholder 2">
            <a:extLst>
              <a:ext uri="{FF2B5EF4-FFF2-40B4-BE49-F238E27FC236}">
                <a16:creationId xmlns:a16="http://schemas.microsoft.com/office/drawing/2014/main" id="{16E16FC7-D3A0-947C-E1BD-7F983319FB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54E064-E7A8-11B8-03C3-0CD79DACEF7A}"/>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3908678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7D31-D17C-C1F7-B32A-EF7FAF87C43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979F246-C8D2-4D2A-FCDB-518E6A1773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5CAE007-B74E-F8CE-1D37-5E80E15591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DAB295-B349-5979-AAB9-BA5EFA553AE1}"/>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6" name="Footer Placeholder 5">
            <a:extLst>
              <a:ext uri="{FF2B5EF4-FFF2-40B4-BE49-F238E27FC236}">
                <a16:creationId xmlns:a16="http://schemas.microsoft.com/office/drawing/2014/main" id="{E6C2D83C-E4A7-5BE1-948E-CE49404BC9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9ADA63-66E8-E286-49C3-99B8D423B779}"/>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2939084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7B542-5DAF-E07F-25E1-BF7C4FBCB1B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1E7312C-5D8C-CD29-9588-B19F37C057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AE01D5-2EF1-3268-2379-46CF22744E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768B967-07B7-E2BE-C038-5E55A5D8CA8A}"/>
              </a:ext>
            </a:extLst>
          </p:cNvPr>
          <p:cNvSpPr>
            <a:spLocks noGrp="1"/>
          </p:cNvSpPr>
          <p:nvPr>
            <p:ph type="dt" sz="half" idx="10"/>
          </p:nvPr>
        </p:nvSpPr>
        <p:spPr/>
        <p:txBody>
          <a:bodyPr/>
          <a:lstStyle/>
          <a:p>
            <a:fld id="{F703FE70-4056-FA46-9E9E-1F5DA454A484}" type="datetimeFigureOut">
              <a:rPr lang="en-US" smtClean="0"/>
              <a:t>10/20/25</a:t>
            </a:fld>
            <a:endParaRPr lang="en-US"/>
          </a:p>
        </p:txBody>
      </p:sp>
      <p:sp>
        <p:nvSpPr>
          <p:cNvPr id="6" name="Footer Placeholder 5">
            <a:extLst>
              <a:ext uri="{FF2B5EF4-FFF2-40B4-BE49-F238E27FC236}">
                <a16:creationId xmlns:a16="http://schemas.microsoft.com/office/drawing/2014/main" id="{24CE8DD9-9F4D-2318-4FC0-6C0C0CAC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456C6A-2856-7592-C1EF-308916F13399}"/>
              </a:ext>
            </a:extLst>
          </p:cNvPr>
          <p:cNvSpPr>
            <a:spLocks noGrp="1"/>
          </p:cNvSpPr>
          <p:nvPr>
            <p:ph type="sldNum" sz="quarter" idx="12"/>
          </p:nvPr>
        </p:nvSpPr>
        <p:spPr/>
        <p:txBody>
          <a:bodyPr/>
          <a:lstStyle/>
          <a:p>
            <a:fld id="{57875551-11B2-D141-8D29-A6B4E56AF635}" type="slidenum">
              <a:rPr lang="en-US" smtClean="0"/>
              <a:t>‹#›</a:t>
            </a:fld>
            <a:endParaRPr lang="en-US"/>
          </a:p>
        </p:txBody>
      </p:sp>
    </p:spTree>
    <p:extLst>
      <p:ext uri="{BB962C8B-B14F-4D97-AF65-F5344CB8AC3E}">
        <p14:creationId xmlns:p14="http://schemas.microsoft.com/office/powerpoint/2010/main" val="304554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58BAB6-AB55-628D-C2F0-3F2E467BBC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88A69EBA-7F14-0CED-FF78-DA58FD1A7F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D1513B8-12E9-E449-04FE-59230EAF36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03FE70-4056-FA46-9E9E-1F5DA454A484}" type="datetimeFigureOut">
              <a:rPr lang="en-US" smtClean="0"/>
              <a:t>10/20/25</a:t>
            </a:fld>
            <a:endParaRPr lang="en-US"/>
          </a:p>
        </p:txBody>
      </p:sp>
      <p:sp>
        <p:nvSpPr>
          <p:cNvPr id="5" name="Footer Placeholder 4">
            <a:extLst>
              <a:ext uri="{FF2B5EF4-FFF2-40B4-BE49-F238E27FC236}">
                <a16:creationId xmlns:a16="http://schemas.microsoft.com/office/drawing/2014/main" id="{667C3226-7BEF-03F5-0597-8A7F8E27C4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A92BB35-CE97-5161-75DF-2CD404CA33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875551-11B2-D141-8D29-A6B4E56AF635}" type="slidenum">
              <a:rPr lang="en-US" smtClean="0"/>
              <a:t>‹#›</a:t>
            </a:fld>
            <a:endParaRPr lang="en-US"/>
          </a:p>
        </p:txBody>
      </p:sp>
    </p:spTree>
    <p:extLst>
      <p:ext uri="{BB962C8B-B14F-4D97-AF65-F5344CB8AC3E}">
        <p14:creationId xmlns:p14="http://schemas.microsoft.com/office/powerpoint/2010/main" val="1494452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rgbClr val="61340D"/>
          </a:solidFill>
          <a:latin typeface="Powderfinger Type" panose="02020709070000000403" pitchFamily="49"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llustration Penumbra">
            <a:extLst>
              <a:ext uri="{FF2B5EF4-FFF2-40B4-BE49-F238E27FC236}">
                <a16:creationId xmlns:a16="http://schemas.microsoft.com/office/drawing/2014/main" id="{947CF2BE-FA89-69CC-8D83-0B595061C9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58" y="-277303"/>
            <a:ext cx="12416116" cy="74126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917859" y="2497534"/>
            <a:ext cx="7772400" cy="1470025"/>
          </a:xfrm>
          <a:noFill/>
          <a:ln w="3175" cmpd="sng">
            <a:noFill/>
          </a:ln>
        </p:spPr>
        <p:txBody>
          <a:bodyPr>
            <a:normAutofit fontScale="90000"/>
          </a:bodyPr>
          <a:lstStyle/>
          <a:p>
            <a:r>
              <a:rPr lang="en-US" sz="6600" b="1" dirty="0">
                <a:solidFill>
                  <a:schemeClr val="bg1">
                    <a:lumMod val="85000"/>
                  </a:schemeClr>
                </a:solidFill>
              </a:rPr>
              <a:t>Network Measurement in the Dark</a:t>
            </a:r>
          </a:p>
        </p:txBody>
      </p:sp>
      <p:sp>
        <p:nvSpPr>
          <p:cNvPr id="3" name="Subtitle 2"/>
          <p:cNvSpPr>
            <a:spLocks noGrp="1"/>
          </p:cNvSpPr>
          <p:nvPr>
            <p:ph type="subTitle" idx="1"/>
          </p:nvPr>
        </p:nvSpPr>
        <p:spPr>
          <a:xfrm>
            <a:off x="4263915" y="5644372"/>
            <a:ext cx="6400800" cy="1752600"/>
          </a:xfrm>
        </p:spPr>
        <p:txBody>
          <a:bodyPr>
            <a:normAutofit/>
          </a:bodyPr>
          <a:lstStyle/>
          <a:p>
            <a:pPr algn="r"/>
            <a:r>
              <a:rPr lang="en-US" sz="1800" dirty="0">
                <a:solidFill>
                  <a:schemeClr val="bg1">
                    <a:lumMod val="85000"/>
                  </a:schemeClr>
                </a:solidFill>
                <a:latin typeface="AhnbergHand"/>
                <a:cs typeface="AhnbergHand"/>
              </a:rPr>
              <a:t>Geoff Huston AM</a:t>
            </a:r>
          </a:p>
          <a:p>
            <a:pPr algn="r"/>
            <a:r>
              <a:rPr lang="en-US" sz="1800" dirty="0">
                <a:solidFill>
                  <a:schemeClr val="bg1">
                    <a:lumMod val="85000"/>
                  </a:schemeClr>
                </a:solidFill>
                <a:latin typeface="AhnbergHand"/>
                <a:cs typeface="AhnbergHand"/>
              </a:rPr>
              <a:t>APNIC</a:t>
            </a:r>
          </a:p>
        </p:txBody>
      </p:sp>
    </p:spTree>
    <p:extLst>
      <p:ext uri="{BB962C8B-B14F-4D97-AF65-F5344CB8AC3E}">
        <p14:creationId xmlns:p14="http://schemas.microsoft.com/office/powerpoint/2010/main" val="403096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C67A8-0137-C383-D998-54AD2DF8664A}"/>
              </a:ext>
            </a:extLst>
          </p:cNvPr>
          <p:cNvSpPr>
            <a:spLocks noGrp="1"/>
          </p:cNvSpPr>
          <p:nvPr>
            <p:ph type="title"/>
          </p:nvPr>
        </p:nvSpPr>
        <p:spPr/>
        <p:txBody>
          <a:bodyPr/>
          <a:lstStyle/>
          <a:p>
            <a:r>
              <a:rPr lang="en-US" dirty="0">
                <a:solidFill>
                  <a:schemeClr val="accent2">
                    <a:lumMod val="50000"/>
                  </a:schemeClr>
                </a:solidFill>
              </a:rPr>
              <a:t>TLS</a:t>
            </a:r>
            <a:r>
              <a:rPr lang="en-US" dirty="0">
                <a:solidFill>
                  <a:schemeClr val="accent2">
                    <a:lumMod val="50000"/>
                  </a:schemeClr>
                </a:solidFill>
                <a:latin typeface="Powderfinger Type" panose="02020709070000000403" pitchFamily="49" charset="77"/>
              </a:rPr>
              <a:t> Today in the web</a:t>
            </a:r>
          </a:p>
        </p:txBody>
      </p:sp>
      <p:sp>
        <p:nvSpPr>
          <p:cNvPr id="6" name="TextBox 5">
            <a:extLst>
              <a:ext uri="{FF2B5EF4-FFF2-40B4-BE49-F238E27FC236}">
                <a16:creationId xmlns:a16="http://schemas.microsoft.com/office/drawing/2014/main" id="{6E9A8C19-4297-C9D0-AC8A-9CFE772E77BB}"/>
              </a:ext>
            </a:extLst>
          </p:cNvPr>
          <p:cNvSpPr txBox="1"/>
          <p:nvPr/>
        </p:nvSpPr>
        <p:spPr>
          <a:xfrm>
            <a:off x="3189061" y="6299155"/>
            <a:ext cx="4547976" cy="338554"/>
          </a:xfrm>
          <a:prstGeom prst="rect">
            <a:avLst/>
          </a:prstGeom>
          <a:noFill/>
        </p:spPr>
        <p:txBody>
          <a:bodyPr wrap="none" rtlCol="0">
            <a:spAutoFit/>
          </a:bodyPr>
          <a:lstStyle/>
          <a:p>
            <a:r>
              <a:rPr lang="en-US" sz="1600" dirty="0"/>
              <a:t>https://</a:t>
            </a:r>
            <a:r>
              <a:rPr lang="en-US" sz="1600" dirty="0" err="1"/>
              <a:t>radar.cloudflare.com</a:t>
            </a:r>
            <a:r>
              <a:rPr lang="en-US" sz="1600" dirty="0"/>
              <a:t>/adoption-and-usage</a:t>
            </a:r>
          </a:p>
        </p:txBody>
      </p:sp>
      <p:pic>
        <p:nvPicPr>
          <p:cNvPr id="12" name="Picture 11" descr="A screenshot of a computer&#10;&#10;AI-generated content may be incorrect.">
            <a:extLst>
              <a:ext uri="{FF2B5EF4-FFF2-40B4-BE49-F238E27FC236}">
                <a16:creationId xmlns:a16="http://schemas.microsoft.com/office/drawing/2014/main" id="{942D851A-9C37-49AA-333F-D671076391FB}"/>
              </a:ext>
            </a:extLst>
          </p:cNvPr>
          <p:cNvPicPr>
            <a:picLocks noChangeAspect="1"/>
          </p:cNvPicPr>
          <p:nvPr/>
        </p:nvPicPr>
        <p:blipFill>
          <a:blip r:embed="rId2"/>
          <a:stretch>
            <a:fillRect/>
          </a:stretch>
        </p:blipFill>
        <p:spPr>
          <a:xfrm>
            <a:off x="2720614" y="1521303"/>
            <a:ext cx="7772400" cy="4605568"/>
          </a:xfrm>
          <a:prstGeom prst="rect">
            <a:avLst/>
          </a:prstGeom>
        </p:spPr>
      </p:pic>
      <p:sp>
        <p:nvSpPr>
          <p:cNvPr id="3" name="Freeform 2">
            <a:extLst>
              <a:ext uri="{FF2B5EF4-FFF2-40B4-BE49-F238E27FC236}">
                <a16:creationId xmlns:a16="http://schemas.microsoft.com/office/drawing/2014/main" id="{B5851502-D4FB-38D8-D57A-D567A976E515}"/>
              </a:ext>
            </a:extLst>
          </p:cNvPr>
          <p:cNvSpPr/>
          <p:nvPr/>
        </p:nvSpPr>
        <p:spPr>
          <a:xfrm>
            <a:off x="6145559" y="5583677"/>
            <a:ext cx="820044" cy="517491"/>
          </a:xfrm>
          <a:custGeom>
            <a:avLst/>
            <a:gdLst>
              <a:gd name="connsiteX0" fmla="*/ 378458 w 820044"/>
              <a:gd name="connsiteY0" fmla="*/ 0 h 517491"/>
              <a:gd name="connsiteX1" fmla="*/ 2322 w 820044"/>
              <a:gd name="connsiteY1" fmla="*/ 155642 h 517491"/>
              <a:gd name="connsiteX2" fmla="*/ 248756 w 820044"/>
              <a:gd name="connsiteY2" fmla="*/ 499353 h 517491"/>
              <a:gd name="connsiteX3" fmla="*/ 812960 w 820044"/>
              <a:gd name="connsiteY3" fmla="*/ 421532 h 517491"/>
              <a:gd name="connsiteX4" fmla="*/ 514645 w 820044"/>
              <a:gd name="connsiteY4" fmla="*/ 12970 h 5174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0044" h="517491">
                <a:moveTo>
                  <a:pt x="378458" y="0"/>
                </a:moveTo>
                <a:cubicBezTo>
                  <a:pt x="201198" y="36208"/>
                  <a:pt x="23939" y="72416"/>
                  <a:pt x="2322" y="155642"/>
                </a:cubicBezTo>
                <a:cubicBezTo>
                  <a:pt x="-19295" y="238868"/>
                  <a:pt x="113650" y="455038"/>
                  <a:pt x="248756" y="499353"/>
                </a:cubicBezTo>
                <a:cubicBezTo>
                  <a:pt x="383862" y="543668"/>
                  <a:pt x="768645" y="502596"/>
                  <a:pt x="812960" y="421532"/>
                </a:cubicBezTo>
                <a:cubicBezTo>
                  <a:pt x="857275" y="340468"/>
                  <a:pt x="685960" y="176719"/>
                  <a:pt x="514645" y="12970"/>
                </a:cubicBezTo>
              </a:path>
            </a:pathLst>
          </a:cu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7824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01C81-AF1D-4E03-D720-DC3D56A553CE}"/>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Changes to the Applications</a:t>
            </a:r>
          </a:p>
        </p:txBody>
      </p:sp>
      <p:sp>
        <p:nvSpPr>
          <p:cNvPr id="3" name="Content Placeholder 2">
            <a:extLst>
              <a:ext uri="{FF2B5EF4-FFF2-40B4-BE49-F238E27FC236}">
                <a16:creationId xmlns:a16="http://schemas.microsoft.com/office/drawing/2014/main" id="{247B6184-DEC9-0B3A-6873-7FEA1167B93C}"/>
              </a:ext>
            </a:extLst>
          </p:cNvPr>
          <p:cNvSpPr>
            <a:spLocks noGrp="1"/>
          </p:cNvSpPr>
          <p:nvPr>
            <p:ph idx="1"/>
          </p:nvPr>
        </p:nvSpPr>
        <p:spPr/>
        <p:txBody>
          <a:bodyPr>
            <a:normAutofit/>
          </a:bodyPr>
          <a:lstStyle/>
          <a:p>
            <a:pPr marL="0" indent="0">
              <a:buNone/>
            </a:pPr>
            <a:r>
              <a:rPr lang="en-AU" b="1" dirty="0">
                <a:solidFill>
                  <a:schemeClr val="accent2">
                    <a:lumMod val="50000"/>
                  </a:schemeClr>
                </a:solidFill>
              </a:rPr>
              <a:t>2. Hiding the DNS</a:t>
            </a:r>
          </a:p>
          <a:p>
            <a:r>
              <a:rPr lang="en-AU" sz="2400" dirty="0"/>
              <a:t>Hide the query and response in DNS resolution transactions from the network</a:t>
            </a:r>
          </a:p>
          <a:p>
            <a:r>
              <a:rPr lang="en-AU" sz="2400" dirty="0"/>
              <a:t>The initial work has concentrated on hiding the DNS query names from the network by encrypting the DNS data exchanged</a:t>
            </a:r>
          </a:p>
          <a:p>
            <a:pPr lvl="1"/>
            <a:r>
              <a:rPr lang="en-AU" dirty="0"/>
              <a:t>DNS over TLS</a:t>
            </a:r>
          </a:p>
          <a:p>
            <a:pPr lvl="1"/>
            <a:r>
              <a:rPr lang="en-AU" dirty="0"/>
              <a:t>DNS over QUIC</a:t>
            </a:r>
          </a:p>
          <a:p>
            <a:pPr lvl="1"/>
            <a:r>
              <a:rPr lang="en-AU" dirty="0"/>
              <a:t>DNS over HTTPS</a:t>
            </a:r>
            <a:endParaRPr lang="en-AU" sz="2400" dirty="0"/>
          </a:p>
          <a:p>
            <a:pPr lvl="1"/>
            <a:endParaRPr lang="en-US" dirty="0"/>
          </a:p>
        </p:txBody>
      </p:sp>
    </p:spTree>
    <p:extLst>
      <p:ext uri="{BB962C8B-B14F-4D97-AF65-F5344CB8AC3E}">
        <p14:creationId xmlns:p14="http://schemas.microsoft.com/office/powerpoint/2010/main" val="2131499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aph of a graph&#10;&#10;AI-generated content may be incorrect.">
            <a:extLst>
              <a:ext uri="{FF2B5EF4-FFF2-40B4-BE49-F238E27FC236}">
                <a16:creationId xmlns:a16="http://schemas.microsoft.com/office/drawing/2014/main" id="{08393CED-7FBA-6935-DFF7-FC2724A29ED6}"/>
              </a:ext>
            </a:extLst>
          </p:cNvPr>
          <p:cNvPicPr>
            <a:picLocks noChangeAspect="1"/>
          </p:cNvPicPr>
          <p:nvPr/>
        </p:nvPicPr>
        <p:blipFill>
          <a:blip r:embed="rId2"/>
          <a:stretch>
            <a:fillRect/>
          </a:stretch>
        </p:blipFill>
        <p:spPr>
          <a:xfrm>
            <a:off x="838199" y="1863790"/>
            <a:ext cx="8841961" cy="4150129"/>
          </a:xfrm>
          <a:prstGeom prst="rect">
            <a:avLst/>
          </a:prstGeom>
        </p:spPr>
      </p:pic>
      <p:sp>
        <p:nvSpPr>
          <p:cNvPr id="2" name="Title 1">
            <a:extLst>
              <a:ext uri="{FF2B5EF4-FFF2-40B4-BE49-F238E27FC236}">
                <a16:creationId xmlns:a16="http://schemas.microsoft.com/office/drawing/2014/main" id="{CA1C372A-E124-ECCE-8C89-F6E774DDB067}"/>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Use of </a:t>
            </a:r>
            <a:r>
              <a:rPr lang="en-US" dirty="0" err="1">
                <a:solidFill>
                  <a:schemeClr val="accent2">
                    <a:lumMod val="50000"/>
                  </a:schemeClr>
                </a:solidFill>
                <a:latin typeface="Powderfinger Type" panose="02020709070000000403" pitchFamily="49" charset="77"/>
              </a:rPr>
              <a:t>DoH</a:t>
            </a:r>
            <a:r>
              <a:rPr lang="en-US" dirty="0">
                <a:solidFill>
                  <a:schemeClr val="accent2">
                    <a:lumMod val="50000"/>
                  </a:schemeClr>
                </a:solidFill>
                <a:latin typeface="Powderfinger Type" panose="02020709070000000403" pitchFamily="49" charset="77"/>
              </a:rPr>
              <a:t>, DOT Today</a:t>
            </a:r>
          </a:p>
        </p:txBody>
      </p:sp>
      <p:sp>
        <p:nvSpPr>
          <p:cNvPr id="6" name="TextBox 5">
            <a:extLst>
              <a:ext uri="{FF2B5EF4-FFF2-40B4-BE49-F238E27FC236}">
                <a16:creationId xmlns:a16="http://schemas.microsoft.com/office/drawing/2014/main" id="{7691460C-C988-C8BE-47A8-9D277C1F7EBD}"/>
              </a:ext>
            </a:extLst>
          </p:cNvPr>
          <p:cNvSpPr txBox="1"/>
          <p:nvPr/>
        </p:nvSpPr>
        <p:spPr>
          <a:xfrm>
            <a:off x="9921891" y="5075853"/>
            <a:ext cx="1863202" cy="379656"/>
          </a:xfrm>
          <a:prstGeom prst="rect">
            <a:avLst/>
          </a:prstGeom>
          <a:noFill/>
        </p:spPr>
        <p:txBody>
          <a:bodyPr wrap="none" rtlCol="0">
            <a:spAutoFit/>
          </a:bodyPr>
          <a:lstStyle/>
          <a:p>
            <a:r>
              <a:rPr lang="en-US" sz="1867" dirty="0">
                <a:solidFill>
                  <a:srgbClr val="88CA3E"/>
                </a:solidFill>
              </a:rPr>
              <a:t>DNS over HTTPS</a:t>
            </a:r>
          </a:p>
        </p:txBody>
      </p:sp>
      <p:sp>
        <p:nvSpPr>
          <p:cNvPr id="7" name="TextBox 6">
            <a:extLst>
              <a:ext uri="{FF2B5EF4-FFF2-40B4-BE49-F238E27FC236}">
                <a16:creationId xmlns:a16="http://schemas.microsoft.com/office/drawing/2014/main" id="{B59EE00A-FF15-6757-7D65-D57358E6689C}"/>
              </a:ext>
            </a:extLst>
          </p:cNvPr>
          <p:cNvSpPr txBox="1"/>
          <p:nvPr/>
        </p:nvSpPr>
        <p:spPr>
          <a:xfrm>
            <a:off x="9921891" y="5322075"/>
            <a:ext cx="1561838" cy="379656"/>
          </a:xfrm>
          <a:prstGeom prst="rect">
            <a:avLst/>
          </a:prstGeom>
          <a:noFill/>
        </p:spPr>
        <p:txBody>
          <a:bodyPr wrap="none" rtlCol="0">
            <a:spAutoFit/>
          </a:bodyPr>
          <a:lstStyle/>
          <a:p>
            <a:r>
              <a:rPr lang="en-US" sz="1867" dirty="0">
                <a:solidFill>
                  <a:srgbClr val="FFC000"/>
                </a:solidFill>
              </a:rPr>
              <a:t>DNS over TLS</a:t>
            </a:r>
          </a:p>
        </p:txBody>
      </p:sp>
      <p:sp>
        <p:nvSpPr>
          <p:cNvPr id="4" name="TextBox 3">
            <a:extLst>
              <a:ext uri="{FF2B5EF4-FFF2-40B4-BE49-F238E27FC236}">
                <a16:creationId xmlns:a16="http://schemas.microsoft.com/office/drawing/2014/main" id="{482ADA38-7F30-89B7-3761-1EC8FE5998F1}"/>
              </a:ext>
            </a:extLst>
          </p:cNvPr>
          <p:cNvSpPr txBox="1"/>
          <p:nvPr/>
        </p:nvSpPr>
        <p:spPr>
          <a:xfrm>
            <a:off x="2531994" y="6223380"/>
            <a:ext cx="5046253" cy="338554"/>
          </a:xfrm>
          <a:prstGeom prst="rect">
            <a:avLst/>
          </a:prstGeom>
          <a:noFill/>
        </p:spPr>
        <p:txBody>
          <a:bodyPr wrap="none" rtlCol="0">
            <a:spAutoFit/>
          </a:bodyPr>
          <a:lstStyle/>
          <a:p>
            <a:r>
              <a:rPr lang="en-US" sz="1600" dirty="0"/>
              <a:t>APNIC Measurement - https://</a:t>
            </a:r>
            <a:r>
              <a:rPr lang="en-US" sz="1600" dirty="0" err="1"/>
              <a:t>stats.labs.apnic.net</a:t>
            </a:r>
            <a:r>
              <a:rPr lang="en-US" sz="1600" dirty="0"/>
              <a:t>/</a:t>
            </a:r>
            <a:r>
              <a:rPr lang="en-US" sz="1600" dirty="0" err="1"/>
              <a:t>edns</a:t>
            </a:r>
            <a:endParaRPr lang="en-US" sz="1600" dirty="0"/>
          </a:p>
        </p:txBody>
      </p:sp>
    </p:spTree>
    <p:extLst>
      <p:ext uri="{BB962C8B-B14F-4D97-AF65-F5344CB8AC3E}">
        <p14:creationId xmlns:p14="http://schemas.microsoft.com/office/powerpoint/2010/main" val="3468818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6357C-B978-6E4B-3900-26A10FCE7CE5}"/>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Can we go further?</a:t>
            </a:r>
          </a:p>
        </p:txBody>
      </p:sp>
      <p:sp>
        <p:nvSpPr>
          <p:cNvPr id="3" name="Content Placeholder 2">
            <a:extLst>
              <a:ext uri="{FF2B5EF4-FFF2-40B4-BE49-F238E27FC236}">
                <a16:creationId xmlns:a16="http://schemas.microsoft.com/office/drawing/2014/main" id="{0184BFD7-A7F1-716F-C55C-36B0AFFEBC98}"/>
              </a:ext>
            </a:extLst>
          </p:cNvPr>
          <p:cNvSpPr>
            <a:spLocks noGrp="1"/>
          </p:cNvSpPr>
          <p:nvPr>
            <p:ph idx="1"/>
          </p:nvPr>
        </p:nvSpPr>
        <p:spPr/>
        <p:txBody>
          <a:bodyPr/>
          <a:lstStyle/>
          <a:p>
            <a:r>
              <a:rPr lang="en-US" dirty="0"/>
              <a:t>Can we hide the two ends from each other such that at no point in the network (and even at the server) are the two ends of the transaction visible at once?</a:t>
            </a:r>
          </a:p>
          <a:p>
            <a:r>
              <a:rPr lang="en-US" dirty="0"/>
              <a:t>Can we also selectively obscure the content of the transaction such that the endpoints and the content of the transaction are not simultaneously discoverable</a:t>
            </a:r>
          </a:p>
          <a:p>
            <a:pPr marL="0" indent="0">
              <a:buNone/>
            </a:pPr>
            <a:endParaRPr lang="en-US" dirty="0"/>
          </a:p>
        </p:txBody>
      </p:sp>
    </p:spTree>
    <p:extLst>
      <p:ext uri="{BB962C8B-B14F-4D97-AF65-F5344CB8AC3E}">
        <p14:creationId xmlns:p14="http://schemas.microsoft.com/office/powerpoint/2010/main" val="770032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0A5A6-4C52-C02F-C9D0-EC58797F7453}"/>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MASQUE and Relays</a:t>
            </a:r>
          </a:p>
        </p:txBody>
      </p:sp>
      <p:sp>
        <p:nvSpPr>
          <p:cNvPr id="3" name="Content Placeholder 2">
            <a:extLst>
              <a:ext uri="{FF2B5EF4-FFF2-40B4-BE49-F238E27FC236}">
                <a16:creationId xmlns:a16="http://schemas.microsoft.com/office/drawing/2014/main" id="{2807ECFD-8F34-370E-3EE2-94EFF95C9EA1}"/>
              </a:ext>
            </a:extLst>
          </p:cNvPr>
          <p:cNvSpPr>
            <a:spLocks noGrp="1"/>
          </p:cNvSpPr>
          <p:nvPr>
            <p:ph idx="1"/>
          </p:nvPr>
        </p:nvSpPr>
        <p:spPr/>
        <p:txBody>
          <a:bodyPr>
            <a:normAutofit/>
          </a:bodyPr>
          <a:lstStyle/>
          <a:p>
            <a:pPr marL="0" indent="0">
              <a:buNone/>
            </a:pPr>
            <a:r>
              <a:rPr lang="en-AU" b="1" dirty="0">
                <a:solidFill>
                  <a:schemeClr val="accent2">
                    <a:lumMod val="50000"/>
                  </a:schemeClr>
                </a:solidFill>
              </a:rPr>
              <a:t>3. Hiding ALL the Meta Data</a:t>
            </a:r>
          </a:p>
          <a:p>
            <a:pPr marL="0" indent="0">
              <a:buNone/>
            </a:pPr>
            <a:r>
              <a:rPr lang="en-US" dirty="0"/>
              <a:t>With the use of 2-layer encryption and active relays we can hide the endpoints from the network </a:t>
            </a:r>
            <a:endParaRPr lang="en-US" sz="2133" dirty="0"/>
          </a:p>
          <a:p>
            <a:r>
              <a:rPr lang="en-US" sz="2133" dirty="0"/>
              <a:t>There is no single network observation point that can put together the combination of the service identity and the identification of the two endpoints of the service transaction</a:t>
            </a:r>
          </a:p>
          <a:p>
            <a:r>
              <a:rPr lang="en-US" sz="2133" dirty="0"/>
              <a:t>Only the client endpoint knows its own identity and service, but does not know the identity used by the relay to present the service transaction to the server</a:t>
            </a:r>
          </a:p>
          <a:p>
            <a:r>
              <a:rPr lang="en-US" sz="2133" dirty="0"/>
              <a:t>The server may use the application-level identity of the client, but does not know the client’s network-level identity (IP address)</a:t>
            </a:r>
          </a:p>
          <a:p>
            <a:r>
              <a:rPr lang="en-US" sz="2133" dirty="0"/>
              <a:t>This technique can be used in DNS resolution and HTTPS transactions</a:t>
            </a:r>
          </a:p>
        </p:txBody>
      </p:sp>
    </p:spTree>
    <p:extLst>
      <p:ext uri="{BB962C8B-B14F-4D97-AF65-F5344CB8AC3E}">
        <p14:creationId xmlns:p14="http://schemas.microsoft.com/office/powerpoint/2010/main" val="2933252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0A5A6-4C52-C02F-C9D0-EC58797F7453}"/>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Apple Private Relay</a:t>
            </a:r>
          </a:p>
        </p:txBody>
      </p:sp>
      <p:pic>
        <p:nvPicPr>
          <p:cNvPr id="5" name="Picture 4" descr="A screen shot of a computer&#10;&#10;Description automatically generated">
            <a:extLst>
              <a:ext uri="{FF2B5EF4-FFF2-40B4-BE49-F238E27FC236}">
                <a16:creationId xmlns:a16="http://schemas.microsoft.com/office/drawing/2014/main" id="{4B52923C-74BB-37B9-C719-33164335FFCC}"/>
              </a:ext>
            </a:extLst>
          </p:cNvPr>
          <p:cNvPicPr>
            <a:picLocks noChangeAspect="1"/>
          </p:cNvPicPr>
          <p:nvPr/>
        </p:nvPicPr>
        <p:blipFill>
          <a:blip r:embed="rId2"/>
          <a:stretch>
            <a:fillRect/>
          </a:stretch>
        </p:blipFill>
        <p:spPr>
          <a:xfrm>
            <a:off x="1907592" y="1747051"/>
            <a:ext cx="8169469" cy="3363899"/>
          </a:xfrm>
          <a:prstGeom prst="rect">
            <a:avLst/>
          </a:prstGeom>
        </p:spPr>
      </p:pic>
      <p:pic>
        <p:nvPicPr>
          <p:cNvPr id="9" name="Picture 8" descr="A diagram of a network&#10;&#10;Description automatically generated">
            <a:extLst>
              <a:ext uri="{FF2B5EF4-FFF2-40B4-BE49-F238E27FC236}">
                <a16:creationId xmlns:a16="http://schemas.microsoft.com/office/drawing/2014/main" id="{400E20F3-DF76-965C-5BD9-03EE52F92C61}"/>
              </a:ext>
            </a:extLst>
          </p:cNvPr>
          <p:cNvPicPr>
            <a:picLocks noChangeAspect="1"/>
          </p:cNvPicPr>
          <p:nvPr/>
        </p:nvPicPr>
        <p:blipFill>
          <a:blip r:embed="rId3"/>
          <a:stretch>
            <a:fillRect/>
          </a:stretch>
        </p:blipFill>
        <p:spPr>
          <a:xfrm>
            <a:off x="810727" y="3538152"/>
            <a:ext cx="10363200" cy="3319848"/>
          </a:xfrm>
          <a:prstGeom prst="rect">
            <a:avLst/>
          </a:prstGeom>
        </p:spPr>
      </p:pic>
    </p:spTree>
    <p:extLst>
      <p:ext uri="{BB962C8B-B14F-4D97-AF65-F5344CB8AC3E}">
        <p14:creationId xmlns:p14="http://schemas.microsoft.com/office/powerpoint/2010/main" val="3007597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E22DB-133D-851E-6370-DA221B1DC7E1}"/>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Sealing up the Peepholes</a:t>
            </a:r>
          </a:p>
        </p:txBody>
      </p:sp>
      <p:sp>
        <p:nvSpPr>
          <p:cNvPr id="3" name="Content Placeholder 2">
            <a:extLst>
              <a:ext uri="{FF2B5EF4-FFF2-40B4-BE49-F238E27FC236}">
                <a16:creationId xmlns:a16="http://schemas.microsoft.com/office/drawing/2014/main" id="{D897F8E7-6DF1-9C04-7868-3AF299B09BD1}"/>
              </a:ext>
            </a:extLst>
          </p:cNvPr>
          <p:cNvSpPr>
            <a:spLocks noGrp="1"/>
          </p:cNvSpPr>
          <p:nvPr>
            <p:ph idx="1"/>
          </p:nvPr>
        </p:nvSpPr>
        <p:spPr/>
        <p:txBody>
          <a:bodyPr>
            <a:normAutofit/>
          </a:bodyPr>
          <a:lstStyle/>
          <a:p>
            <a:pPr marL="0" indent="0">
              <a:buNone/>
            </a:pPr>
            <a:r>
              <a:rPr lang="en-US" sz="2400" dirty="0"/>
              <a:t>Attention has turned to the Server Name Indication (SNI) field in the TLS handshake</a:t>
            </a:r>
          </a:p>
          <a:p>
            <a:pPr lvl="1"/>
            <a:r>
              <a:rPr lang="en-US" dirty="0"/>
              <a:t>This is the one last part of TLS that is still shown in the clear</a:t>
            </a:r>
          </a:p>
          <a:p>
            <a:pPr lvl="1"/>
            <a:r>
              <a:rPr lang="en-US" dirty="0"/>
              <a:t>Efforts to encrypt this field in a robust manner are being studied</a:t>
            </a:r>
          </a:p>
          <a:p>
            <a:pPr lvl="1"/>
            <a:r>
              <a:rPr lang="en-US" dirty="0"/>
              <a:t>The most effective way to securely communicate the public key that is used to encrypt the SNI (and the entire </a:t>
            </a:r>
            <a:r>
              <a:rPr lang="en-US" dirty="0" err="1"/>
              <a:t>ClientHello</a:t>
            </a:r>
            <a:r>
              <a:rPr lang="en-US" dirty="0"/>
              <a:t> message) appears to be a TLSA record in the DNS (DANE) using DoT or </a:t>
            </a:r>
            <a:r>
              <a:rPr lang="en-US" dirty="0" err="1"/>
              <a:t>DoH</a:t>
            </a:r>
            <a:r>
              <a:rPr lang="en-US" dirty="0"/>
              <a:t>, using a DNSSEC-signed record</a:t>
            </a:r>
          </a:p>
          <a:p>
            <a:pPr lvl="1"/>
            <a:r>
              <a:rPr lang="en-US" dirty="0"/>
              <a:t>A shortcut hack is to use a trusted intermediary </a:t>
            </a:r>
          </a:p>
          <a:p>
            <a:pPr marL="711182" lvl="2" indent="0">
              <a:spcBef>
                <a:spcPts val="0"/>
              </a:spcBef>
              <a:buNone/>
            </a:pPr>
            <a:r>
              <a:rPr lang="en-US" sz="1467" dirty="0"/>
              <a:t>(https://</a:t>
            </a:r>
            <a:r>
              <a:rPr lang="en-US" sz="1467" dirty="0" err="1"/>
              <a:t>blog.cloudflare.com</a:t>
            </a:r>
            <a:r>
              <a:rPr lang="en-US" sz="1467" dirty="0"/>
              <a:t>/announcing-encrypted-client-hello/)</a:t>
            </a:r>
            <a:endParaRPr lang="en-US" sz="2400" dirty="0"/>
          </a:p>
        </p:txBody>
      </p:sp>
    </p:spTree>
    <p:extLst>
      <p:ext uri="{BB962C8B-B14F-4D97-AF65-F5344CB8AC3E}">
        <p14:creationId xmlns:p14="http://schemas.microsoft.com/office/powerpoint/2010/main" val="808377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E22DB-133D-851E-6370-DA221B1DC7E1}"/>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Sealing up the Peepholes</a:t>
            </a:r>
          </a:p>
        </p:txBody>
      </p:sp>
      <p:sp>
        <p:nvSpPr>
          <p:cNvPr id="3" name="Content Placeholder 2">
            <a:extLst>
              <a:ext uri="{FF2B5EF4-FFF2-40B4-BE49-F238E27FC236}">
                <a16:creationId xmlns:a16="http://schemas.microsoft.com/office/drawing/2014/main" id="{D897F8E7-6DF1-9C04-7868-3AF299B09BD1}"/>
              </a:ext>
            </a:extLst>
          </p:cNvPr>
          <p:cNvSpPr>
            <a:spLocks noGrp="1"/>
          </p:cNvSpPr>
          <p:nvPr>
            <p:ph idx="1"/>
          </p:nvPr>
        </p:nvSpPr>
        <p:spPr/>
        <p:txBody>
          <a:bodyPr>
            <a:normAutofit/>
          </a:bodyPr>
          <a:lstStyle/>
          <a:p>
            <a:r>
              <a:rPr lang="en-US" sz="2667" dirty="0"/>
              <a:t>And there‘s the the Online Certificate Status Protocol, which can expose the IP address of the client and the name of the service that they are visiting to the CA</a:t>
            </a:r>
          </a:p>
          <a:p>
            <a:pPr lvl="1"/>
            <a:r>
              <a:rPr lang="en-US" sz="2667" dirty="0"/>
              <a:t>Which explains why Chrome browsers do not perform “live” certificate revocation checks, and rely instead on short validity periods for certificates*</a:t>
            </a:r>
          </a:p>
        </p:txBody>
      </p:sp>
      <p:sp>
        <p:nvSpPr>
          <p:cNvPr id="4" name="TextBox 3">
            <a:extLst>
              <a:ext uri="{FF2B5EF4-FFF2-40B4-BE49-F238E27FC236}">
                <a16:creationId xmlns:a16="http://schemas.microsoft.com/office/drawing/2014/main" id="{5EDD747A-A30A-99B5-D9B2-404775A4E49D}"/>
              </a:ext>
            </a:extLst>
          </p:cNvPr>
          <p:cNvSpPr txBox="1"/>
          <p:nvPr/>
        </p:nvSpPr>
        <p:spPr>
          <a:xfrm>
            <a:off x="5929302" y="6176963"/>
            <a:ext cx="5424498" cy="369332"/>
          </a:xfrm>
          <a:prstGeom prst="rect">
            <a:avLst/>
          </a:prstGeom>
          <a:noFill/>
        </p:spPr>
        <p:txBody>
          <a:bodyPr wrap="none" rtlCol="0">
            <a:spAutoFit/>
          </a:bodyPr>
          <a:lstStyle/>
          <a:p>
            <a:r>
              <a:rPr lang="en-US" dirty="0"/>
              <a:t>* Which is probably just as bad, but in a different way!</a:t>
            </a:r>
          </a:p>
        </p:txBody>
      </p:sp>
    </p:spTree>
    <p:extLst>
      <p:ext uri="{BB962C8B-B14F-4D97-AF65-F5344CB8AC3E}">
        <p14:creationId xmlns:p14="http://schemas.microsoft.com/office/powerpoint/2010/main" val="3421670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B474E-9473-943D-24BE-0CF7944AE5D7}"/>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Why are we doing this?</a:t>
            </a:r>
          </a:p>
        </p:txBody>
      </p:sp>
      <p:sp>
        <p:nvSpPr>
          <p:cNvPr id="3" name="Content Placeholder 2">
            <a:extLst>
              <a:ext uri="{FF2B5EF4-FFF2-40B4-BE49-F238E27FC236}">
                <a16:creationId xmlns:a16="http://schemas.microsoft.com/office/drawing/2014/main" id="{CCCFF1B1-F7D0-E844-0559-D0DEC2FEA60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99871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9F340-AD3E-C0DA-00C2-7C380B789F4E}"/>
              </a:ext>
            </a:extLst>
          </p:cNvPr>
          <p:cNvSpPr>
            <a:spLocks noGrp="1"/>
          </p:cNvSpPr>
          <p:nvPr>
            <p:ph type="title"/>
          </p:nvPr>
        </p:nvSpPr>
        <p:spPr>
          <a:xfrm>
            <a:off x="609599" y="179380"/>
            <a:ext cx="11137239" cy="1143001"/>
          </a:xfrm>
        </p:spPr>
        <p:txBody>
          <a:bodyPr/>
          <a:lstStyle/>
          <a:p>
            <a:r>
              <a:rPr lang="en-US" dirty="0">
                <a:solidFill>
                  <a:schemeClr val="accent2">
                    <a:lumMod val="50000"/>
                  </a:schemeClr>
                </a:solidFill>
                <a:latin typeface="Powderfinger Type" panose="02020709070000000403" pitchFamily="49" charset="77"/>
              </a:rPr>
              <a:t>Who wants privacy? </a:t>
            </a:r>
          </a:p>
        </p:txBody>
      </p:sp>
      <p:sp>
        <p:nvSpPr>
          <p:cNvPr id="3" name="Content Placeholder 2">
            <a:extLst>
              <a:ext uri="{FF2B5EF4-FFF2-40B4-BE49-F238E27FC236}">
                <a16:creationId xmlns:a16="http://schemas.microsoft.com/office/drawing/2014/main" id="{FDF00066-6FA7-D8B5-6620-01A366EA2E3A}"/>
              </a:ext>
            </a:extLst>
          </p:cNvPr>
          <p:cNvSpPr>
            <a:spLocks noGrp="1"/>
          </p:cNvSpPr>
          <p:nvPr>
            <p:ph idx="1"/>
          </p:nvPr>
        </p:nvSpPr>
        <p:spPr>
          <a:xfrm>
            <a:off x="609599" y="1600201"/>
            <a:ext cx="7038975" cy="4525963"/>
          </a:xfrm>
        </p:spPr>
        <p:txBody>
          <a:bodyPr>
            <a:normAutofit/>
          </a:bodyPr>
          <a:lstStyle/>
          <a:p>
            <a:pPr marL="0" indent="0">
              <a:buNone/>
            </a:pPr>
            <a:r>
              <a:rPr lang="en-US" sz="2667" dirty="0"/>
              <a:t>Do users really care?</a:t>
            </a:r>
          </a:p>
          <a:p>
            <a:pPr lvl="1"/>
            <a:r>
              <a:rPr lang="en-US" sz="2667" dirty="0"/>
              <a:t>Users cheerfully gave up email privacy in exchange for free email services</a:t>
            </a:r>
          </a:p>
          <a:p>
            <a:pPr lvl="1"/>
            <a:r>
              <a:rPr lang="en-US" sz="2667" dirty="0"/>
              <a:t>Users happily tell Google Search way too much about themselves in exchange for instant answers</a:t>
            </a:r>
          </a:p>
          <a:p>
            <a:pPr lvl="1"/>
            <a:r>
              <a:rPr lang="en-US" sz="2667" dirty="0"/>
              <a:t>In general, users will happily trade off privacy for access to services</a:t>
            </a:r>
          </a:p>
          <a:p>
            <a:pPr lvl="1"/>
            <a:endParaRPr lang="en-US" sz="2667" dirty="0"/>
          </a:p>
        </p:txBody>
      </p:sp>
      <p:pic>
        <p:nvPicPr>
          <p:cNvPr id="5" name="Picture 4" descr="A screenshot of a website&#10;&#10;Description automatically generated">
            <a:extLst>
              <a:ext uri="{FF2B5EF4-FFF2-40B4-BE49-F238E27FC236}">
                <a16:creationId xmlns:a16="http://schemas.microsoft.com/office/drawing/2014/main" id="{5D39DAE2-74DA-035D-2759-DBDBC778E387}"/>
              </a:ext>
            </a:extLst>
          </p:cNvPr>
          <p:cNvPicPr>
            <a:picLocks noChangeAspect="1"/>
          </p:cNvPicPr>
          <p:nvPr/>
        </p:nvPicPr>
        <p:blipFill>
          <a:blip r:embed="rId2"/>
          <a:stretch>
            <a:fillRect/>
          </a:stretch>
        </p:blipFill>
        <p:spPr>
          <a:xfrm>
            <a:off x="7953376" y="3282410"/>
            <a:ext cx="3376083" cy="1420823"/>
          </a:xfrm>
          <a:prstGeom prst="rect">
            <a:avLst/>
          </a:prstGeom>
        </p:spPr>
      </p:pic>
      <p:pic>
        <p:nvPicPr>
          <p:cNvPr id="7" name="Picture 6" descr="A black and white logo&#10;&#10;Description automatically generated">
            <a:extLst>
              <a:ext uri="{FF2B5EF4-FFF2-40B4-BE49-F238E27FC236}">
                <a16:creationId xmlns:a16="http://schemas.microsoft.com/office/drawing/2014/main" id="{55F0328C-7E07-49F1-E2AC-F7E41B977DE3}"/>
              </a:ext>
            </a:extLst>
          </p:cNvPr>
          <p:cNvPicPr>
            <a:picLocks noChangeAspect="1"/>
          </p:cNvPicPr>
          <p:nvPr/>
        </p:nvPicPr>
        <p:blipFill>
          <a:blip r:embed="rId3"/>
          <a:stretch>
            <a:fillRect/>
          </a:stretch>
        </p:blipFill>
        <p:spPr>
          <a:xfrm>
            <a:off x="8094133" y="2596609"/>
            <a:ext cx="3488267" cy="685800"/>
          </a:xfrm>
          <a:prstGeom prst="rect">
            <a:avLst/>
          </a:prstGeom>
        </p:spPr>
      </p:pic>
    </p:spTree>
    <p:extLst>
      <p:ext uri="{BB962C8B-B14F-4D97-AF65-F5344CB8AC3E}">
        <p14:creationId xmlns:p14="http://schemas.microsoft.com/office/powerpoint/2010/main" val="185858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D05C6-5EC8-5DF4-F35C-B062C4B405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716912-2508-378E-5387-2E164C4100AC}"/>
              </a:ext>
            </a:extLst>
          </p:cNvPr>
          <p:cNvSpPr>
            <a:spLocks noGrp="1"/>
          </p:cNvSpPr>
          <p:nvPr>
            <p:ph type="title"/>
          </p:nvPr>
        </p:nvSpPr>
        <p:spPr/>
        <p:txBody>
          <a:bodyPr>
            <a:normAutofit/>
          </a:bodyPr>
          <a:lstStyle/>
          <a:p>
            <a:r>
              <a:rPr lang="en-US" sz="3600" dirty="0">
                <a:solidFill>
                  <a:schemeClr val="accent2">
                    <a:lumMod val="50000"/>
                  </a:schemeClr>
                </a:solidFill>
                <a:latin typeface="Powderfinger Type"/>
                <a:cs typeface="Powderfinger Type"/>
              </a:rPr>
              <a:t>The “Trusted” Network</a:t>
            </a:r>
          </a:p>
        </p:txBody>
      </p:sp>
      <p:sp>
        <p:nvSpPr>
          <p:cNvPr id="7" name="Content Placeholder 6">
            <a:extLst>
              <a:ext uri="{FF2B5EF4-FFF2-40B4-BE49-F238E27FC236}">
                <a16:creationId xmlns:a16="http://schemas.microsoft.com/office/drawing/2014/main" id="{037C4932-38B4-0506-6B39-FA3D1775FA8B}"/>
              </a:ext>
            </a:extLst>
          </p:cNvPr>
          <p:cNvSpPr>
            <a:spLocks noGrp="1"/>
          </p:cNvSpPr>
          <p:nvPr>
            <p:ph idx="1"/>
          </p:nvPr>
        </p:nvSpPr>
        <p:spPr>
          <a:xfrm>
            <a:off x="838200" y="1825625"/>
            <a:ext cx="11022106" cy="4351338"/>
          </a:xfrm>
        </p:spPr>
        <p:txBody>
          <a:bodyPr>
            <a:normAutofit/>
          </a:bodyPr>
          <a:lstStyle/>
          <a:p>
            <a:pPr marL="0" indent="0">
              <a:buNone/>
            </a:pPr>
            <a:r>
              <a:rPr lang="en-US" sz="3200" b="1" dirty="0"/>
              <a:t>Networks</a:t>
            </a:r>
            <a:r>
              <a:rPr lang="en-US" sz="3200" dirty="0"/>
              <a:t> enjoyed a privileged position of observing:</a:t>
            </a:r>
          </a:p>
          <a:p>
            <a:pPr lvl="1"/>
            <a:r>
              <a:rPr lang="en-US" sz="2800" dirty="0"/>
              <a:t>Who is communicating with whom</a:t>
            </a:r>
          </a:p>
          <a:p>
            <a:pPr lvl="1"/>
            <a:r>
              <a:rPr lang="en-US" sz="2800" dirty="0"/>
              <a:t>What they are saying to each other</a:t>
            </a:r>
          </a:p>
          <a:p>
            <a:pPr lvl="1"/>
            <a:endParaRPr lang="en-US" sz="2800" dirty="0"/>
          </a:p>
          <a:p>
            <a:pPr marL="0" indent="0">
              <a:buNone/>
            </a:pPr>
            <a:r>
              <a:rPr lang="en-US" sz="3200" b="1" dirty="0"/>
              <a:t>Network Operators</a:t>
            </a:r>
            <a:r>
              <a:rPr lang="en-US" sz="3200" dirty="0"/>
              <a:t> were the “one stop shop” for measuring user </a:t>
            </a:r>
            <a:r>
              <a:rPr lang="en-US" sz="3200" dirty="0" err="1"/>
              <a:t>behaviours</a:t>
            </a:r>
            <a:endParaRPr lang="en-US" sz="3200" dirty="0"/>
          </a:p>
          <a:p>
            <a:pPr lvl="1"/>
            <a:r>
              <a:rPr lang="en-US" dirty="0"/>
              <a:t>Network operators were gathering this data already for their own operational reasons</a:t>
            </a:r>
          </a:p>
          <a:p>
            <a:pPr lvl="1"/>
            <a:r>
              <a:rPr lang="en-US" dirty="0"/>
              <a:t>And they were ”local” so they were more amenable to sharing this data (under certain constraints)</a:t>
            </a:r>
          </a:p>
          <a:p>
            <a:pPr lvl="1"/>
            <a:endParaRPr lang="en-US" sz="2800" dirty="0"/>
          </a:p>
        </p:txBody>
      </p:sp>
    </p:spTree>
    <p:extLst>
      <p:ext uri="{BB962C8B-B14F-4D97-AF65-F5344CB8AC3E}">
        <p14:creationId xmlns:p14="http://schemas.microsoft.com/office/powerpoint/2010/main" val="1509542874"/>
      </p:ext>
    </p:extLst>
  </p:cSld>
  <p:clrMapOvr>
    <a:masterClrMapping/>
  </p:clrMapOvr>
  <mc:AlternateContent xmlns:mc="http://schemas.openxmlformats.org/markup-compatibility/2006" xmlns:p14="http://schemas.microsoft.com/office/powerpoint/2010/main">
    <mc:Choice Requires="p14">
      <p:transition spd="slow" p14:dur="2000" advTm="2786"/>
    </mc:Choice>
    <mc:Fallback xmlns="">
      <p:transition spd="slow" advTm="2786"/>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37FD2-5082-AAA6-0D2B-17D7E3965229}"/>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If not users, then whom?</a:t>
            </a:r>
          </a:p>
        </p:txBody>
      </p:sp>
      <p:sp>
        <p:nvSpPr>
          <p:cNvPr id="6" name="Content Placeholder 5">
            <a:extLst>
              <a:ext uri="{FF2B5EF4-FFF2-40B4-BE49-F238E27FC236}">
                <a16:creationId xmlns:a16="http://schemas.microsoft.com/office/drawing/2014/main" id="{004D1827-D35A-C8E0-161B-3863718E693B}"/>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81465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data sheet&#10;&#10;AI-generated content may be incorrect.">
            <a:extLst>
              <a:ext uri="{FF2B5EF4-FFF2-40B4-BE49-F238E27FC236}">
                <a16:creationId xmlns:a16="http://schemas.microsoft.com/office/drawing/2014/main" id="{EBD167CD-0C99-EAFA-DF0B-938840A74FBF}"/>
              </a:ext>
            </a:extLst>
          </p:cNvPr>
          <p:cNvPicPr>
            <a:picLocks noChangeAspect="1"/>
          </p:cNvPicPr>
          <p:nvPr/>
        </p:nvPicPr>
        <p:blipFill>
          <a:blip r:embed="rId2"/>
          <a:stretch>
            <a:fillRect/>
          </a:stretch>
        </p:blipFill>
        <p:spPr>
          <a:xfrm>
            <a:off x="2889376" y="2284095"/>
            <a:ext cx="5053554" cy="4351338"/>
          </a:xfrm>
          <a:prstGeom prst="rect">
            <a:avLst/>
          </a:prstGeom>
        </p:spPr>
      </p:pic>
      <p:sp>
        <p:nvSpPr>
          <p:cNvPr id="2" name="Title 1">
            <a:extLst>
              <a:ext uri="{FF2B5EF4-FFF2-40B4-BE49-F238E27FC236}">
                <a16:creationId xmlns:a16="http://schemas.microsoft.com/office/drawing/2014/main" id="{C3637FD2-5082-AAA6-0D2B-17D7E3965229}"/>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If not users, then whom?</a:t>
            </a:r>
          </a:p>
        </p:txBody>
      </p:sp>
      <p:sp>
        <p:nvSpPr>
          <p:cNvPr id="3" name="Content Placeholder 2">
            <a:extLst>
              <a:ext uri="{FF2B5EF4-FFF2-40B4-BE49-F238E27FC236}">
                <a16:creationId xmlns:a16="http://schemas.microsoft.com/office/drawing/2014/main" id="{8702B7B4-C06B-ADDF-221B-98C7689388B5}"/>
              </a:ext>
            </a:extLst>
          </p:cNvPr>
          <p:cNvSpPr>
            <a:spLocks noGrp="1"/>
          </p:cNvSpPr>
          <p:nvPr>
            <p:ph idx="1"/>
          </p:nvPr>
        </p:nvSpPr>
        <p:spPr/>
        <p:txBody>
          <a:bodyPr/>
          <a:lstStyle/>
          <a:p>
            <a:pPr marL="0" indent="0">
              <a:buNone/>
            </a:pPr>
            <a:r>
              <a:rPr lang="en-US" dirty="0"/>
              <a:t>The folk with the most to gain (or lose)!</a:t>
            </a:r>
          </a:p>
        </p:txBody>
      </p:sp>
      <p:sp>
        <p:nvSpPr>
          <p:cNvPr id="9" name="TextBox 8">
            <a:extLst>
              <a:ext uri="{FF2B5EF4-FFF2-40B4-BE49-F238E27FC236}">
                <a16:creationId xmlns:a16="http://schemas.microsoft.com/office/drawing/2014/main" id="{7A4017F5-4125-C2D8-99FA-B43F4F47914E}"/>
              </a:ext>
            </a:extLst>
          </p:cNvPr>
          <p:cNvSpPr txBox="1"/>
          <p:nvPr/>
        </p:nvSpPr>
        <p:spPr>
          <a:xfrm>
            <a:off x="3245459" y="6606209"/>
            <a:ext cx="5058755" cy="2873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60959" tIns="60959" rIns="60959" bIns="60959" numCol="1" spcCol="38100" rtlCol="0" anchor="t">
            <a:spAutoFit/>
          </a:bodyPr>
          <a:lstStyle/>
          <a:p>
            <a:pPr defTabSz="1219170" hangingPunct="0"/>
            <a:r>
              <a:rPr lang="en-US" sz="1067" dirty="0">
                <a:solidFill>
                  <a:srgbClr val="000000"/>
                </a:solidFill>
                <a:latin typeface="Arial"/>
                <a:ea typeface="Arial"/>
                <a:cs typeface="Arial"/>
                <a:sym typeface="Arial"/>
              </a:rPr>
              <a:t>https://</a:t>
            </a:r>
            <a:r>
              <a:rPr lang="en-US" sz="1067" dirty="0" err="1">
                <a:solidFill>
                  <a:srgbClr val="000000"/>
                </a:solidFill>
                <a:latin typeface="Arial"/>
                <a:ea typeface="Arial"/>
                <a:cs typeface="Arial"/>
                <a:sym typeface="Arial"/>
              </a:rPr>
              <a:t>en.wikipedia.org</a:t>
            </a:r>
            <a:r>
              <a:rPr lang="en-US" sz="1067" dirty="0">
                <a:solidFill>
                  <a:srgbClr val="000000"/>
                </a:solidFill>
                <a:latin typeface="Arial"/>
                <a:ea typeface="Arial"/>
                <a:cs typeface="Arial"/>
                <a:sym typeface="Arial"/>
              </a:rPr>
              <a:t>/wiki/</a:t>
            </a:r>
            <a:r>
              <a:rPr lang="en-US" sz="1067" dirty="0" err="1">
                <a:solidFill>
                  <a:srgbClr val="000000"/>
                </a:solidFill>
                <a:latin typeface="Arial"/>
                <a:ea typeface="Arial"/>
                <a:cs typeface="Arial"/>
                <a:sym typeface="Arial"/>
              </a:rPr>
              <a:t>List_of_public_corporations_by_market_capitalization</a:t>
            </a:r>
            <a:endParaRPr lang="en-US" sz="1067" dirty="0">
              <a:solidFill>
                <a:srgbClr val="000000"/>
              </a:solidFill>
              <a:latin typeface="Arial"/>
              <a:ea typeface="Arial"/>
              <a:cs typeface="Arial"/>
              <a:sym typeface="Arial"/>
            </a:endParaRPr>
          </a:p>
        </p:txBody>
      </p:sp>
      <p:sp>
        <p:nvSpPr>
          <p:cNvPr id="6" name="Freeform 5">
            <a:extLst>
              <a:ext uri="{FF2B5EF4-FFF2-40B4-BE49-F238E27FC236}">
                <a16:creationId xmlns:a16="http://schemas.microsoft.com/office/drawing/2014/main" id="{B9315870-057A-77F0-99E4-979784C578DC}"/>
              </a:ext>
            </a:extLst>
          </p:cNvPr>
          <p:cNvSpPr/>
          <p:nvPr/>
        </p:nvSpPr>
        <p:spPr>
          <a:xfrm>
            <a:off x="4223466" y="2831698"/>
            <a:ext cx="1637681" cy="2341464"/>
          </a:xfrm>
          <a:custGeom>
            <a:avLst/>
            <a:gdLst>
              <a:gd name="connsiteX0" fmla="*/ 1076317 w 1228261"/>
              <a:gd name="connsiteY0" fmla="*/ 131846 h 1229177"/>
              <a:gd name="connsiteX1" fmla="*/ 707827 w 1228261"/>
              <a:gd name="connsiteY1" fmla="*/ 9016 h 1229177"/>
              <a:gd name="connsiteX2" fmla="*/ 236979 w 1228261"/>
              <a:gd name="connsiteY2" fmla="*/ 63607 h 1229177"/>
              <a:gd name="connsiteX3" fmla="*/ 18615 w 1228261"/>
              <a:gd name="connsiteY3" fmla="*/ 493512 h 1229177"/>
              <a:gd name="connsiteX4" fmla="*/ 134621 w 1228261"/>
              <a:gd name="connsiteY4" fmla="*/ 1114485 h 1229177"/>
              <a:gd name="connsiteX5" fmla="*/ 1103612 w 1228261"/>
              <a:gd name="connsiteY5" fmla="*/ 1141781 h 1229177"/>
              <a:gd name="connsiteX6" fmla="*/ 1185499 w 1228261"/>
              <a:gd name="connsiteY6" fmla="*/ 200085 h 1229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8261" h="1229177">
                <a:moveTo>
                  <a:pt x="1076317" y="131846"/>
                </a:moveTo>
                <a:cubicBezTo>
                  <a:pt x="962017" y="76117"/>
                  <a:pt x="847717" y="20389"/>
                  <a:pt x="707827" y="9016"/>
                </a:cubicBezTo>
                <a:cubicBezTo>
                  <a:pt x="567937" y="-2357"/>
                  <a:pt x="351848" y="-17142"/>
                  <a:pt x="236979" y="63607"/>
                </a:cubicBezTo>
                <a:cubicBezTo>
                  <a:pt x="122110" y="144356"/>
                  <a:pt x="35675" y="318366"/>
                  <a:pt x="18615" y="493512"/>
                </a:cubicBezTo>
                <a:cubicBezTo>
                  <a:pt x="1555" y="668658"/>
                  <a:pt x="-46212" y="1006440"/>
                  <a:pt x="134621" y="1114485"/>
                </a:cubicBezTo>
                <a:cubicBezTo>
                  <a:pt x="315454" y="1222530"/>
                  <a:pt x="928466" y="1294181"/>
                  <a:pt x="1103612" y="1141781"/>
                </a:cubicBezTo>
                <a:cubicBezTo>
                  <a:pt x="1278758" y="989381"/>
                  <a:pt x="1232128" y="594733"/>
                  <a:pt x="1185499" y="200085"/>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30467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480D3-0428-439E-2013-A6F6D5166476}"/>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Who cares about privacy?</a:t>
            </a:r>
          </a:p>
        </p:txBody>
      </p:sp>
      <p:sp>
        <p:nvSpPr>
          <p:cNvPr id="3" name="Content Placeholder 2">
            <a:extLst>
              <a:ext uri="{FF2B5EF4-FFF2-40B4-BE49-F238E27FC236}">
                <a16:creationId xmlns:a16="http://schemas.microsoft.com/office/drawing/2014/main" id="{8353AA1C-3853-8F62-D51D-D2C7349CB892}"/>
              </a:ext>
            </a:extLst>
          </p:cNvPr>
          <p:cNvSpPr>
            <a:spLocks noGrp="1"/>
          </p:cNvSpPr>
          <p:nvPr>
            <p:ph idx="1"/>
          </p:nvPr>
        </p:nvSpPr>
        <p:spPr/>
        <p:txBody>
          <a:bodyPr>
            <a:normAutofit/>
          </a:bodyPr>
          <a:lstStyle/>
          <a:p>
            <a:r>
              <a:rPr lang="en-US" sz="2400" dirty="0"/>
              <a:t>None of the entities who spend large sums to assemble detailed profiles of users want to leak that data to their competitors</a:t>
            </a:r>
          </a:p>
          <a:p>
            <a:r>
              <a:rPr lang="en-US" sz="2400" dirty="0"/>
              <a:t>So, privacy is about protecting the core asset of gathering individual profiles of users from:</a:t>
            </a:r>
          </a:p>
          <a:p>
            <a:pPr lvl="1"/>
            <a:r>
              <a:rPr lang="en-US" dirty="0"/>
              <a:t>Other services</a:t>
            </a:r>
          </a:p>
          <a:p>
            <a:pPr lvl="1"/>
            <a:r>
              <a:rPr lang="en-US" dirty="0"/>
              <a:t>The common host platform</a:t>
            </a:r>
          </a:p>
          <a:p>
            <a:pPr lvl="1"/>
            <a:r>
              <a:rPr lang="en-US" dirty="0"/>
              <a:t>Common Infrastructure services</a:t>
            </a:r>
          </a:p>
          <a:p>
            <a:pPr lvl="1"/>
            <a:r>
              <a:rPr lang="en-US" dirty="0"/>
              <a:t>The network</a:t>
            </a:r>
          </a:p>
        </p:txBody>
      </p:sp>
    </p:spTree>
    <p:extLst>
      <p:ext uri="{BB962C8B-B14F-4D97-AF65-F5344CB8AC3E}">
        <p14:creationId xmlns:p14="http://schemas.microsoft.com/office/powerpoint/2010/main" val="1356640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FCBFE-DAC8-9974-CD00-92FD062C37E6}"/>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Let me rephrase that:</a:t>
            </a:r>
          </a:p>
        </p:txBody>
      </p:sp>
      <p:sp>
        <p:nvSpPr>
          <p:cNvPr id="3" name="Content Placeholder 2">
            <a:extLst>
              <a:ext uri="{FF2B5EF4-FFF2-40B4-BE49-F238E27FC236}">
                <a16:creationId xmlns:a16="http://schemas.microsoft.com/office/drawing/2014/main" id="{7051EA8D-AA50-230B-03DD-7561F0FAC670}"/>
              </a:ext>
            </a:extLst>
          </p:cNvPr>
          <p:cNvSpPr>
            <a:spLocks noGrp="1"/>
          </p:cNvSpPr>
          <p:nvPr>
            <p:ph idx="1"/>
          </p:nvPr>
        </p:nvSpPr>
        <p:spPr/>
        <p:txBody>
          <a:bodyPr>
            <a:normAutofit/>
          </a:bodyPr>
          <a:lstStyle/>
          <a:p>
            <a:pPr marL="0" indent="0">
              <a:buNone/>
            </a:pPr>
            <a:r>
              <a:rPr lang="en-US" sz="2667" dirty="0"/>
              <a:t>We want to allow </a:t>
            </a:r>
            <a:r>
              <a:rPr lang="en-US" sz="2667" b="1" dirty="0"/>
              <a:t>the application </a:t>
            </a:r>
            <a:r>
              <a:rPr lang="en-US" sz="2667" dirty="0"/>
              <a:t>to operate in a mode that obscures its </a:t>
            </a:r>
            <a:r>
              <a:rPr lang="en-US" sz="2667" dirty="0" err="1"/>
              <a:t>behaviour</a:t>
            </a:r>
            <a:r>
              <a:rPr lang="en-US" sz="2667" dirty="0"/>
              <a:t> from:</a:t>
            </a:r>
          </a:p>
          <a:p>
            <a:pPr lvl="1"/>
            <a:r>
              <a:rPr lang="en-US" sz="2667" dirty="0"/>
              <a:t>Other services</a:t>
            </a:r>
          </a:p>
          <a:p>
            <a:pPr lvl="1"/>
            <a:r>
              <a:rPr lang="en-US" sz="2667" dirty="0"/>
              <a:t>The common host platform</a:t>
            </a:r>
          </a:p>
          <a:p>
            <a:pPr lvl="1"/>
            <a:r>
              <a:rPr lang="en-US" sz="2667" dirty="0"/>
              <a:t>Common Infrastructure services</a:t>
            </a:r>
          </a:p>
          <a:p>
            <a:pPr lvl="1"/>
            <a:r>
              <a:rPr lang="en-US" sz="2667" dirty="0"/>
              <a:t>The network</a:t>
            </a:r>
          </a:p>
          <a:p>
            <a:endParaRPr lang="en-US" sz="2667" dirty="0"/>
          </a:p>
        </p:txBody>
      </p:sp>
    </p:spTree>
    <p:extLst>
      <p:ext uri="{BB962C8B-B14F-4D97-AF65-F5344CB8AC3E}">
        <p14:creationId xmlns:p14="http://schemas.microsoft.com/office/powerpoint/2010/main" val="3066984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14493-5600-2277-F892-ADED9FCEAFDE}"/>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How do you do that?</a:t>
            </a:r>
          </a:p>
        </p:txBody>
      </p:sp>
      <p:sp>
        <p:nvSpPr>
          <p:cNvPr id="3" name="Content Placeholder 2">
            <a:extLst>
              <a:ext uri="{FF2B5EF4-FFF2-40B4-BE49-F238E27FC236}">
                <a16:creationId xmlns:a16="http://schemas.microsoft.com/office/drawing/2014/main" id="{A547B4E2-63BF-37B0-D455-4D1B44409D17}"/>
              </a:ext>
            </a:extLst>
          </p:cNvPr>
          <p:cNvSpPr>
            <a:spLocks noGrp="1"/>
          </p:cNvSpPr>
          <p:nvPr>
            <p:ph idx="1"/>
          </p:nvPr>
        </p:nvSpPr>
        <p:spPr/>
        <p:txBody>
          <a:bodyPr>
            <a:normAutofit/>
          </a:bodyPr>
          <a:lstStyle/>
          <a:p>
            <a:pPr marL="0" indent="0">
              <a:buNone/>
            </a:pPr>
            <a:r>
              <a:rPr lang="en-US" sz="2667" dirty="0"/>
              <a:t>By lifting out as much as you can from the lower levels of the protocol stack that are managed by common services and performing it within the application</a:t>
            </a:r>
          </a:p>
        </p:txBody>
      </p:sp>
    </p:spTree>
    <p:extLst>
      <p:ext uri="{BB962C8B-B14F-4D97-AF65-F5344CB8AC3E}">
        <p14:creationId xmlns:p14="http://schemas.microsoft.com/office/powerpoint/2010/main" val="1553668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14B73-B874-CC6B-4E76-FF97BCF7F7C7}"/>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Transport Privacy</a:t>
            </a:r>
          </a:p>
        </p:txBody>
      </p:sp>
      <p:sp>
        <p:nvSpPr>
          <p:cNvPr id="3" name="Content Placeholder 2">
            <a:extLst>
              <a:ext uri="{FF2B5EF4-FFF2-40B4-BE49-F238E27FC236}">
                <a16:creationId xmlns:a16="http://schemas.microsoft.com/office/drawing/2014/main" id="{1A009E96-319F-C46C-0C78-108301D7E6BC}"/>
              </a:ext>
            </a:extLst>
          </p:cNvPr>
          <p:cNvSpPr>
            <a:spLocks noGrp="1"/>
          </p:cNvSpPr>
          <p:nvPr>
            <p:ph idx="1"/>
          </p:nvPr>
        </p:nvSpPr>
        <p:spPr/>
        <p:txBody>
          <a:bodyPr>
            <a:normAutofit/>
          </a:bodyPr>
          <a:lstStyle/>
          <a:p>
            <a:pPr marL="0" indent="0">
              <a:buNone/>
            </a:pPr>
            <a:r>
              <a:rPr lang="en-US" dirty="0"/>
              <a:t>Which means we are looking at how to lift TCP out of the common parts of the host platform and and shift it across to the application </a:t>
            </a:r>
          </a:p>
          <a:p>
            <a:pPr marL="0" indent="0">
              <a:buNone/>
            </a:pPr>
            <a:r>
              <a:rPr lang="en-US" dirty="0"/>
              <a:t>We need to change TCP!</a:t>
            </a:r>
          </a:p>
          <a:p>
            <a:pPr lvl="1"/>
            <a:endParaRPr lang="en-US" dirty="0"/>
          </a:p>
          <a:p>
            <a:pPr marL="457189" lvl="1" indent="0">
              <a:buNone/>
            </a:pPr>
            <a:endParaRPr lang="en-US" dirty="0"/>
          </a:p>
          <a:p>
            <a:pPr lvl="1"/>
            <a:endParaRPr lang="en-US" dirty="0"/>
          </a:p>
        </p:txBody>
      </p:sp>
    </p:spTree>
    <p:extLst>
      <p:ext uri="{BB962C8B-B14F-4D97-AF65-F5344CB8AC3E}">
        <p14:creationId xmlns:p14="http://schemas.microsoft.com/office/powerpoint/2010/main" val="37920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14B73-B874-CC6B-4E76-FF97BCF7F7C7}"/>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Transport Surgery</a:t>
            </a:r>
          </a:p>
        </p:txBody>
      </p:sp>
      <p:sp>
        <p:nvSpPr>
          <p:cNvPr id="3" name="Content Placeholder 2">
            <a:extLst>
              <a:ext uri="{FF2B5EF4-FFF2-40B4-BE49-F238E27FC236}">
                <a16:creationId xmlns:a16="http://schemas.microsoft.com/office/drawing/2014/main" id="{1A009E96-319F-C46C-0C78-108301D7E6BC}"/>
              </a:ext>
            </a:extLst>
          </p:cNvPr>
          <p:cNvSpPr>
            <a:spLocks noGrp="1"/>
          </p:cNvSpPr>
          <p:nvPr>
            <p:ph idx="1"/>
          </p:nvPr>
        </p:nvSpPr>
        <p:spPr/>
        <p:txBody>
          <a:bodyPr>
            <a:normAutofit/>
          </a:bodyPr>
          <a:lstStyle/>
          <a:p>
            <a:pPr marL="0" indent="0">
              <a:buNone/>
            </a:pPr>
            <a:r>
              <a:rPr lang="en-US" sz="2400" dirty="0"/>
              <a:t>How do you change TCP?</a:t>
            </a:r>
          </a:p>
          <a:p>
            <a:pPr lvl="1"/>
            <a:r>
              <a:rPr lang="en-US" dirty="0"/>
              <a:t>TCP is a kernel function that is defined at the platform level</a:t>
            </a:r>
          </a:p>
          <a:p>
            <a:pPr lvl="1"/>
            <a:r>
              <a:rPr lang="en-US" dirty="0"/>
              <a:t>Applications have no intrinsic ability to alter the TCP characteristics for the application on a customized basis</a:t>
            </a:r>
          </a:p>
          <a:p>
            <a:pPr lvl="1"/>
            <a:r>
              <a:rPr lang="en-US" dirty="0"/>
              <a:t>You could try to define a new transport protocol (such as SCTP)</a:t>
            </a:r>
          </a:p>
          <a:p>
            <a:pPr lvl="1"/>
            <a:r>
              <a:rPr lang="en-US" dirty="0"/>
              <a:t>But the deployed infrastructure (NATs) tends to discard all packets that are not protocol 6 (TCP) or protocol 17 (UDP)</a:t>
            </a:r>
          </a:p>
          <a:p>
            <a:pPr lvl="1"/>
            <a:r>
              <a:rPr lang="en-US" dirty="0"/>
              <a:t>If you want to bypass kernel handling of TCP and get through existing network filters and middleware then you're forced into using UDP</a:t>
            </a:r>
          </a:p>
          <a:p>
            <a:pPr lvl="1"/>
            <a:r>
              <a:rPr lang="en-US" dirty="0"/>
              <a:t>So, you change TCP -- by using UDP!</a:t>
            </a:r>
          </a:p>
          <a:p>
            <a:pPr lvl="1"/>
            <a:endParaRPr lang="en-US" dirty="0"/>
          </a:p>
          <a:p>
            <a:pPr marL="457189" lvl="1" indent="0">
              <a:buNone/>
            </a:pPr>
            <a:endParaRPr lang="en-US" dirty="0"/>
          </a:p>
          <a:p>
            <a:pPr lvl="1"/>
            <a:endParaRPr lang="en-US" dirty="0"/>
          </a:p>
        </p:txBody>
      </p:sp>
    </p:spTree>
    <p:extLst>
      <p:ext uri="{BB962C8B-B14F-4D97-AF65-F5344CB8AC3E}">
        <p14:creationId xmlns:p14="http://schemas.microsoft.com/office/powerpoint/2010/main" val="4012197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id="{E68A16F9-4C77-F128-E3B1-8C67DD32C60F}"/>
              </a:ext>
            </a:extLst>
          </p:cNvPr>
          <p:cNvSpPr/>
          <p:nvPr/>
        </p:nvSpPr>
        <p:spPr>
          <a:xfrm>
            <a:off x="3149027" y="5748231"/>
            <a:ext cx="6149659" cy="708660"/>
          </a:xfrm>
          <a:prstGeom prst="roundRect">
            <a:avLst/>
          </a:prstGeom>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ounded Rectangle 13">
            <a:extLst>
              <a:ext uri="{FF2B5EF4-FFF2-40B4-BE49-F238E27FC236}">
                <a16:creationId xmlns:a16="http://schemas.microsoft.com/office/drawing/2014/main" id="{13CC49EE-F70E-D170-5CF2-77504B5FAC8F}"/>
              </a:ext>
            </a:extLst>
          </p:cNvPr>
          <p:cNvSpPr/>
          <p:nvPr/>
        </p:nvSpPr>
        <p:spPr>
          <a:xfrm>
            <a:off x="3149029" y="4589510"/>
            <a:ext cx="2770537" cy="1078711"/>
          </a:xfrm>
          <a:prstGeom prst="roundRect">
            <a:avLst/>
          </a:prstGeom>
          <a:solidFill>
            <a:srgbClr val="C8858F"/>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ounded Rectangle 14">
            <a:extLst>
              <a:ext uri="{FF2B5EF4-FFF2-40B4-BE49-F238E27FC236}">
                <a16:creationId xmlns:a16="http://schemas.microsoft.com/office/drawing/2014/main" id="{5D7D58C9-EBE2-A811-203E-1767C5B99528}"/>
              </a:ext>
            </a:extLst>
          </p:cNvPr>
          <p:cNvSpPr/>
          <p:nvPr/>
        </p:nvSpPr>
        <p:spPr>
          <a:xfrm>
            <a:off x="3149029" y="3622250"/>
            <a:ext cx="2770537" cy="916909"/>
          </a:xfrm>
          <a:prstGeom prst="roundRect">
            <a:avLst/>
          </a:prstGeom>
          <a:solidFill>
            <a:srgbClr val="B66DC3"/>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ounded Rectangle 15">
            <a:extLst>
              <a:ext uri="{FF2B5EF4-FFF2-40B4-BE49-F238E27FC236}">
                <a16:creationId xmlns:a16="http://schemas.microsoft.com/office/drawing/2014/main" id="{17EA5946-D210-5619-C029-0F47A22BB448}"/>
              </a:ext>
            </a:extLst>
          </p:cNvPr>
          <p:cNvSpPr/>
          <p:nvPr/>
        </p:nvSpPr>
        <p:spPr>
          <a:xfrm>
            <a:off x="3149028" y="2745822"/>
            <a:ext cx="2770537" cy="826076"/>
          </a:xfrm>
          <a:prstGeom prst="roundRect">
            <a:avLst/>
          </a:prstGeom>
          <a:solidFill>
            <a:srgbClr val="00BCC0"/>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ounded Rectangle 16">
            <a:extLst>
              <a:ext uri="{FF2B5EF4-FFF2-40B4-BE49-F238E27FC236}">
                <a16:creationId xmlns:a16="http://schemas.microsoft.com/office/drawing/2014/main" id="{5847BED6-33C4-716D-1981-81A6336E6C3D}"/>
              </a:ext>
            </a:extLst>
          </p:cNvPr>
          <p:cNvSpPr/>
          <p:nvPr/>
        </p:nvSpPr>
        <p:spPr>
          <a:xfrm>
            <a:off x="6528149" y="2749155"/>
            <a:ext cx="2770537" cy="826076"/>
          </a:xfrm>
          <a:prstGeom prst="roundRect">
            <a:avLst/>
          </a:prstGeom>
          <a:solidFill>
            <a:srgbClr val="00B050"/>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ounded Rectangle 17">
            <a:extLst>
              <a:ext uri="{FF2B5EF4-FFF2-40B4-BE49-F238E27FC236}">
                <a16:creationId xmlns:a16="http://schemas.microsoft.com/office/drawing/2014/main" id="{B870916F-E8FE-FA73-B308-9515698ABF2A}"/>
              </a:ext>
            </a:extLst>
          </p:cNvPr>
          <p:cNvSpPr/>
          <p:nvPr/>
        </p:nvSpPr>
        <p:spPr>
          <a:xfrm>
            <a:off x="6528149" y="5134693"/>
            <a:ext cx="2770537" cy="548393"/>
          </a:xfrm>
          <a:prstGeom prst="roundRect">
            <a:avLst/>
          </a:prstGeom>
          <a:solidFill>
            <a:srgbClr val="FF0000"/>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Rounded Rectangle 18">
            <a:extLst>
              <a:ext uri="{FF2B5EF4-FFF2-40B4-BE49-F238E27FC236}">
                <a16:creationId xmlns:a16="http://schemas.microsoft.com/office/drawing/2014/main" id="{BF429012-A6B2-FAB5-A575-F1BFEC093F9E}"/>
              </a:ext>
            </a:extLst>
          </p:cNvPr>
          <p:cNvSpPr/>
          <p:nvPr/>
        </p:nvSpPr>
        <p:spPr>
          <a:xfrm>
            <a:off x="6528149" y="3606186"/>
            <a:ext cx="2770537" cy="1501207"/>
          </a:xfrm>
          <a:prstGeom prst="roundRect">
            <a:avLst/>
          </a:prstGeom>
          <a:solidFill>
            <a:srgbClr val="FFFF00"/>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866593D-A573-739C-279B-4BA5DC234795}"/>
              </a:ext>
            </a:extLst>
          </p:cNvPr>
          <p:cNvSpPr>
            <a:spLocks noGrp="1"/>
          </p:cNvSpPr>
          <p:nvPr>
            <p:ph type="title"/>
          </p:nvPr>
        </p:nvSpPr>
        <p:spPr>
          <a:xfrm>
            <a:off x="838200" y="365125"/>
            <a:ext cx="10797693" cy="1325563"/>
          </a:xfrm>
        </p:spPr>
        <p:txBody>
          <a:bodyPr/>
          <a:lstStyle/>
          <a:p>
            <a:r>
              <a:rPr lang="en-AU" dirty="0">
                <a:solidFill>
                  <a:schemeClr val="accent2">
                    <a:lumMod val="50000"/>
                  </a:schemeClr>
                </a:solidFill>
                <a:latin typeface="Powderfinger Type" panose="02020709070000000403" pitchFamily="49" charset="77"/>
              </a:rPr>
              <a:t>QUIC is the new TCP</a:t>
            </a:r>
          </a:p>
        </p:txBody>
      </p:sp>
      <p:sp>
        <p:nvSpPr>
          <p:cNvPr id="6" name="TextBox 5">
            <a:extLst>
              <a:ext uri="{FF2B5EF4-FFF2-40B4-BE49-F238E27FC236}">
                <a16:creationId xmlns:a16="http://schemas.microsoft.com/office/drawing/2014/main" id="{B45E6F15-56A2-A81F-524C-47AFC8B64730}"/>
              </a:ext>
            </a:extLst>
          </p:cNvPr>
          <p:cNvSpPr txBox="1"/>
          <p:nvPr/>
        </p:nvSpPr>
        <p:spPr>
          <a:xfrm>
            <a:off x="3719525" y="2808151"/>
            <a:ext cx="1465786" cy="646331"/>
          </a:xfrm>
          <a:prstGeom prst="rect">
            <a:avLst/>
          </a:prstGeom>
          <a:noFill/>
        </p:spPr>
        <p:txBody>
          <a:bodyPr wrap="none" rtlCol="0">
            <a:spAutoFit/>
          </a:bodyPr>
          <a:lstStyle/>
          <a:p>
            <a:pPr algn="ctr"/>
            <a:r>
              <a:rPr lang="en-AU" dirty="0">
                <a:solidFill>
                  <a:schemeClr val="bg1"/>
                </a:solidFill>
              </a:rPr>
              <a:t>HTTP</a:t>
            </a:r>
          </a:p>
          <a:p>
            <a:pPr algn="ctr"/>
            <a:r>
              <a:rPr lang="en-AU" dirty="0">
                <a:solidFill>
                  <a:schemeClr val="bg1"/>
                </a:solidFill>
              </a:rPr>
              <a:t>Multi-stream</a:t>
            </a:r>
          </a:p>
        </p:txBody>
      </p:sp>
      <p:sp>
        <p:nvSpPr>
          <p:cNvPr id="7" name="TextBox 6">
            <a:extLst>
              <a:ext uri="{FF2B5EF4-FFF2-40B4-BE49-F238E27FC236}">
                <a16:creationId xmlns:a16="http://schemas.microsoft.com/office/drawing/2014/main" id="{99BDF7FB-7BE3-81A6-BEB7-7227B92678FE}"/>
              </a:ext>
            </a:extLst>
          </p:cNvPr>
          <p:cNvSpPr txBox="1"/>
          <p:nvPr/>
        </p:nvSpPr>
        <p:spPr>
          <a:xfrm>
            <a:off x="3407775" y="3732363"/>
            <a:ext cx="2089290" cy="646331"/>
          </a:xfrm>
          <a:prstGeom prst="rect">
            <a:avLst/>
          </a:prstGeom>
          <a:noFill/>
        </p:spPr>
        <p:txBody>
          <a:bodyPr wrap="none" rtlCol="0">
            <a:spAutoFit/>
          </a:bodyPr>
          <a:lstStyle/>
          <a:p>
            <a:pPr algn="ctr"/>
            <a:r>
              <a:rPr lang="en-AU" dirty="0">
                <a:solidFill>
                  <a:schemeClr val="bg1"/>
                </a:solidFill>
              </a:rPr>
              <a:t>TLS</a:t>
            </a:r>
          </a:p>
          <a:p>
            <a:pPr algn="ctr"/>
            <a:r>
              <a:rPr lang="en-AU" dirty="0">
                <a:solidFill>
                  <a:schemeClr val="bg1"/>
                </a:solidFill>
              </a:rPr>
              <a:t>Session Encryption</a:t>
            </a:r>
          </a:p>
        </p:txBody>
      </p:sp>
      <p:sp>
        <p:nvSpPr>
          <p:cNvPr id="8" name="TextBox 7">
            <a:extLst>
              <a:ext uri="{FF2B5EF4-FFF2-40B4-BE49-F238E27FC236}">
                <a16:creationId xmlns:a16="http://schemas.microsoft.com/office/drawing/2014/main" id="{5B251A50-4BE5-68B4-2FA6-A7C4B63DC322}"/>
              </a:ext>
            </a:extLst>
          </p:cNvPr>
          <p:cNvSpPr txBox="1"/>
          <p:nvPr/>
        </p:nvSpPr>
        <p:spPr>
          <a:xfrm>
            <a:off x="3323361" y="4656575"/>
            <a:ext cx="2258119" cy="923330"/>
          </a:xfrm>
          <a:prstGeom prst="rect">
            <a:avLst/>
          </a:prstGeom>
          <a:noFill/>
        </p:spPr>
        <p:txBody>
          <a:bodyPr wrap="none" rtlCol="0">
            <a:spAutoFit/>
          </a:bodyPr>
          <a:lstStyle/>
          <a:p>
            <a:pPr algn="ctr"/>
            <a:r>
              <a:rPr lang="en-AU" dirty="0">
                <a:solidFill>
                  <a:schemeClr val="bg1"/>
                </a:solidFill>
              </a:rPr>
              <a:t>TCP</a:t>
            </a:r>
          </a:p>
          <a:p>
            <a:pPr algn="ctr"/>
            <a:r>
              <a:rPr lang="en-AU" dirty="0">
                <a:solidFill>
                  <a:schemeClr val="bg1"/>
                </a:solidFill>
              </a:rPr>
              <a:t>Data stream integrity</a:t>
            </a:r>
          </a:p>
          <a:p>
            <a:pPr algn="ctr"/>
            <a:r>
              <a:rPr lang="en-AU" dirty="0">
                <a:solidFill>
                  <a:schemeClr val="bg1"/>
                </a:solidFill>
              </a:rPr>
              <a:t>Congestion Control</a:t>
            </a:r>
          </a:p>
        </p:txBody>
      </p:sp>
      <p:sp>
        <p:nvSpPr>
          <p:cNvPr id="9" name="TextBox 8">
            <a:extLst>
              <a:ext uri="{FF2B5EF4-FFF2-40B4-BE49-F238E27FC236}">
                <a16:creationId xmlns:a16="http://schemas.microsoft.com/office/drawing/2014/main" id="{B6AFCED7-686C-B756-DAA0-2C8132C2BC8B}"/>
              </a:ext>
            </a:extLst>
          </p:cNvPr>
          <p:cNvSpPr txBox="1"/>
          <p:nvPr/>
        </p:nvSpPr>
        <p:spPr>
          <a:xfrm>
            <a:off x="7622671" y="2956739"/>
            <a:ext cx="702435" cy="369332"/>
          </a:xfrm>
          <a:prstGeom prst="rect">
            <a:avLst/>
          </a:prstGeom>
          <a:noFill/>
        </p:spPr>
        <p:txBody>
          <a:bodyPr wrap="none" rtlCol="0">
            <a:spAutoFit/>
          </a:bodyPr>
          <a:lstStyle/>
          <a:p>
            <a:pPr algn="ctr"/>
            <a:r>
              <a:rPr lang="en-AU" dirty="0"/>
              <a:t>HTTP</a:t>
            </a:r>
          </a:p>
        </p:txBody>
      </p:sp>
      <p:sp>
        <p:nvSpPr>
          <p:cNvPr id="10" name="TextBox 9">
            <a:extLst>
              <a:ext uri="{FF2B5EF4-FFF2-40B4-BE49-F238E27FC236}">
                <a16:creationId xmlns:a16="http://schemas.microsoft.com/office/drawing/2014/main" id="{B52C2CFD-2C80-3D4C-ACD7-C596386124AC}"/>
              </a:ext>
            </a:extLst>
          </p:cNvPr>
          <p:cNvSpPr txBox="1"/>
          <p:nvPr/>
        </p:nvSpPr>
        <p:spPr>
          <a:xfrm>
            <a:off x="6844829" y="3606185"/>
            <a:ext cx="2258119" cy="1477328"/>
          </a:xfrm>
          <a:prstGeom prst="rect">
            <a:avLst/>
          </a:prstGeom>
          <a:noFill/>
        </p:spPr>
        <p:txBody>
          <a:bodyPr wrap="none" rtlCol="0">
            <a:spAutoFit/>
          </a:bodyPr>
          <a:lstStyle/>
          <a:p>
            <a:pPr algn="ctr"/>
            <a:r>
              <a:rPr lang="en-AU" dirty="0"/>
              <a:t>QUIC</a:t>
            </a:r>
          </a:p>
          <a:p>
            <a:pPr algn="ctr"/>
            <a:r>
              <a:rPr lang="en-AU" dirty="0"/>
              <a:t>Multi-stream</a:t>
            </a:r>
          </a:p>
          <a:p>
            <a:pPr algn="ctr"/>
            <a:r>
              <a:rPr lang="en-AU" dirty="0"/>
              <a:t>Encryption</a:t>
            </a:r>
          </a:p>
          <a:p>
            <a:pPr algn="ctr"/>
            <a:r>
              <a:rPr lang="en-AU" dirty="0"/>
              <a:t>Data stream integrity</a:t>
            </a:r>
          </a:p>
          <a:p>
            <a:pPr algn="ctr"/>
            <a:r>
              <a:rPr lang="en-AU" dirty="0"/>
              <a:t>Congestion Control</a:t>
            </a:r>
          </a:p>
        </p:txBody>
      </p:sp>
      <p:sp>
        <p:nvSpPr>
          <p:cNvPr id="11" name="TextBox 10">
            <a:extLst>
              <a:ext uri="{FF2B5EF4-FFF2-40B4-BE49-F238E27FC236}">
                <a16:creationId xmlns:a16="http://schemas.microsoft.com/office/drawing/2014/main" id="{04F79247-2DD2-8EB0-16BC-B4815E4FD211}"/>
              </a:ext>
            </a:extLst>
          </p:cNvPr>
          <p:cNvSpPr txBox="1"/>
          <p:nvPr/>
        </p:nvSpPr>
        <p:spPr>
          <a:xfrm>
            <a:off x="7677171" y="5210572"/>
            <a:ext cx="633507" cy="369332"/>
          </a:xfrm>
          <a:prstGeom prst="rect">
            <a:avLst/>
          </a:prstGeom>
          <a:noFill/>
        </p:spPr>
        <p:txBody>
          <a:bodyPr wrap="none" rtlCol="0">
            <a:spAutoFit/>
          </a:bodyPr>
          <a:lstStyle/>
          <a:p>
            <a:r>
              <a:rPr lang="en-AU" dirty="0"/>
              <a:t>UDP</a:t>
            </a:r>
          </a:p>
        </p:txBody>
      </p:sp>
      <p:sp>
        <p:nvSpPr>
          <p:cNvPr id="12" name="TextBox 11">
            <a:extLst>
              <a:ext uri="{FF2B5EF4-FFF2-40B4-BE49-F238E27FC236}">
                <a16:creationId xmlns:a16="http://schemas.microsoft.com/office/drawing/2014/main" id="{0EB28D6A-B499-87EF-6AF3-CCD41D147B11}"/>
              </a:ext>
            </a:extLst>
          </p:cNvPr>
          <p:cNvSpPr txBox="1"/>
          <p:nvPr/>
        </p:nvSpPr>
        <p:spPr>
          <a:xfrm>
            <a:off x="6043867" y="5942540"/>
            <a:ext cx="377026" cy="369332"/>
          </a:xfrm>
          <a:prstGeom prst="rect">
            <a:avLst/>
          </a:prstGeom>
          <a:noFill/>
        </p:spPr>
        <p:txBody>
          <a:bodyPr wrap="none" rtlCol="0">
            <a:spAutoFit/>
          </a:bodyPr>
          <a:lstStyle/>
          <a:p>
            <a:r>
              <a:rPr lang="en-AU" dirty="0">
                <a:solidFill>
                  <a:schemeClr val="bg1"/>
                </a:solidFill>
              </a:rPr>
              <a:t>IP</a:t>
            </a:r>
          </a:p>
        </p:txBody>
      </p:sp>
      <p:sp>
        <p:nvSpPr>
          <p:cNvPr id="23" name="TextBox 22">
            <a:extLst>
              <a:ext uri="{FF2B5EF4-FFF2-40B4-BE49-F238E27FC236}">
                <a16:creationId xmlns:a16="http://schemas.microsoft.com/office/drawing/2014/main" id="{8B91090B-A156-B3C2-9C3F-DE6FB266B132}"/>
              </a:ext>
            </a:extLst>
          </p:cNvPr>
          <p:cNvSpPr txBox="1"/>
          <p:nvPr/>
        </p:nvSpPr>
        <p:spPr>
          <a:xfrm>
            <a:off x="3872463" y="2151817"/>
            <a:ext cx="886718" cy="369332"/>
          </a:xfrm>
          <a:prstGeom prst="rect">
            <a:avLst/>
          </a:prstGeom>
          <a:noFill/>
        </p:spPr>
        <p:txBody>
          <a:bodyPr wrap="none" rtlCol="0">
            <a:spAutoFit/>
          </a:bodyPr>
          <a:lstStyle/>
          <a:p>
            <a:r>
              <a:rPr lang="en-AU" dirty="0"/>
              <a:t>HTTP/2</a:t>
            </a:r>
          </a:p>
        </p:txBody>
      </p:sp>
      <p:sp>
        <p:nvSpPr>
          <p:cNvPr id="24" name="TextBox 23">
            <a:extLst>
              <a:ext uri="{FF2B5EF4-FFF2-40B4-BE49-F238E27FC236}">
                <a16:creationId xmlns:a16="http://schemas.microsoft.com/office/drawing/2014/main" id="{F148AB69-7E14-9782-F9F6-8FDAB0528937}"/>
              </a:ext>
            </a:extLst>
          </p:cNvPr>
          <p:cNvSpPr txBox="1"/>
          <p:nvPr/>
        </p:nvSpPr>
        <p:spPr>
          <a:xfrm>
            <a:off x="7604635" y="1843890"/>
            <a:ext cx="886718" cy="646331"/>
          </a:xfrm>
          <a:prstGeom prst="rect">
            <a:avLst/>
          </a:prstGeom>
          <a:noFill/>
        </p:spPr>
        <p:txBody>
          <a:bodyPr wrap="none" rtlCol="0">
            <a:spAutoFit/>
          </a:bodyPr>
          <a:lstStyle/>
          <a:p>
            <a:pPr algn="ctr"/>
            <a:r>
              <a:rPr lang="en-AU" dirty="0"/>
              <a:t>QUIC</a:t>
            </a:r>
          </a:p>
          <a:p>
            <a:pPr algn="ctr"/>
            <a:r>
              <a:rPr lang="en-AU" dirty="0"/>
              <a:t>HTTP/3</a:t>
            </a:r>
          </a:p>
        </p:txBody>
      </p:sp>
      <p:sp>
        <p:nvSpPr>
          <p:cNvPr id="3" name="Right Arrow 2">
            <a:extLst>
              <a:ext uri="{FF2B5EF4-FFF2-40B4-BE49-F238E27FC236}">
                <a16:creationId xmlns:a16="http://schemas.microsoft.com/office/drawing/2014/main" id="{23510919-A626-3810-62A0-F35A819556F2}"/>
              </a:ext>
            </a:extLst>
          </p:cNvPr>
          <p:cNvSpPr/>
          <p:nvPr/>
        </p:nvSpPr>
        <p:spPr>
          <a:xfrm>
            <a:off x="6008760" y="3454482"/>
            <a:ext cx="484283" cy="18532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5" name="Straight Connector 4">
            <a:extLst>
              <a:ext uri="{FF2B5EF4-FFF2-40B4-BE49-F238E27FC236}">
                <a16:creationId xmlns:a16="http://schemas.microsoft.com/office/drawing/2014/main" id="{850ABD75-DC5B-09A2-A7F7-B924F9035071}"/>
              </a:ext>
            </a:extLst>
          </p:cNvPr>
          <p:cNvCxnSpPr/>
          <p:nvPr/>
        </p:nvCxnSpPr>
        <p:spPr>
          <a:xfrm flipH="1">
            <a:off x="1030014" y="4589511"/>
            <a:ext cx="178675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CA74D21-2C4C-171F-7E28-4C9BE7B85A6F}"/>
              </a:ext>
            </a:extLst>
          </p:cNvPr>
          <p:cNvCxnSpPr/>
          <p:nvPr/>
        </p:nvCxnSpPr>
        <p:spPr>
          <a:xfrm flipH="1">
            <a:off x="9567042" y="5098631"/>
            <a:ext cx="1786759"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23F3134-7F77-A9F6-7F66-CB1258F9C1C5}"/>
              </a:ext>
            </a:extLst>
          </p:cNvPr>
          <p:cNvSpPr txBox="1"/>
          <p:nvPr/>
        </p:nvSpPr>
        <p:spPr>
          <a:xfrm>
            <a:off x="1211583" y="4194027"/>
            <a:ext cx="1608838" cy="369332"/>
          </a:xfrm>
          <a:prstGeom prst="rect">
            <a:avLst/>
          </a:prstGeom>
          <a:noFill/>
        </p:spPr>
        <p:txBody>
          <a:bodyPr wrap="none" rtlCol="0">
            <a:spAutoFit/>
          </a:bodyPr>
          <a:lstStyle/>
          <a:p>
            <a:r>
              <a:rPr lang="en-AU" dirty="0"/>
              <a:t>e2e encrypted</a:t>
            </a:r>
          </a:p>
        </p:txBody>
      </p:sp>
      <p:cxnSp>
        <p:nvCxnSpPr>
          <p:cNvPr id="25" name="Straight Arrow Connector 24">
            <a:extLst>
              <a:ext uri="{FF2B5EF4-FFF2-40B4-BE49-F238E27FC236}">
                <a16:creationId xmlns:a16="http://schemas.microsoft.com/office/drawing/2014/main" id="{5A4FA07A-26DD-32C8-5262-EB1E39B64876}"/>
              </a:ext>
            </a:extLst>
          </p:cNvPr>
          <p:cNvCxnSpPr/>
          <p:nvPr/>
        </p:nvCxnSpPr>
        <p:spPr>
          <a:xfrm flipV="1">
            <a:off x="2786076" y="2835694"/>
            <a:ext cx="0" cy="17933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41D2DB8E-703F-F4D0-B45D-B1D9703F6CBB}"/>
              </a:ext>
            </a:extLst>
          </p:cNvPr>
          <p:cNvCxnSpPr/>
          <p:nvPr/>
        </p:nvCxnSpPr>
        <p:spPr>
          <a:xfrm flipV="1">
            <a:off x="9567043" y="3290177"/>
            <a:ext cx="0" cy="17933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485CC8E-8C37-CE3D-06A1-8AAB05103E07}"/>
              </a:ext>
            </a:extLst>
          </p:cNvPr>
          <p:cNvSpPr txBox="1"/>
          <p:nvPr/>
        </p:nvSpPr>
        <p:spPr>
          <a:xfrm>
            <a:off x="9567042" y="4707477"/>
            <a:ext cx="1608838" cy="369332"/>
          </a:xfrm>
          <a:prstGeom prst="rect">
            <a:avLst/>
          </a:prstGeom>
          <a:noFill/>
        </p:spPr>
        <p:txBody>
          <a:bodyPr wrap="none" rtlCol="0">
            <a:spAutoFit/>
          </a:bodyPr>
          <a:lstStyle/>
          <a:p>
            <a:r>
              <a:rPr lang="en-AU" dirty="0"/>
              <a:t>e2e encrypted</a:t>
            </a:r>
          </a:p>
        </p:txBody>
      </p:sp>
    </p:spTree>
    <p:extLst>
      <p:ext uri="{BB962C8B-B14F-4D97-AF65-F5344CB8AC3E}">
        <p14:creationId xmlns:p14="http://schemas.microsoft.com/office/powerpoint/2010/main" val="19710393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graph of a graph&#10;&#10;AI-generated content may be incorrect.">
            <a:extLst>
              <a:ext uri="{FF2B5EF4-FFF2-40B4-BE49-F238E27FC236}">
                <a16:creationId xmlns:a16="http://schemas.microsoft.com/office/drawing/2014/main" id="{181E9BD4-AA41-F7BF-E8EE-63110996928D}"/>
              </a:ext>
            </a:extLst>
          </p:cNvPr>
          <p:cNvPicPr>
            <a:picLocks noChangeAspect="1"/>
          </p:cNvPicPr>
          <p:nvPr/>
        </p:nvPicPr>
        <p:blipFill>
          <a:blip r:embed="rId2"/>
          <a:stretch>
            <a:fillRect/>
          </a:stretch>
        </p:blipFill>
        <p:spPr>
          <a:xfrm>
            <a:off x="3084383" y="2224477"/>
            <a:ext cx="7772400" cy="4480842"/>
          </a:xfrm>
          <a:prstGeom prst="rect">
            <a:avLst/>
          </a:prstGeom>
        </p:spPr>
      </p:pic>
      <p:sp>
        <p:nvSpPr>
          <p:cNvPr id="2" name="Title 1">
            <a:extLst>
              <a:ext uri="{FF2B5EF4-FFF2-40B4-BE49-F238E27FC236}">
                <a16:creationId xmlns:a16="http://schemas.microsoft.com/office/drawing/2014/main" id="{C4B9D127-31EE-3BC5-5944-591D6C31C14B}"/>
              </a:ext>
            </a:extLst>
          </p:cNvPr>
          <p:cNvSpPr>
            <a:spLocks noGrp="1"/>
          </p:cNvSpPr>
          <p:nvPr>
            <p:ph type="title"/>
          </p:nvPr>
        </p:nvSpPr>
        <p:spPr/>
        <p:txBody>
          <a:bodyPr/>
          <a:lstStyle/>
          <a:p>
            <a:r>
              <a:rPr lang="en-AU" dirty="0">
                <a:solidFill>
                  <a:schemeClr val="accent2">
                    <a:lumMod val="50000"/>
                  </a:schemeClr>
                </a:solidFill>
                <a:latin typeface="Powderfinger Type" panose="02020709070000000403" pitchFamily="49" charset="77"/>
              </a:rPr>
              <a:t>Cloudflare’s Numbers</a:t>
            </a:r>
          </a:p>
        </p:txBody>
      </p:sp>
      <p:sp>
        <p:nvSpPr>
          <p:cNvPr id="3" name="Content Placeholder 2">
            <a:extLst>
              <a:ext uri="{FF2B5EF4-FFF2-40B4-BE49-F238E27FC236}">
                <a16:creationId xmlns:a16="http://schemas.microsoft.com/office/drawing/2014/main" id="{5BF58928-918C-4336-19C6-77709F6C727A}"/>
              </a:ext>
            </a:extLst>
          </p:cNvPr>
          <p:cNvSpPr>
            <a:spLocks noGrp="1"/>
          </p:cNvSpPr>
          <p:nvPr>
            <p:ph idx="1"/>
          </p:nvPr>
        </p:nvSpPr>
        <p:spPr>
          <a:xfrm>
            <a:off x="777688" y="1590301"/>
            <a:ext cx="10515600" cy="4351339"/>
          </a:xfrm>
        </p:spPr>
        <p:txBody>
          <a:bodyPr/>
          <a:lstStyle/>
          <a:p>
            <a:pPr marL="0" indent="0">
              <a:buNone/>
            </a:pPr>
            <a:br>
              <a:rPr lang="en-AU" dirty="0"/>
            </a:br>
            <a:endParaRPr lang="en-AU" dirty="0"/>
          </a:p>
        </p:txBody>
      </p:sp>
      <p:pic>
        <p:nvPicPr>
          <p:cNvPr id="8" name="Picture 7">
            <a:extLst>
              <a:ext uri="{FF2B5EF4-FFF2-40B4-BE49-F238E27FC236}">
                <a16:creationId xmlns:a16="http://schemas.microsoft.com/office/drawing/2014/main" id="{6633B1B5-BABC-ABD9-AEAD-5FB748F7B789}"/>
              </a:ext>
            </a:extLst>
          </p:cNvPr>
          <p:cNvPicPr>
            <a:picLocks noChangeAspect="1"/>
          </p:cNvPicPr>
          <p:nvPr/>
        </p:nvPicPr>
        <p:blipFill>
          <a:blip r:embed="rId3"/>
          <a:stretch>
            <a:fillRect/>
          </a:stretch>
        </p:blipFill>
        <p:spPr>
          <a:xfrm>
            <a:off x="256847" y="2377965"/>
            <a:ext cx="2933700" cy="609600"/>
          </a:xfrm>
          <a:prstGeom prst="rect">
            <a:avLst/>
          </a:prstGeom>
        </p:spPr>
      </p:pic>
      <p:sp>
        <p:nvSpPr>
          <p:cNvPr id="4" name="Freeform 3">
            <a:extLst>
              <a:ext uri="{FF2B5EF4-FFF2-40B4-BE49-F238E27FC236}">
                <a16:creationId xmlns:a16="http://schemas.microsoft.com/office/drawing/2014/main" id="{5127A183-71BC-16F5-09BA-CBE59BCC0139}"/>
              </a:ext>
            </a:extLst>
          </p:cNvPr>
          <p:cNvSpPr/>
          <p:nvPr/>
        </p:nvSpPr>
        <p:spPr>
          <a:xfrm>
            <a:off x="5317561" y="2792564"/>
            <a:ext cx="1763032" cy="1023599"/>
          </a:xfrm>
          <a:custGeom>
            <a:avLst/>
            <a:gdLst>
              <a:gd name="connsiteX0" fmla="*/ 165653 w 1763032"/>
              <a:gd name="connsiteY0" fmla="*/ 690494 h 1023599"/>
              <a:gd name="connsiteX1" fmla="*/ 940905 w 1763032"/>
              <a:gd name="connsiteY1" fmla="*/ 1015172 h 1023599"/>
              <a:gd name="connsiteX2" fmla="*/ 1742661 w 1763032"/>
              <a:gd name="connsiteY2" fmla="*/ 385694 h 1023599"/>
              <a:gd name="connsiteX3" fmla="*/ 1437861 w 1763032"/>
              <a:gd name="connsiteY3" fmla="*/ 147154 h 1023599"/>
              <a:gd name="connsiteX4" fmla="*/ 516835 w 1763032"/>
              <a:gd name="connsiteY4" fmla="*/ 34511 h 1023599"/>
              <a:gd name="connsiteX5" fmla="*/ 0 w 1763032"/>
              <a:gd name="connsiteY5" fmla="*/ 770007 h 102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3032" h="1023599">
                <a:moveTo>
                  <a:pt x="165653" y="690494"/>
                </a:moveTo>
                <a:cubicBezTo>
                  <a:pt x="421861" y="878233"/>
                  <a:pt x="678070" y="1065972"/>
                  <a:pt x="940905" y="1015172"/>
                </a:cubicBezTo>
                <a:cubicBezTo>
                  <a:pt x="1203740" y="964372"/>
                  <a:pt x="1659835" y="530364"/>
                  <a:pt x="1742661" y="385694"/>
                </a:cubicBezTo>
                <a:cubicBezTo>
                  <a:pt x="1825487" y="241024"/>
                  <a:pt x="1642165" y="205684"/>
                  <a:pt x="1437861" y="147154"/>
                </a:cubicBezTo>
                <a:cubicBezTo>
                  <a:pt x="1233557" y="88624"/>
                  <a:pt x="756478" y="-69298"/>
                  <a:pt x="516835" y="34511"/>
                </a:cubicBezTo>
                <a:cubicBezTo>
                  <a:pt x="277192" y="138320"/>
                  <a:pt x="138596" y="454163"/>
                  <a:pt x="0" y="7700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ADA49583-9775-03AF-2A0C-6802F1D1726F}"/>
              </a:ext>
            </a:extLst>
          </p:cNvPr>
          <p:cNvSpPr txBox="1"/>
          <p:nvPr/>
        </p:nvSpPr>
        <p:spPr>
          <a:xfrm>
            <a:off x="256847" y="1732037"/>
            <a:ext cx="5655072" cy="49244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60959" tIns="60959" rIns="60959" bIns="60959" numCol="1" spcCol="38100" rtlCol="0" anchor="t">
            <a:spAutoFit/>
          </a:bodyPr>
          <a:lstStyle/>
          <a:p>
            <a:pPr defTabSz="1219170" hangingPunct="0"/>
            <a:r>
              <a:rPr lang="en-US" sz="2400" dirty="0">
                <a:solidFill>
                  <a:srgbClr val="000000"/>
                </a:solidFill>
                <a:latin typeface="Arial"/>
                <a:ea typeface="Arial"/>
                <a:cs typeface="Arial"/>
                <a:sym typeface="Arial"/>
              </a:rPr>
              <a:t>Cloudflare report on observed use levels</a:t>
            </a:r>
          </a:p>
        </p:txBody>
      </p:sp>
    </p:spTree>
    <p:extLst>
      <p:ext uri="{BB962C8B-B14F-4D97-AF65-F5344CB8AC3E}">
        <p14:creationId xmlns:p14="http://schemas.microsoft.com/office/powerpoint/2010/main" val="37456594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364FE-8FFF-0B2A-C843-74C85A95A0E6}"/>
              </a:ext>
            </a:extLst>
          </p:cNvPr>
          <p:cNvSpPr>
            <a:spLocks noGrp="1"/>
          </p:cNvSpPr>
          <p:nvPr>
            <p:ph type="title"/>
          </p:nvPr>
        </p:nvSpPr>
        <p:spPr>
          <a:xfrm>
            <a:off x="278296" y="365125"/>
            <a:ext cx="11075504" cy="1325563"/>
          </a:xfrm>
        </p:spPr>
        <p:txBody>
          <a:bodyPr>
            <a:normAutofit/>
          </a:bodyPr>
          <a:lstStyle/>
          <a:p>
            <a:r>
              <a:rPr lang="en-AU" dirty="0">
                <a:solidFill>
                  <a:schemeClr val="accent2">
                    <a:lumMod val="50000"/>
                  </a:schemeClr>
                </a:solidFill>
                <a:latin typeface="Powderfinger Type" panose="02020709070000000403" pitchFamily="49" charset="77"/>
              </a:rPr>
              <a:t>Cisco’s Numbers: Traffic Volume</a:t>
            </a:r>
          </a:p>
        </p:txBody>
      </p:sp>
      <p:pic>
        <p:nvPicPr>
          <p:cNvPr id="5" name="Content Placeholder 4">
            <a:extLst>
              <a:ext uri="{FF2B5EF4-FFF2-40B4-BE49-F238E27FC236}">
                <a16:creationId xmlns:a16="http://schemas.microsoft.com/office/drawing/2014/main" id="{0BDC527C-0713-09F0-DC71-6DB4414A2E54}"/>
              </a:ext>
            </a:extLst>
          </p:cNvPr>
          <p:cNvPicPr>
            <a:picLocks noGrp="1" noChangeAspect="1"/>
          </p:cNvPicPr>
          <p:nvPr>
            <p:ph idx="1"/>
          </p:nvPr>
        </p:nvPicPr>
        <p:blipFill>
          <a:blip r:embed="rId2"/>
          <a:stretch>
            <a:fillRect/>
          </a:stretch>
        </p:blipFill>
        <p:spPr>
          <a:xfrm>
            <a:off x="3107295" y="1825625"/>
            <a:ext cx="5977412" cy="4351339"/>
          </a:xfrm>
        </p:spPr>
      </p:pic>
      <p:sp>
        <p:nvSpPr>
          <p:cNvPr id="6" name="TextBox 5">
            <a:extLst>
              <a:ext uri="{FF2B5EF4-FFF2-40B4-BE49-F238E27FC236}">
                <a16:creationId xmlns:a16="http://schemas.microsoft.com/office/drawing/2014/main" id="{8F830CEA-1994-1518-D046-00131E7D0F82}"/>
              </a:ext>
            </a:extLst>
          </p:cNvPr>
          <p:cNvSpPr txBox="1"/>
          <p:nvPr/>
        </p:nvSpPr>
        <p:spPr>
          <a:xfrm>
            <a:off x="1796300" y="6429475"/>
            <a:ext cx="7382406" cy="276999"/>
          </a:xfrm>
          <a:prstGeom prst="rect">
            <a:avLst/>
          </a:prstGeom>
          <a:noFill/>
        </p:spPr>
        <p:txBody>
          <a:bodyPr wrap="none" rtlCol="0">
            <a:spAutoFit/>
          </a:bodyPr>
          <a:lstStyle/>
          <a:p>
            <a:r>
              <a:rPr lang="en-AU" sz="1200" dirty="0"/>
              <a:t>Presentation to RIPE 86: The New Encrypted Protocol Stack and How to Deal with it – Bart van de Velde, Cisco</a:t>
            </a:r>
          </a:p>
        </p:txBody>
      </p:sp>
    </p:spTree>
    <p:extLst>
      <p:ext uri="{BB962C8B-B14F-4D97-AF65-F5344CB8AC3E}">
        <p14:creationId xmlns:p14="http://schemas.microsoft.com/office/powerpoint/2010/main" val="55697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lumMod val="50000"/>
                  </a:schemeClr>
                </a:solidFill>
                <a:latin typeface="Powderfinger Type"/>
                <a:cs typeface="Powderfinger Type"/>
              </a:rPr>
              <a:t>The “Trusted” Network</a:t>
            </a:r>
          </a:p>
        </p:txBody>
      </p:sp>
      <p:sp>
        <p:nvSpPr>
          <p:cNvPr id="7" name="Content Placeholder 6">
            <a:extLst>
              <a:ext uri="{FF2B5EF4-FFF2-40B4-BE49-F238E27FC236}">
                <a16:creationId xmlns:a16="http://schemas.microsoft.com/office/drawing/2014/main" id="{8453F45E-F2BE-57B5-4C9B-513FD97F7F58}"/>
              </a:ext>
            </a:extLst>
          </p:cNvPr>
          <p:cNvSpPr>
            <a:spLocks noGrp="1"/>
          </p:cNvSpPr>
          <p:nvPr>
            <p:ph idx="1"/>
          </p:nvPr>
        </p:nvSpPr>
        <p:spPr>
          <a:xfrm>
            <a:off x="838200" y="1825625"/>
            <a:ext cx="11022106" cy="4351338"/>
          </a:xfrm>
        </p:spPr>
        <p:txBody>
          <a:bodyPr>
            <a:normAutofit/>
          </a:bodyPr>
          <a:lstStyle/>
          <a:p>
            <a:pPr marL="0" indent="0">
              <a:buNone/>
            </a:pPr>
            <a:r>
              <a:rPr lang="en-US" sz="3200" b="1" dirty="0"/>
              <a:t>Users</a:t>
            </a:r>
            <a:r>
              <a:rPr lang="en-US" sz="3200" dirty="0"/>
              <a:t> have an expectation of privacy in their communications</a:t>
            </a:r>
          </a:p>
          <a:p>
            <a:pPr lvl="1"/>
            <a:r>
              <a:rPr lang="en-US" sz="2800" dirty="0"/>
              <a:t>This expectation was often reinforced through regulatory measures intended to constrain local public network operators from  disclosing knowledge gained through network operation</a:t>
            </a:r>
          </a:p>
          <a:p>
            <a:pPr lvl="1"/>
            <a:r>
              <a:rPr lang="en-US" sz="2800" dirty="0"/>
              <a:t>While network operators were privy to users’ actions, users generally assumed that the network operators acted as their trusted agents in protecting their privacy</a:t>
            </a:r>
          </a:p>
          <a:p>
            <a:pPr lvl="1"/>
            <a:endParaRPr lang="en-US" sz="2800" dirty="0"/>
          </a:p>
        </p:txBody>
      </p:sp>
    </p:spTree>
    <p:extLst>
      <p:ext uri="{BB962C8B-B14F-4D97-AF65-F5344CB8AC3E}">
        <p14:creationId xmlns:p14="http://schemas.microsoft.com/office/powerpoint/2010/main" val="2398805374"/>
      </p:ext>
    </p:extLst>
  </p:cSld>
  <p:clrMapOvr>
    <a:masterClrMapping/>
  </p:clrMapOvr>
  <mc:AlternateContent xmlns:mc="http://schemas.openxmlformats.org/markup-compatibility/2006" xmlns:p14="http://schemas.microsoft.com/office/powerpoint/2010/main">
    <mc:Choice Requires="p14">
      <p:transition spd="slow" p14:dur="2000" advTm="2786"/>
    </mc:Choice>
    <mc:Fallback xmlns="">
      <p:transition xmlns:p14="http://schemas.microsoft.com/office/powerpoint/2010/main" spd="slow" advTm="2786"/>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8C1D0-34A9-5EB4-9021-5390CE855240}"/>
              </a:ext>
            </a:extLst>
          </p:cNvPr>
          <p:cNvSpPr>
            <a:spLocks noGrp="1"/>
          </p:cNvSpPr>
          <p:nvPr>
            <p:ph type="title"/>
          </p:nvPr>
        </p:nvSpPr>
        <p:spPr/>
        <p:txBody>
          <a:bodyPr/>
          <a:lstStyle/>
          <a:p>
            <a:r>
              <a:rPr lang="en-AU" dirty="0">
                <a:solidFill>
                  <a:schemeClr val="accent2">
                    <a:lumMod val="50000"/>
                  </a:schemeClr>
                </a:solidFill>
                <a:latin typeface="Powderfinger Type" panose="02020709070000000403" pitchFamily="49" charset="77"/>
              </a:rPr>
              <a:t>Today’s Networking Space</a:t>
            </a:r>
          </a:p>
        </p:txBody>
      </p:sp>
      <p:sp>
        <p:nvSpPr>
          <p:cNvPr id="3" name="Content Placeholder 2">
            <a:extLst>
              <a:ext uri="{FF2B5EF4-FFF2-40B4-BE49-F238E27FC236}">
                <a16:creationId xmlns:a16="http://schemas.microsoft.com/office/drawing/2014/main" id="{C3F58421-9D8E-FD3E-C9FC-2F16267C9D24}"/>
              </a:ext>
            </a:extLst>
          </p:cNvPr>
          <p:cNvSpPr>
            <a:spLocks noGrp="1"/>
          </p:cNvSpPr>
          <p:nvPr>
            <p:ph idx="1"/>
          </p:nvPr>
        </p:nvSpPr>
        <p:spPr>
          <a:xfrm>
            <a:off x="838200" y="1441720"/>
            <a:ext cx="10515600" cy="4351339"/>
          </a:xfrm>
        </p:spPr>
        <p:txBody>
          <a:bodyPr>
            <a:normAutofit/>
          </a:bodyPr>
          <a:lstStyle/>
          <a:p>
            <a:pPr marL="0" indent="0">
              <a:spcBef>
                <a:spcPct val="30000"/>
              </a:spcBef>
              <a:spcAft>
                <a:spcPct val="30000"/>
              </a:spcAft>
              <a:buNone/>
            </a:pPr>
            <a:r>
              <a:rPr lang="en-US" altLang="en-US" sz="2400" dirty="0"/>
              <a:t>Encryption is pushing both network carriage and host platform into commodity roles in networking and allowing applications to effectively customize the way in which they want to deliver services and dominating the entire networked environment</a:t>
            </a:r>
          </a:p>
          <a:p>
            <a:pPr marL="0" indent="0">
              <a:buNone/>
            </a:pPr>
            <a:endParaRPr lang="en-AU" sz="2400" dirty="0"/>
          </a:p>
        </p:txBody>
      </p:sp>
      <p:sp>
        <p:nvSpPr>
          <p:cNvPr id="4" name="Freeform 3">
            <a:extLst>
              <a:ext uri="{FF2B5EF4-FFF2-40B4-BE49-F238E27FC236}">
                <a16:creationId xmlns:a16="http://schemas.microsoft.com/office/drawing/2014/main" id="{834947FD-B0AE-58AD-1689-C60005CB71F0}"/>
              </a:ext>
            </a:extLst>
          </p:cNvPr>
          <p:cNvSpPr/>
          <p:nvPr/>
        </p:nvSpPr>
        <p:spPr>
          <a:xfrm>
            <a:off x="2569563" y="3379297"/>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45AD6635-7466-B4CF-2359-1821559F8359}"/>
              </a:ext>
            </a:extLst>
          </p:cNvPr>
          <p:cNvSpPr/>
          <p:nvPr/>
        </p:nvSpPr>
        <p:spPr>
          <a:xfrm>
            <a:off x="3808279" y="3316901"/>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25F03984-0028-2207-3FE7-DF8ECA95F054}"/>
              </a:ext>
            </a:extLst>
          </p:cNvPr>
          <p:cNvSpPr txBox="1"/>
          <p:nvPr/>
        </p:nvSpPr>
        <p:spPr>
          <a:xfrm>
            <a:off x="2894766" y="5250249"/>
            <a:ext cx="514885" cy="369332"/>
          </a:xfrm>
          <a:prstGeom prst="rect">
            <a:avLst/>
          </a:prstGeom>
          <a:noFill/>
        </p:spPr>
        <p:txBody>
          <a:bodyPr wrap="none" rtlCol="0">
            <a:spAutoFit/>
          </a:bodyPr>
          <a:lstStyle/>
          <a:p>
            <a:r>
              <a:rPr lang="en-AU" b="1" dirty="0">
                <a:latin typeface="Max's Handwritin" pitchFamily="2" charset="0"/>
              </a:rPr>
              <a:t>media</a:t>
            </a:r>
          </a:p>
        </p:txBody>
      </p:sp>
      <p:sp>
        <p:nvSpPr>
          <p:cNvPr id="7" name="TextBox 6">
            <a:extLst>
              <a:ext uri="{FF2B5EF4-FFF2-40B4-BE49-F238E27FC236}">
                <a16:creationId xmlns:a16="http://schemas.microsoft.com/office/drawing/2014/main" id="{AC2314A7-5727-D9BD-3ABA-24158DF53BA2}"/>
              </a:ext>
            </a:extLst>
          </p:cNvPr>
          <p:cNvSpPr txBox="1"/>
          <p:nvPr/>
        </p:nvSpPr>
        <p:spPr>
          <a:xfrm>
            <a:off x="2652374" y="4535877"/>
            <a:ext cx="971741" cy="461665"/>
          </a:xfrm>
          <a:prstGeom prst="rect">
            <a:avLst/>
          </a:prstGeom>
          <a:noFill/>
        </p:spPr>
        <p:txBody>
          <a:bodyPr wrap="none" rtlCol="0">
            <a:spAutoFit/>
          </a:bodyPr>
          <a:lstStyle/>
          <a:p>
            <a:r>
              <a:rPr lang="en-AU" sz="2400" b="1" dirty="0">
                <a:solidFill>
                  <a:srgbClr val="FF0000"/>
                </a:solidFill>
                <a:latin typeface="Max's Handwritin" pitchFamily="2" charset="0"/>
              </a:rPr>
              <a:t>network</a:t>
            </a:r>
          </a:p>
        </p:txBody>
      </p:sp>
      <p:sp>
        <p:nvSpPr>
          <p:cNvPr id="8" name="TextBox 7">
            <a:extLst>
              <a:ext uri="{FF2B5EF4-FFF2-40B4-BE49-F238E27FC236}">
                <a16:creationId xmlns:a16="http://schemas.microsoft.com/office/drawing/2014/main" id="{C1C17AAC-892F-D685-144C-FF618AF8705D}"/>
              </a:ext>
            </a:extLst>
          </p:cNvPr>
          <p:cNvSpPr txBox="1"/>
          <p:nvPr/>
        </p:nvSpPr>
        <p:spPr>
          <a:xfrm>
            <a:off x="2652082" y="3775937"/>
            <a:ext cx="1160895" cy="369332"/>
          </a:xfrm>
          <a:prstGeom prst="rect">
            <a:avLst/>
          </a:prstGeom>
          <a:noFill/>
        </p:spPr>
        <p:txBody>
          <a:bodyPr wrap="none" rtlCol="0">
            <a:spAutoFit/>
          </a:bodyPr>
          <a:lstStyle/>
          <a:p>
            <a:r>
              <a:rPr lang="en-AU" b="1" dirty="0">
                <a:solidFill>
                  <a:schemeClr val="accent1">
                    <a:lumMod val="75000"/>
                  </a:schemeClr>
                </a:solidFill>
                <a:latin typeface="Max's Handwritin" pitchFamily="2" charset="0"/>
              </a:rPr>
              <a:t>TCP Transport</a:t>
            </a:r>
          </a:p>
        </p:txBody>
      </p:sp>
      <p:sp>
        <p:nvSpPr>
          <p:cNvPr id="9" name="TextBox 8">
            <a:extLst>
              <a:ext uri="{FF2B5EF4-FFF2-40B4-BE49-F238E27FC236}">
                <a16:creationId xmlns:a16="http://schemas.microsoft.com/office/drawing/2014/main" id="{A7FB1CB9-A558-9DFB-8BF2-A7649CB03D86}"/>
              </a:ext>
            </a:extLst>
          </p:cNvPr>
          <p:cNvSpPr txBox="1"/>
          <p:nvPr/>
        </p:nvSpPr>
        <p:spPr>
          <a:xfrm>
            <a:off x="2888053" y="3349675"/>
            <a:ext cx="497252" cy="369332"/>
          </a:xfrm>
          <a:prstGeom prst="rect">
            <a:avLst/>
          </a:prstGeom>
          <a:noFill/>
        </p:spPr>
        <p:txBody>
          <a:bodyPr wrap="none" rtlCol="0">
            <a:spAutoFit/>
          </a:bodyPr>
          <a:lstStyle/>
          <a:p>
            <a:r>
              <a:rPr lang="en-AU" b="1" dirty="0">
                <a:solidFill>
                  <a:schemeClr val="accent6">
                    <a:lumMod val="75000"/>
                  </a:schemeClr>
                </a:solidFill>
                <a:latin typeface="Max's Handwritin" pitchFamily="2" charset="0"/>
              </a:rPr>
              <a:t>apps</a:t>
            </a:r>
          </a:p>
        </p:txBody>
      </p:sp>
      <p:sp>
        <p:nvSpPr>
          <p:cNvPr id="10" name="Freeform 9">
            <a:extLst>
              <a:ext uri="{FF2B5EF4-FFF2-40B4-BE49-F238E27FC236}">
                <a16:creationId xmlns:a16="http://schemas.microsoft.com/office/drawing/2014/main" id="{6CF28DB1-143B-7C78-DEF6-2A304A360240}"/>
              </a:ext>
            </a:extLst>
          </p:cNvPr>
          <p:cNvSpPr/>
          <p:nvPr/>
        </p:nvSpPr>
        <p:spPr>
          <a:xfrm>
            <a:off x="2666419" y="3342695"/>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Freeform 10">
            <a:extLst>
              <a:ext uri="{FF2B5EF4-FFF2-40B4-BE49-F238E27FC236}">
                <a16:creationId xmlns:a16="http://schemas.microsoft.com/office/drawing/2014/main" id="{B45061F5-5F0E-CBD5-DA75-648DC7FE69A0}"/>
              </a:ext>
            </a:extLst>
          </p:cNvPr>
          <p:cNvSpPr/>
          <p:nvPr/>
        </p:nvSpPr>
        <p:spPr>
          <a:xfrm>
            <a:off x="2687361" y="3797199"/>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11">
            <a:extLst>
              <a:ext uri="{FF2B5EF4-FFF2-40B4-BE49-F238E27FC236}">
                <a16:creationId xmlns:a16="http://schemas.microsoft.com/office/drawing/2014/main" id="{A90761DC-105A-878B-F92B-1DD8570EE6E9}"/>
              </a:ext>
            </a:extLst>
          </p:cNvPr>
          <p:cNvSpPr/>
          <p:nvPr/>
        </p:nvSpPr>
        <p:spPr>
          <a:xfrm>
            <a:off x="2757161" y="4055465"/>
            <a:ext cx="956281" cy="38259"/>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12">
            <a:extLst>
              <a:ext uri="{FF2B5EF4-FFF2-40B4-BE49-F238E27FC236}">
                <a16:creationId xmlns:a16="http://schemas.microsoft.com/office/drawing/2014/main" id="{0B799197-443C-631B-749B-0A3994CB8214}"/>
              </a:ext>
            </a:extLst>
          </p:cNvPr>
          <p:cNvSpPr/>
          <p:nvPr/>
        </p:nvSpPr>
        <p:spPr>
          <a:xfrm>
            <a:off x="2603598" y="5165309"/>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Freeform 14">
            <a:extLst>
              <a:ext uri="{FF2B5EF4-FFF2-40B4-BE49-F238E27FC236}">
                <a16:creationId xmlns:a16="http://schemas.microsoft.com/office/drawing/2014/main" id="{2060419F-36AE-4956-E507-44451024673E}"/>
              </a:ext>
            </a:extLst>
          </p:cNvPr>
          <p:cNvSpPr/>
          <p:nvPr/>
        </p:nvSpPr>
        <p:spPr>
          <a:xfrm>
            <a:off x="2603598" y="5640031"/>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Freeform 15">
            <a:extLst>
              <a:ext uri="{FF2B5EF4-FFF2-40B4-BE49-F238E27FC236}">
                <a16:creationId xmlns:a16="http://schemas.microsoft.com/office/drawing/2014/main" id="{65B7CD38-D818-54CF-E537-CFC13A85D3C3}"/>
              </a:ext>
            </a:extLst>
          </p:cNvPr>
          <p:cNvSpPr/>
          <p:nvPr/>
        </p:nvSpPr>
        <p:spPr>
          <a:xfrm>
            <a:off x="4306755" y="3843609"/>
            <a:ext cx="1313992" cy="987515"/>
          </a:xfrm>
          <a:custGeom>
            <a:avLst/>
            <a:gdLst>
              <a:gd name="connsiteX0" fmla="*/ 0 w 1313992"/>
              <a:gd name="connsiteY0" fmla="*/ 253737 h 987514"/>
              <a:gd name="connsiteX1" fmla="*/ 656135 w 1313992"/>
              <a:gd name="connsiteY1" fmla="*/ 253737 h 987514"/>
              <a:gd name="connsiteX2" fmla="*/ 509551 w 1313992"/>
              <a:gd name="connsiteY2" fmla="*/ 2451 h 987514"/>
              <a:gd name="connsiteX3" fmla="*/ 1312269 w 1313992"/>
              <a:gd name="connsiteY3" fmla="*/ 428240 h 987514"/>
              <a:gd name="connsiteX4" fmla="*/ 725936 w 1313992"/>
              <a:gd name="connsiteY4" fmla="*/ 979672 h 987514"/>
              <a:gd name="connsiteX5" fmla="*/ 823658 w 1313992"/>
              <a:gd name="connsiteY5" fmla="*/ 749327 h 987514"/>
              <a:gd name="connsiteX6" fmla="*/ 62822 w 1313992"/>
              <a:gd name="connsiteY6" fmla="*/ 693486 h 9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13992" h="987514">
                <a:moveTo>
                  <a:pt x="0" y="253737"/>
                </a:moveTo>
                <a:cubicBezTo>
                  <a:pt x="285605" y="274677"/>
                  <a:pt x="571210" y="295618"/>
                  <a:pt x="656135" y="253737"/>
                </a:cubicBezTo>
                <a:cubicBezTo>
                  <a:pt x="741060" y="211856"/>
                  <a:pt x="400195" y="-26633"/>
                  <a:pt x="509551" y="2451"/>
                </a:cubicBezTo>
                <a:cubicBezTo>
                  <a:pt x="618907" y="31535"/>
                  <a:pt x="1276205" y="265370"/>
                  <a:pt x="1312269" y="428240"/>
                </a:cubicBezTo>
                <a:cubicBezTo>
                  <a:pt x="1348333" y="591110"/>
                  <a:pt x="807371" y="926157"/>
                  <a:pt x="725936" y="979672"/>
                </a:cubicBezTo>
                <a:cubicBezTo>
                  <a:pt x="644501" y="1033187"/>
                  <a:pt x="934177" y="797025"/>
                  <a:pt x="823658" y="749327"/>
                </a:cubicBezTo>
                <a:cubicBezTo>
                  <a:pt x="713139" y="701629"/>
                  <a:pt x="387980" y="697557"/>
                  <a:pt x="62822" y="693486"/>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Freeform 16">
            <a:extLst>
              <a:ext uri="{FF2B5EF4-FFF2-40B4-BE49-F238E27FC236}">
                <a16:creationId xmlns:a16="http://schemas.microsoft.com/office/drawing/2014/main" id="{C1F10490-D6C2-E464-B697-27B5ED487684}"/>
              </a:ext>
            </a:extLst>
          </p:cNvPr>
          <p:cNvSpPr/>
          <p:nvPr/>
        </p:nvSpPr>
        <p:spPr>
          <a:xfrm>
            <a:off x="6105263" y="3405091"/>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Freeform 17">
            <a:extLst>
              <a:ext uri="{FF2B5EF4-FFF2-40B4-BE49-F238E27FC236}">
                <a16:creationId xmlns:a16="http://schemas.microsoft.com/office/drawing/2014/main" id="{984EF175-F0D7-4B31-0746-D7025FDA7804}"/>
              </a:ext>
            </a:extLst>
          </p:cNvPr>
          <p:cNvSpPr/>
          <p:nvPr/>
        </p:nvSpPr>
        <p:spPr>
          <a:xfrm>
            <a:off x="7343979" y="3342695"/>
            <a:ext cx="13960" cy="2261571"/>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46F47860-F441-1340-6A15-581A2AA69A34}"/>
              </a:ext>
            </a:extLst>
          </p:cNvPr>
          <p:cNvSpPr txBox="1"/>
          <p:nvPr/>
        </p:nvSpPr>
        <p:spPr>
          <a:xfrm>
            <a:off x="6430466" y="5352823"/>
            <a:ext cx="514885" cy="369332"/>
          </a:xfrm>
          <a:prstGeom prst="rect">
            <a:avLst/>
          </a:prstGeom>
          <a:noFill/>
        </p:spPr>
        <p:txBody>
          <a:bodyPr wrap="none" rtlCol="0">
            <a:spAutoFit/>
          </a:bodyPr>
          <a:lstStyle/>
          <a:p>
            <a:r>
              <a:rPr lang="en-AU" b="1" dirty="0">
                <a:latin typeface="Max's Handwritin" pitchFamily="2" charset="0"/>
              </a:rPr>
              <a:t>media</a:t>
            </a:r>
          </a:p>
        </p:txBody>
      </p:sp>
      <p:sp>
        <p:nvSpPr>
          <p:cNvPr id="20" name="TextBox 19">
            <a:extLst>
              <a:ext uri="{FF2B5EF4-FFF2-40B4-BE49-F238E27FC236}">
                <a16:creationId xmlns:a16="http://schemas.microsoft.com/office/drawing/2014/main" id="{57CB447C-3D85-D166-E9FC-61658F7E5179}"/>
              </a:ext>
            </a:extLst>
          </p:cNvPr>
          <p:cNvSpPr txBox="1"/>
          <p:nvPr/>
        </p:nvSpPr>
        <p:spPr>
          <a:xfrm>
            <a:off x="6270348" y="5065583"/>
            <a:ext cx="744114" cy="369332"/>
          </a:xfrm>
          <a:prstGeom prst="rect">
            <a:avLst/>
          </a:prstGeom>
          <a:noFill/>
        </p:spPr>
        <p:txBody>
          <a:bodyPr wrap="none" rtlCol="0">
            <a:spAutoFit/>
          </a:bodyPr>
          <a:lstStyle/>
          <a:p>
            <a:r>
              <a:rPr lang="en-AU" b="1" dirty="0">
                <a:solidFill>
                  <a:srgbClr val="FF0000"/>
                </a:solidFill>
                <a:latin typeface="Max's Handwritin" pitchFamily="2" charset="0"/>
              </a:rPr>
              <a:t>network</a:t>
            </a:r>
          </a:p>
        </p:txBody>
      </p:sp>
      <p:sp>
        <p:nvSpPr>
          <p:cNvPr id="21" name="TextBox 20">
            <a:extLst>
              <a:ext uri="{FF2B5EF4-FFF2-40B4-BE49-F238E27FC236}">
                <a16:creationId xmlns:a16="http://schemas.microsoft.com/office/drawing/2014/main" id="{EB676823-5E8B-9F39-4048-DF66675B8771}"/>
              </a:ext>
            </a:extLst>
          </p:cNvPr>
          <p:cNvSpPr txBox="1"/>
          <p:nvPr/>
        </p:nvSpPr>
        <p:spPr>
          <a:xfrm>
            <a:off x="6156085" y="4803827"/>
            <a:ext cx="1175322" cy="369332"/>
          </a:xfrm>
          <a:prstGeom prst="rect">
            <a:avLst/>
          </a:prstGeom>
          <a:noFill/>
        </p:spPr>
        <p:txBody>
          <a:bodyPr wrap="none" rtlCol="0">
            <a:spAutoFit/>
          </a:bodyPr>
          <a:lstStyle/>
          <a:p>
            <a:r>
              <a:rPr lang="en-AU" b="1" dirty="0">
                <a:solidFill>
                  <a:schemeClr val="accent1">
                    <a:lumMod val="75000"/>
                  </a:schemeClr>
                </a:solidFill>
                <a:latin typeface="Max's Handwritin" pitchFamily="2" charset="0"/>
              </a:rPr>
              <a:t>UDP Transport</a:t>
            </a:r>
          </a:p>
        </p:txBody>
      </p:sp>
      <p:sp>
        <p:nvSpPr>
          <p:cNvPr id="22" name="TextBox 21">
            <a:extLst>
              <a:ext uri="{FF2B5EF4-FFF2-40B4-BE49-F238E27FC236}">
                <a16:creationId xmlns:a16="http://schemas.microsoft.com/office/drawing/2014/main" id="{F9E44FB2-40BC-9F95-3FD1-FD83AF7DD483}"/>
              </a:ext>
            </a:extLst>
          </p:cNvPr>
          <p:cNvSpPr txBox="1"/>
          <p:nvPr/>
        </p:nvSpPr>
        <p:spPr>
          <a:xfrm>
            <a:off x="6201286" y="3421993"/>
            <a:ext cx="917239" cy="707886"/>
          </a:xfrm>
          <a:prstGeom prst="rect">
            <a:avLst/>
          </a:prstGeom>
          <a:noFill/>
        </p:spPr>
        <p:txBody>
          <a:bodyPr wrap="none" rtlCol="0">
            <a:spAutoFit/>
          </a:bodyPr>
          <a:lstStyle/>
          <a:p>
            <a:r>
              <a:rPr lang="en-AU" sz="4000" b="1" dirty="0">
                <a:solidFill>
                  <a:schemeClr val="accent6">
                    <a:lumMod val="75000"/>
                  </a:schemeClr>
                </a:solidFill>
                <a:latin typeface="Max's Handwritin" pitchFamily="2" charset="0"/>
              </a:rPr>
              <a:t>apps</a:t>
            </a:r>
          </a:p>
        </p:txBody>
      </p:sp>
      <p:sp>
        <p:nvSpPr>
          <p:cNvPr id="23" name="Freeform 22">
            <a:extLst>
              <a:ext uri="{FF2B5EF4-FFF2-40B4-BE49-F238E27FC236}">
                <a16:creationId xmlns:a16="http://schemas.microsoft.com/office/drawing/2014/main" id="{A374E0B7-3955-E938-BC08-B20EEF3F9024}"/>
              </a:ext>
            </a:extLst>
          </p:cNvPr>
          <p:cNvSpPr/>
          <p:nvPr/>
        </p:nvSpPr>
        <p:spPr>
          <a:xfrm>
            <a:off x="6202119" y="3368489"/>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Freeform 23">
            <a:extLst>
              <a:ext uri="{FF2B5EF4-FFF2-40B4-BE49-F238E27FC236}">
                <a16:creationId xmlns:a16="http://schemas.microsoft.com/office/drawing/2014/main" id="{E2FF8571-34C6-2BF8-E5DB-2B5A3A5E4723}"/>
              </a:ext>
            </a:extLst>
          </p:cNvPr>
          <p:cNvSpPr/>
          <p:nvPr/>
        </p:nvSpPr>
        <p:spPr>
          <a:xfrm>
            <a:off x="6230041" y="4813523"/>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Freeform 24">
            <a:extLst>
              <a:ext uri="{FF2B5EF4-FFF2-40B4-BE49-F238E27FC236}">
                <a16:creationId xmlns:a16="http://schemas.microsoft.com/office/drawing/2014/main" id="{80683F60-D691-A790-BC22-868B7DCEBFC4}"/>
              </a:ext>
            </a:extLst>
          </p:cNvPr>
          <p:cNvSpPr/>
          <p:nvPr/>
        </p:nvSpPr>
        <p:spPr>
          <a:xfrm>
            <a:off x="6222138" y="5141056"/>
            <a:ext cx="956281" cy="38259"/>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31B56517-2D2C-04DB-63B6-536B5EE8D298}"/>
              </a:ext>
            </a:extLst>
          </p:cNvPr>
          <p:cNvSpPr/>
          <p:nvPr/>
        </p:nvSpPr>
        <p:spPr>
          <a:xfrm>
            <a:off x="6146278" y="5379569"/>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58232701-B59D-E35D-DCC2-802CE7D0CD1F}"/>
              </a:ext>
            </a:extLst>
          </p:cNvPr>
          <p:cNvSpPr/>
          <p:nvPr/>
        </p:nvSpPr>
        <p:spPr>
          <a:xfrm>
            <a:off x="6139298" y="5665825"/>
            <a:ext cx="1130785" cy="28011"/>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TextBox 27">
            <a:extLst>
              <a:ext uri="{FF2B5EF4-FFF2-40B4-BE49-F238E27FC236}">
                <a16:creationId xmlns:a16="http://schemas.microsoft.com/office/drawing/2014/main" id="{1596E24B-0CC6-12C3-1808-2029703F373A}"/>
              </a:ext>
            </a:extLst>
          </p:cNvPr>
          <p:cNvSpPr txBox="1"/>
          <p:nvPr/>
        </p:nvSpPr>
        <p:spPr>
          <a:xfrm>
            <a:off x="6298737" y="4168049"/>
            <a:ext cx="825867" cy="577466"/>
          </a:xfrm>
          <a:prstGeom prst="rect">
            <a:avLst/>
          </a:prstGeom>
          <a:noFill/>
        </p:spPr>
        <p:txBody>
          <a:bodyPr wrap="none" rtlCol="0">
            <a:spAutoFit/>
          </a:bodyPr>
          <a:lstStyle/>
          <a:p>
            <a:r>
              <a:rPr lang="en-AU" sz="1051" b="1" dirty="0">
                <a:solidFill>
                  <a:schemeClr val="accent1">
                    <a:lumMod val="75000"/>
                  </a:schemeClr>
                </a:solidFill>
                <a:latin typeface="Max's Handwritin" pitchFamily="2" charset="0"/>
              </a:rPr>
              <a:t>Internal</a:t>
            </a:r>
          </a:p>
          <a:p>
            <a:r>
              <a:rPr lang="en-AU" sz="1051" b="1" dirty="0">
                <a:solidFill>
                  <a:schemeClr val="accent1">
                    <a:lumMod val="75000"/>
                  </a:schemeClr>
                </a:solidFill>
                <a:latin typeface="Max's Handwritin" pitchFamily="2" charset="0"/>
              </a:rPr>
              <a:t>Transport + </a:t>
            </a:r>
          </a:p>
          <a:p>
            <a:r>
              <a:rPr lang="en-AU" sz="1051" b="1" dirty="0">
                <a:solidFill>
                  <a:schemeClr val="accent1">
                    <a:lumMod val="75000"/>
                  </a:schemeClr>
                </a:solidFill>
                <a:latin typeface="Max's Handwritin" pitchFamily="2" charset="0"/>
              </a:rPr>
              <a:t>session security</a:t>
            </a:r>
          </a:p>
        </p:txBody>
      </p:sp>
      <p:sp>
        <p:nvSpPr>
          <p:cNvPr id="29" name="TextBox 28">
            <a:extLst>
              <a:ext uri="{FF2B5EF4-FFF2-40B4-BE49-F238E27FC236}">
                <a16:creationId xmlns:a16="http://schemas.microsoft.com/office/drawing/2014/main" id="{1A6CC7C7-4972-14E4-6B74-40352ED0680A}"/>
              </a:ext>
            </a:extLst>
          </p:cNvPr>
          <p:cNvSpPr txBox="1"/>
          <p:nvPr/>
        </p:nvSpPr>
        <p:spPr>
          <a:xfrm>
            <a:off x="7938664" y="3418608"/>
            <a:ext cx="728084" cy="707886"/>
          </a:xfrm>
          <a:prstGeom prst="rect">
            <a:avLst/>
          </a:prstGeom>
          <a:noFill/>
        </p:spPr>
        <p:txBody>
          <a:bodyPr wrap="none" rtlCol="0">
            <a:spAutoFit/>
          </a:bodyPr>
          <a:lstStyle/>
          <a:p>
            <a:r>
              <a:rPr lang="en-AU" sz="4000" b="1" dirty="0">
                <a:solidFill>
                  <a:schemeClr val="accent6">
                    <a:lumMod val="75000"/>
                  </a:schemeClr>
                </a:solidFill>
                <a:latin typeface="Max's Handwritin" pitchFamily="2" charset="0"/>
              </a:rPr>
              <a:t>$$$</a:t>
            </a:r>
          </a:p>
        </p:txBody>
      </p:sp>
      <p:sp>
        <p:nvSpPr>
          <p:cNvPr id="14" name="TextBox 13">
            <a:extLst>
              <a:ext uri="{FF2B5EF4-FFF2-40B4-BE49-F238E27FC236}">
                <a16:creationId xmlns:a16="http://schemas.microsoft.com/office/drawing/2014/main" id="{93E86E33-4B6D-97D6-5984-544956526341}"/>
              </a:ext>
            </a:extLst>
          </p:cNvPr>
          <p:cNvSpPr txBox="1"/>
          <p:nvPr/>
        </p:nvSpPr>
        <p:spPr>
          <a:xfrm>
            <a:off x="1452338" y="4276379"/>
            <a:ext cx="646331" cy="646331"/>
          </a:xfrm>
          <a:prstGeom prst="rect">
            <a:avLst/>
          </a:prstGeom>
          <a:noFill/>
        </p:spPr>
        <p:txBody>
          <a:bodyPr wrap="none" rtlCol="0">
            <a:spAutoFit/>
          </a:bodyPr>
          <a:lstStyle/>
          <a:p>
            <a:r>
              <a:rPr lang="en-AU" sz="3600" b="1" dirty="0">
                <a:solidFill>
                  <a:srgbClr val="FF0000"/>
                </a:solidFill>
                <a:latin typeface="Max's Handwritin" pitchFamily="2" charset="0"/>
              </a:rPr>
              <a:t>$$$</a:t>
            </a:r>
          </a:p>
        </p:txBody>
      </p:sp>
      <p:sp>
        <p:nvSpPr>
          <p:cNvPr id="31" name="Freeform 30">
            <a:extLst>
              <a:ext uri="{FF2B5EF4-FFF2-40B4-BE49-F238E27FC236}">
                <a16:creationId xmlns:a16="http://schemas.microsoft.com/office/drawing/2014/main" id="{37A97457-8239-D52C-58B8-1DFDE429E0FC}"/>
              </a:ext>
            </a:extLst>
          </p:cNvPr>
          <p:cNvSpPr/>
          <p:nvPr/>
        </p:nvSpPr>
        <p:spPr>
          <a:xfrm>
            <a:off x="2169075" y="4475088"/>
            <a:ext cx="268941" cy="386853"/>
          </a:xfrm>
          <a:custGeom>
            <a:avLst/>
            <a:gdLst>
              <a:gd name="connsiteX0" fmla="*/ 0 w 268941"/>
              <a:gd name="connsiteY0" fmla="*/ 107640 h 386853"/>
              <a:gd name="connsiteX1" fmla="*/ 242047 w 268941"/>
              <a:gd name="connsiteY1" fmla="*/ 116605 h 386853"/>
              <a:gd name="connsiteX2" fmla="*/ 98611 w 268941"/>
              <a:gd name="connsiteY2" fmla="*/ 64 h 386853"/>
              <a:gd name="connsiteX3" fmla="*/ 268941 w 268941"/>
              <a:gd name="connsiteY3" fmla="*/ 134534 h 386853"/>
              <a:gd name="connsiteX4" fmla="*/ 98611 w 268941"/>
              <a:gd name="connsiteY4" fmla="*/ 385546 h 386853"/>
              <a:gd name="connsiteX5" fmla="*/ 233082 w 268941"/>
              <a:gd name="connsiteY5" fmla="*/ 233146 h 386853"/>
              <a:gd name="connsiteX6" fmla="*/ 35858 w 268941"/>
              <a:gd name="connsiteY6" fmla="*/ 233146 h 38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941" h="386853">
                <a:moveTo>
                  <a:pt x="0" y="107640"/>
                </a:moveTo>
                <a:cubicBezTo>
                  <a:pt x="112806" y="121087"/>
                  <a:pt x="225612" y="134534"/>
                  <a:pt x="242047" y="116605"/>
                </a:cubicBezTo>
                <a:cubicBezTo>
                  <a:pt x="258482" y="98676"/>
                  <a:pt x="94129" y="-2924"/>
                  <a:pt x="98611" y="64"/>
                </a:cubicBezTo>
                <a:cubicBezTo>
                  <a:pt x="103093" y="3052"/>
                  <a:pt x="268941" y="70287"/>
                  <a:pt x="268941" y="134534"/>
                </a:cubicBezTo>
                <a:cubicBezTo>
                  <a:pt x="268941" y="198781"/>
                  <a:pt x="104587" y="369111"/>
                  <a:pt x="98611" y="385546"/>
                </a:cubicBezTo>
                <a:cubicBezTo>
                  <a:pt x="92635" y="401981"/>
                  <a:pt x="243541" y="258546"/>
                  <a:pt x="233082" y="233146"/>
                </a:cubicBezTo>
                <a:cubicBezTo>
                  <a:pt x="222623" y="207746"/>
                  <a:pt x="129240" y="220446"/>
                  <a:pt x="35858" y="233146"/>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Freeform 31">
            <a:extLst>
              <a:ext uri="{FF2B5EF4-FFF2-40B4-BE49-F238E27FC236}">
                <a16:creationId xmlns:a16="http://schemas.microsoft.com/office/drawing/2014/main" id="{EA2B0493-6CA3-BE54-673E-E8D2DDBDBFC4}"/>
              </a:ext>
            </a:extLst>
          </p:cNvPr>
          <p:cNvSpPr/>
          <p:nvPr/>
        </p:nvSpPr>
        <p:spPr>
          <a:xfrm flipH="1">
            <a:off x="7559472" y="3638972"/>
            <a:ext cx="268941" cy="386853"/>
          </a:xfrm>
          <a:custGeom>
            <a:avLst/>
            <a:gdLst>
              <a:gd name="connsiteX0" fmla="*/ 0 w 268941"/>
              <a:gd name="connsiteY0" fmla="*/ 107640 h 386853"/>
              <a:gd name="connsiteX1" fmla="*/ 242047 w 268941"/>
              <a:gd name="connsiteY1" fmla="*/ 116605 h 386853"/>
              <a:gd name="connsiteX2" fmla="*/ 98611 w 268941"/>
              <a:gd name="connsiteY2" fmla="*/ 64 h 386853"/>
              <a:gd name="connsiteX3" fmla="*/ 268941 w 268941"/>
              <a:gd name="connsiteY3" fmla="*/ 134534 h 386853"/>
              <a:gd name="connsiteX4" fmla="*/ 98611 w 268941"/>
              <a:gd name="connsiteY4" fmla="*/ 385546 h 386853"/>
              <a:gd name="connsiteX5" fmla="*/ 233082 w 268941"/>
              <a:gd name="connsiteY5" fmla="*/ 233146 h 386853"/>
              <a:gd name="connsiteX6" fmla="*/ 35858 w 268941"/>
              <a:gd name="connsiteY6" fmla="*/ 233146 h 38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941" h="386853">
                <a:moveTo>
                  <a:pt x="0" y="107640"/>
                </a:moveTo>
                <a:cubicBezTo>
                  <a:pt x="112806" y="121087"/>
                  <a:pt x="225612" y="134534"/>
                  <a:pt x="242047" y="116605"/>
                </a:cubicBezTo>
                <a:cubicBezTo>
                  <a:pt x="258482" y="98676"/>
                  <a:pt x="94129" y="-2924"/>
                  <a:pt x="98611" y="64"/>
                </a:cubicBezTo>
                <a:cubicBezTo>
                  <a:pt x="103093" y="3052"/>
                  <a:pt x="268941" y="70287"/>
                  <a:pt x="268941" y="134534"/>
                </a:cubicBezTo>
                <a:cubicBezTo>
                  <a:pt x="268941" y="198781"/>
                  <a:pt x="104587" y="369111"/>
                  <a:pt x="98611" y="385546"/>
                </a:cubicBezTo>
                <a:cubicBezTo>
                  <a:pt x="92635" y="401981"/>
                  <a:pt x="243541" y="258546"/>
                  <a:pt x="233082" y="233146"/>
                </a:cubicBezTo>
                <a:cubicBezTo>
                  <a:pt x="222623" y="207746"/>
                  <a:pt x="129240" y="220446"/>
                  <a:pt x="35858" y="233146"/>
                </a:cubicBezTo>
              </a:path>
            </a:pathLst>
          </a:cu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339773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861D1-20A5-DF44-86BF-AAB805D45C98}"/>
              </a:ext>
            </a:extLst>
          </p:cNvPr>
          <p:cNvSpPr>
            <a:spLocks noGrp="1"/>
          </p:cNvSpPr>
          <p:nvPr>
            <p:ph type="title"/>
          </p:nvPr>
        </p:nvSpPr>
        <p:spPr/>
        <p:txBody>
          <a:bodyPr/>
          <a:lstStyle/>
          <a:p>
            <a:r>
              <a:rPr lang="en-US" dirty="0"/>
              <a:t>Network Measurement</a:t>
            </a:r>
          </a:p>
        </p:txBody>
      </p:sp>
      <p:sp>
        <p:nvSpPr>
          <p:cNvPr id="3" name="Content Placeholder 2">
            <a:extLst>
              <a:ext uri="{FF2B5EF4-FFF2-40B4-BE49-F238E27FC236}">
                <a16:creationId xmlns:a16="http://schemas.microsoft.com/office/drawing/2014/main" id="{7D0B2C0A-C79E-FD4C-FA13-A729B20E9133}"/>
              </a:ext>
            </a:extLst>
          </p:cNvPr>
          <p:cNvSpPr>
            <a:spLocks noGrp="1"/>
          </p:cNvSpPr>
          <p:nvPr>
            <p:ph idx="1"/>
          </p:nvPr>
        </p:nvSpPr>
        <p:spPr/>
        <p:txBody>
          <a:bodyPr/>
          <a:lstStyle/>
          <a:p>
            <a:pPr marL="0" indent="0">
              <a:buNone/>
            </a:pPr>
            <a:r>
              <a:rPr lang="en-US" b="1" dirty="0"/>
              <a:t>QUIC Transport</a:t>
            </a:r>
          </a:p>
          <a:p>
            <a:r>
              <a:rPr lang="en-US" dirty="0"/>
              <a:t>There’s a LOT of traffic being passed from CDN POPs to end users</a:t>
            </a:r>
          </a:p>
          <a:p>
            <a:pPr lvl="1"/>
            <a:r>
              <a:rPr lang="en-US" dirty="0"/>
              <a:t>What this traffic volume using UDP port 443 represents in terms of transactions and user </a:t>
            </a:r>
            <a:r>
              <a:rPr lang="en-US" dirty="0" err="1"/>
              <a:t>behaviour</a:t>
            </a:r>
            <a:r>
              <a:rPr lang="en-US" dirty="0"/>
              <a:t> is hidden from the network </a:t>
            </a:r>
          </a:p>
          <a:p>
            <a:pPr marL="0" indent="0">
              <a:buNone/>
            </a:pPr>
            <a:r>
              <a:rPr lang="en-US" b="1" dirty="0"/>
              <a:t>Relays and Proxies</a:t>
            </a:r>
          </a:p>
          <a:p>
            <a:r>
              <a:rPr lang="en-US" dirty="0"/>
              <a:t>There’s a lot of traffic</a:t>
            </a:r>
          </a:p>
          <a:p>
            <a:pPr lvl="1"/>
            <a:r>
              <a:rPr lang="en-US" dirty="0"/>
              <a:t>What it means and who are the end parties to this traffic is hidden from the network</a:t>
            </a:r>
          </a:p>
        </p:txBody>
      </p:sp>
    </p:spTree>
    <p:extLst>
      <p:ext uri="{BB962C8B-B14F-4D97-AF65-F5344CB8AC3E}">
        <p14:creationId xmlns:p14="http://schemas.microsoft.com/office/powerpoint/2010/main" val="3033780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144C-1EC4-633C-43C6-EC8EB256A7CB}"/>
              </a:ext>
            </a:extLst>
          </p:cNvPr>
          <p:cNvSpPr>
            <a:spLocks noGrp="1"/>
          </p:cNvSpPr>
          <p:nvPr>
            <p:ph type="title"/>
          </p:nvPr>
        </p:nvSpPr>
        <p:spPr>
          <a:xfrm>
            <a:off x="838199" y="365125"/>
            <a:ext cx="11545957" cy="1325563"/>
          </a:xfrm>
        </p:spPr>
        <p:txBody>
          <a:bodyPr>
            <a:noAutofit/>
          </a:bodyPr>
          <a:lstStyle/>
          <a:p>
            <a:r>
              <a:rPr lang="en-AU" sz="3733" dirty="0">
                <a:solidFill>
                  <a:schemeClr val="accent2">
                    <a:lumMod val="50000"/>
                  </a:schemeClr>
                </a:solidFill>
              </a:rPr>
              <a:t>What does this mean for the Network?</a:t>
            </a:r>
          </a:p>
        </p:txBody>
      </p:sp>
      <p:sp>
        <p:nvSpPr>
          <p:cNvPr id="3" name="Content Placeholder 2">
            <a:extLst>
              <a:ext uri="{FF2B5EF4-FFF2-40B4-BE49-F238E27FC236}">
                <a16:creationId xmlns:a16="http://schemas.microsoft.com/office/drawing/2014/main" id="{3C2989CD-BEFC-EBDA-C5A9-24C592CCD0C7}"/>
              </a:ext>
            </a:extLst>
          </p:cNvPr>
          <p:cNvSpPr>
            <a:spLocks noGrp="1"/>
          </p:cNvSpPr>
          <p:nvPr>
            <p:ph idx="1"/>
          </p:nvPr>
        </p:nvSpPr>
        <p:spPr/>
        <p:txBody>
          <a:bodyPr>
            <a:normAutofit/>
          </a:bodyPr>
          <a:lstStyle/>
          <a:p>
            <a:r>
              <a:rPr lang="en-AU" sz="2400" dirty="0"/>
              <a:t>The relationship between applications, hosts and networks has soured into mutual distrust and suspicion</a:t>
            </a:r>
          </a:p>
          <a:p>
            <a:r>
              <a:rPr lang="en-AU" sz="2400" dirty="0"/>
              <a:t>The application now defends its integrity by wrapping up as much of the service transaction with encryption and indirection</a:t>
            </a:r>
          </a:p>
          <a:p>
            <a:r>
              <a:rPr lang="en-AU" sz="2400" dirty="0"/>
              <a:t>For the network operator there is little left to see or do. It’s just undistinguished commodity packet shovelling!</a:t>
            </a:r>
          </a:p>
          <a:p>
            <a:r>
              <a:rPr lang="en-AU" sz="2400" dirty="0"/>
              <a:t>There is </a:t>
            </a:r>
            <a:r>
              <a:rPr lang="en-AU" sz="2400" b="1" dirty="0"/>
              <a:t>no</a:t>
            </a:r>
            <a:r>
              <a:rPr lang="en-AU" sz="2400" dirty="0"/>
              <a:t> coming back from here!</a:t>
            </a:r>
          </a:p>
        </p:txBody>
      </p:sp>
    </p:spTree>
    <p:extLst>
      <p:ext uri="{BB962C8B-B14F-4D97-AF65-F5344CB8AC3E}">
        <p14:creationId xmlns:p14="http://schemas.microsoft.com/office/powerpoint/2010/main" val="2295975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1EE56-42CE-96C1-A992-46D72FAFE965}"/>
              </a:ext>
            </a:extLst>
          </p:cNvPr>
          <p:cNvSpPr>
            <a:spLocks noGrp="1"/>
          </p:cNvSpPr>
          <p:nvPr>
            <p:ph type="title"/>
          </p:nvPr>
        </p:nvSpPr>
        <p:spPr>
          <a:xfrm>
            <a:off x="264454" y="365125"/>
            <a:ext cx="11244943" cy="1325563"/>
          </a:xfrm>
        </p:spPr>
        <p:txBody>
          <a:bodyPr>
            <a:normAutofit/>
          </a:bodyPr>
          <a:lstStyle/>
          <a:p>
            <a:r>
              <a:rPr lang="en-AU" dirty="0">
                <a:solidFill>
                  <a:schemeClr val="accent2">
                    <a:lumMod val="50000"/>
                  </a:schemeClr>
                </a:solidFill>
                <a:latin typeface="Powderfinger Type" panose="02020709070000000403" pitchFamily="49" charset="77"/>
              </a:rPr>
              <a:t>What can a Network Operator Do?</a:t>
            </a:r>
          </a:p>
        </p:txBody>
      </p:sp>
      <p:sp>
        <p:nvSpPr>
          <p:cNvPr id="3" name="Content Placeholder 2">
            <a:extLst>
              <a:ext uri="{FF2B5EF4-FFF2-40B4-BE49-F238E27FC236}">
                <a16:creationId xmlns:a16="http://schemas.microsoft.com/office/drawing/2014/main" id="{42A4B9BF-CD83-E5BB-0520-6DCA83DE21CC}"/>
              </a:ext>
            </a:extLst>
          </p:cNvPr>
          <p:cNvSpPr>
            <a:spLocks noGrp="1"/>
          </p:cNvSpPr>
          <p:nvPr>
            <p:ph idx="1"/>
          </p:nvPr>
        </p:nvSpPr>
        <p:spPr/>
        <p:txBody>
          <a:bodyPr>
            <a:normAutofit/>
          </a:bodyPr>
          <a:lstStyle/>
          <a:p>
            <a:r>
              <a:rPr lang="en-AU" sz="2400" dirty="0"/>
              <a:t>When </a:t>
            </a:r>
            <a:r>
              <a:rPr lang="en-AU" sz="2400" b="1" dirty="0"/>
              <a:t>all</a:t>
            </a:r>
            <a:r>
              <a:rPr lang="en-AU" sz="2400" dirty="0"/>
              <a:t> carriage traffic is completely obscured and encrypted?</a:t>
            </a:r>
          </a:p>
          <a:p>
            <a:pPr lvl="1"/>
            <a:r>
              <a:rPr lang="en-AU" dirty="0"/>
              <a:t>Traffic Shaping?</a:t>
            </a:r>
          </a:p>
          <a:p>
            <a:pPr lvl="1"/>
            <a:r>
              <a:rPr lang="en-AU" dirty="0"/>
              <a:t>Load Balancing / ECMP?</a:t>
            </a:r>
          </a:p>
          <a:p>
            <a:pPr lvl="1"/>
            <a:r>
              <a:rPr lang="en-AU" dirty="0"/>
              <a:t>Regulatory Obligations?</a:t>
            </a:r>
          </a:p>
          <a:p>
            <a:pPr lvl="1"/>
            <a:endParaRPr lang="en-AU" dirty="0"/>
          </a:p>
        </p:txBody>
      </p:sp>
    </p:spTree>
    <p:extLst>
      <p:ext uri="{BB962C8B-B14F-4D97-AF65-F5344CB8AC3E}">
        <p14:creationId xmlns:p14="http://schemas.microsoft.com/office/powerpoint/2010/main" val="375872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15AD6-6101-4FDE-BAB2-7D123E30A657}"/>
              </a:ext>
            </a:extLst>
          </p:cNvPr>
          <p:cNvSpPr>
            <a:spLocks noGrp="1"/>
          </p:cNvSpPr>
          <p:nvPr>
            <p:ph type="title"/>
          </p:nvPr>
        </p:nvSpPr>
        <p:spPr/>
        <p:txBody>
          <a:bodyPr/>
          <a:lstStyle/>
          <a:p>
            <a:r>
              <a:rPr lang="en-US" dirty="0"/>
              <a:t>What’s left for Measurement?</a:t>
            </a:r>
          </a:p>
        </p:txBody>
      </p:sp>
      <p:sp>
        <p:nvSpPr>
          <p:cNvPr id="3" name="Content Placeholder 2">
            <a:extLst>
              <a:ext uri="{FF2B5EF4-FFF2-40B4-BE49-F238E27FC236}">
                <a16:creationId xmlns:a16="http://schemas.microsoft.com/office/drawing/2014/main" id="{D213574E-7B22-91C4-3BD2-C020861D064C}"/>
              </a:ext>
            </a:extLst>
          </p:cNvPr>
          <p:cNvSpPr>
            <a:spLocks noGrp="1"/>
          </p:cNvSpPr>
          <p:nvPr>
            <p:ph idx="1"/>
          </p:nvPr>
        </p:nvSpPr>
        <p:spPr/>
        <p:txBody>
          <a:bodyPr>
            <a:normAutofit lnSpcReduction="10000"/>
          </a:bodyPr>
          <a:lstStyle/>
          <a:p>
            <a:pPr marL="0" indent="0">
              <a:buNone/>
            </a:pPr>
            <a:r>
              <a:rPr lang="en-US" dirty="0"/>
              <a:t>You just can’t use the network as the vantage point for observation and measurement any more</a:t>
            </a:r>
          </a:p>
          <a:p>
            <a:pPr lvl="1"/>
            <a:r>
              <a:rPr lang="en-US" dirty="0"/>
              <a:t>There’s nothing useful left to see!</a:t>
            </a:r>
          </a:p>
          <a:p>
            <a:r>
              <a:rPr lang="en-US" dirty="0"/>
              <a:t>You need to measure “inside” the application space</a:t>
            </a:r>
          </a:p>
          <a:p>
            <a:pPr lvl="1"/>
            <a:r>
              <a:rPr lang="en-US" dirty="0"/>
              <a:t>Only the endpoints to a transaction can observe the transaction</a:t>
            </a:r>
          </a:p>
          <a:p>
            <a:pPr lvl="2"/>
            <a:r>
              <a:rPr lang="en-US" dirty="0"/>
              <a:t>But even then, when relays are in use then the application server may not know the identity of the client</a:t>
            </a:r>
          </a:p>
          <a:p>
            <a:r>
              <a:rPr lang="en-US" dirty="0"/>
              <a:t>But this form of measurement precludes wholistic “whole of network” views</a:t>
            </a:r>
          </a:p>
          <a:p>
            <a:pPr lvl="1"/>
            <a:r>
              <a:rPr lang="en-US" dirty="0"/>
              <a:t>You may be able to observe and measure the component pieces but still be unable to measure how they all fit together</a:t>
            </a:r>
          </a:p>
        </p:txBody>
      </p:sp>
    </p:spTree>
    <p:extLst>
      <p:ext uri="{BB962C8B-B14F-4D97-AF65-F5344CB8AC3E}">
        <p14:creationId xmlns:p14="http://schemas.microsoft.com/office/powerpoint/2010/main" val="4023043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8C1D0-34A9-5EB4-9021-5390CE855240}"/>
              </a:ext>
            </a:extLst>
          </p:cNvPr>
          <p:cNvSpPr>
            <a:spLocks noGrp="1"/>
          </p:cNvSpPr>
          <p:nvPr>
            <p:ph type="title"/>
          </p:nvPr>
        </p:nvSpPr>
        <p:spPr/>
        <p:txBody>
          <a:bodyPr/>
          <a:lstStyle/>
          <a:p>
            <a:r>
              <a:rPr lang="en-AU" dirty="0">
                <a:solidFill>
                  <a:schemeClr val="accent2">
                    <a:lumMod val="50000"/>
                  </a:schemeClr>
                </a:solidFill>
                <a:latin typeface="Powderfinger Type" panose="02020709070000000403" pitchFamily="49" charset="77"/>
              </a:rPr>
              <a:t>Today’s Internet Space</a:t>
            </a:r>
          </a:p>
        </p:txBody>
      </p:sp>
      <p:sp>
        <p:nvSpPr>
          <p:cNvPr id="3" name="Content Placeholder 2">
            <a:extLst>
              <a:ext uri="{FF2B5EF4-FFF2-40B4-BE49-F238E27FC236}">
                <a16:creationId xmlns:a16="http://schemas.microsoft.com/office/drawing/2014/main" id="{C3F58421-9D8E-FD3E-C9FC-2F16267C9D24}"/>
              </a:ext>
            </a:extLst>
          </p:cNvPr>
          <p:cNvSpPr>
            <a:spLocks noGrp="1"/>
          </p:cNvSpPr>
          <p:nvPr>
            <p:ph idx="1"/>
          </p:nvPr>
        </p:nvSpPr>
        <p:spPr/>
        <p:txBody>
          <a:bodyPr>
            <a:normAutofit/>
          </a:bodyPr>
          <a:lstStyle/>
          <a:p>
            <a:pPr marL="0" indent="0">
              <a:buNone/>
            </a:pPr>
            <a:r>
              <a:rPr lang="en-AU" sz="2133" dirty="0"/>
              <a:t>“What you can’t dominate, you commoditise*”</a:t>
            </a:r>
          </a:p>
          <a:p>
            <a:pPr marL="0" indent="0">
              <a:buNone/>
            </a:pPr>
            <a:endParaRPr lang="en-AU" sz="2133" dirty="0"/>
          </a:p>
          <a:p>
            <a:pPr>
              <a:lnSpc>
                <a:spcPct val="90000"/>
              </a:lnSpc>
              <a:spcBef>
                <a:spcPct val="30000"/>
              </a:spcBef>
              <a:spcAft>
                <a:spcPct val="30000"/>
              </a:spcAft>
            </a:pPr>
            <a:r>
              <a:rPr lang="en-US" altLang="en-US" sz="2133" dirty="0"/>
              <a:t>Vertically integrated service providers have faded away into history - the deregulated competitive service industry continues to specialize rather than generalize at every level</a:t>
            </a:r>
          </a:p>
          <a:p>
            <a:pPr>
              <a:spcBef>
                <a:spcPct val="30000"/>
              </a:spcBef>
              <a:spcAft>
                <a:spcPct val="30000"/>
              </a:spcAft>
            </a:pPr>
            <a:r>
              <a:rPr lang="en-US" altLang="en-US" sz="2133" dirty="0"/>
              <a:t>Control over the network is no longer control over the user. Carriage is no longer an inescapable monopoly - massively replicated content can be used as a substitute transit carriage</a:t>
            </a:r>
          </a:p>
          <a:p>
            <a:pPr>
              <a:lnSpc>
                <a:spcPct val="90000"/>
              </a:lnSpc>
              <a:spcBef>
                <a:spcPct val="30000"/>
              </a:spcBef>
              <a:spcAft>
                <a:spcPct val="30000"/>
              </a:spcAft>
            </a:pPr>
            <a:r>
              <a:rPr lang="en-US" altLang="en-US" sz="2133" dirty="0"/>
              <a:t>Control over the platform is no longer control over the user. Operating systems have been pushed back into a basic task scheduling role, while functions are being absorbed into the application space</a:t>
            </a:r>
          </a:p>
          <a:p>
            <a:pPr marL="0" indent="0">
              <a:buNone/>
            </a:pPr>
            <a:endParaRPr lang="en-AU" sz="2133" dirty="0"/>
          </a:p>
        </p:txBody>
      </p:sp>
      <p:sp>
        <p:nvSpPr>
          <p:cNvPr id="4" name="TextBox 3">
            <a:extLst>
              <a:ext uri="{FF2B5EF4-FFF2-40B4-BE49-F238E27FC236}">
                <a16:creationId xmlns:a16="http://schemas.microsoft.com/office/drawing/2014/main" id="{DAFB0803-3F4F-F38A-3E76-E33EA999E619}"/>
              </a:ext>
            </a:extLst>
          </p:cNvPr>
          <p:cNvSpPr txBox="1"/>
          <p:nvPr/>
        </p:nvSpPr>
        <p:spPr>
          <a:xfrm>
            <a:off x="6448245" y="2158930"/>
            <a:ext cx="4802469" cy="307777"/>
          </a:xfrm>
          <a:prstGeom prst="rect">
            <a:avLst/>
          </a:prstGeom>
          <a:noFill/>
        </p:spPr>
        <p:txBody>
          <a:bodyPr wrap="none" rtlCol="0">
            <a:spAutoFit/>
          </a:bodyPr>
          <a:lstStyle/>
          <a:p>
            <a:r>
              <a:rPr lang="en-AU" sz="1400" dirty="0"/>
              <a:t>* A related quote is Peter Thiel’s “Competition is for losers!”</a:t>
            </a:r>
            <a:endParaRPr lang="en-AU" dirty="0"/>
          </a:p>
        </p:txBody>
      </p:sp>
    </p:spTree>
    <p:extLst>
      <p:ext uri="{BB962C8B-B14F-4D97-AF65-F5344CB8AC3E}">
        <p14:creationId xmlns:p14="http://schemas.microsoft.com/office/powerpoint/2010/main" val="3500633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7DE14-CCC2-3150-C30A-F8F41AD23666}"/>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Today’s Internet Space</a:t>
            </a:r>
          </a:p>
        </p:txBody>
      </p:sp>
      <p:sp>
        <p:nvSpPr>
          <p:cNvPr id="3" name="Content Placeholder 2">
            <a:extLst>
              <a:ext uri="{FF2B5EF4-FFF2-40B4-BE49-F238E27FC236}">
                <a16:creationId xmlns:a16="http://schemas.microsoft.com/office/drawing/2014/main" id="{1FE43351-0F31-8AEF-3C0F-2B7DFBC5F871}"/>
              </a:ext>
            </a:extLst>
          </p:cNvPr>
          <p:cNvSpPr>
            <a:spLocks noGrp="1"/>
          </p:cNvSpPr>
          <p:nvPr>
            <p:ph idx="1"/>
          </p:nvPr>
        </p:nvSpPr>
        <p:spPr/>
        <p:txBody>
          <a:bodyPr>
            <a:normAutofit/>
          </a:bodyPr>
          <a:lstStyle/>
          <a:p>
            <a:r>
              <a:rPr lang="en-US" sz="2133" dirty="0"/>
              <a:t>Each service has an ability to define its own operational </a:t>
            </a:r>
            <a:r>
              <a:rPr lang="en-US" sz="2133" dirty="0" err="1"/>
              <a:t>behaviours</a:t>
            </a:r>
            <a:r>
              <a:rPr lang="en-US" sz="2133" dirty="0"/>
              <a:t> that are intrinsic to that service</a:t>
            </a:r>
          </a:p>
          <a:p>
            <a:pPr lvl="1"/>
            <a:r>
              <a:rPr lang="en-US" sz="2133" dirty="0"/>
              <a:t>Which is the opposite of “interoperability”</a:t>
            </a:r>
          </a:p>
          <a:p>
            <a:r>
              <a:rPr lang="en-US" sz="2133" dirty="0"/>
              <a:t>We have managed to minimize and commoditize the common parts of the Internet and push the valued functionality and service delivery up into each application</a:t>
            </a:r>
          </a:p>
          <a:p>
            <a:r>
              <a:rPr lang="en-US" sz="2133" dirty="0"/>
              <a:t>Which means:</a:t>
            </a:r>
          </a:p>
          <a:p>
            <a:pPr lvl="1"/>
            <a:r>
              <a:rPr lang="en-US" sz="2133" dirty="0"/>
              <a:t>“Standards for Interoperability” is dead!</a:t>
            </a:r>
          </a:p>
          <a:p>
            <a:pPr lvl="1"/>
            <a:r>
              <a:rPr lang="en-US" sz="2133" dirty="0"/>
              <a:t>“Open” is dying!</a:t>
            </a:r>
            <a:endParaRPr lang="en-US" sz="2533" dirty="0"/>
          </a:p>
          <a:p>
            <a:pPr lvl="1"/>
            <a:r>
              <a:rPr lang="en-US" sz="2130" dirty="0"/>
              <a:t>“Measurement” is increasingly challenged to generate meaningful data about the evolving use of the network</a:t>
            </a:r>
          </a:p>
        </p:txBody>
      </p:sp>
    </p:spTree>
    <p:extLst>
      <p:ext uri="{BB962C8B-B14F-4D97-AF65-F5344CB8AC3E}">
        <p14:creationId xmlns:p14="http://schemas.microsoft.com/office/powerpoint/2010/main" val="1809655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9E803-30EA-3691-0667-1EB193B238D3}"/>
              </a:ext>
            </a:extLst>
          </p:cNvPr>
          <p:cNvSpPr>
            <a:spLocks noGrp="1"/>
          </p:cNvSpPr>
          <p:nvPr>
            <p:ph type="title"/>
          </p:nvPr>
        </p:nvSpPr>
        <p:spPr/>
        <p:txBody>
          <a:bodyPr/>
          <a:lstStyle/>
          <a:p>
            <a:r>
              <a:rPr lang="en-US" dirty="0"/>
              <a:t>Today’s Question:</a:t>
            </a:r>
          </a:p>
        </p:txBody>
      </p:sp>
      <p:sp>
        <p:nvSpPr>
          <p:cNvPr id="3" name="Content Placeholder 2">
            <a:extLst>
              <a:ext uri="{FF2B5EF4-FFF2-40B4-BE49-F238E27FC236}">
                <a16:creationId xmlns:a16="http://schemas.microsoft.com/office/drawing/2014/main" id="{688F9330-4CC3-E1EF-F753-E0FDF620D4D2}"/>
              </a:ext>
            </a:extLst>
          </p:cNvPr>
          <p:cNvSpPr>
            <a:spLocks noGrp="1"/>
          </p:cNvSpPr>
          <p:nvPr>
            <p:ph idx="1"/>
          </p:nvPr>
        </p:nvSpPr>
        <p:spPr/>
        <p:txBody>
          <a:bodyPr/>
          <a:lstStyle/>
          <a:p>
            <a:r>
              <a:rPr lang="en-US" dirty="0"/>
              <a:t>Has “Network Measurement” become contradiction </a:t>
            </a:r>
            <a:r>
              <a:rPr lang="en-US"/>
              <a:t>in today’s Internet?</a:t>
            </a:r>
            <a:endParaRPr lang="en-US" dirty="0"/>
          </a:p>
        </p:txBody>
      </p:sp>
    </p:spTree>
    <p:extLst>
      <p:ext uri="{BB962C8B-B14F-4D97-AF65-F5344CB8AC3E}">
        <p14:creationId xmlns:p14="http://schemas.microsoft.com/office/powerpoint/2010/main" val="1793557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057638">
            <a:off x="4979095" y="2220696"/>
            <a:ext cx="4914900" cy="1325563"/>
          </a:xfrm>
        </p:spPr>
        <p:txBody>
          <a:bodyPr>
            <a:normAutofit/>
          </a:bodyPr>
          <a:lstStyle/>
          <a:p>
            <a:r>
              <a:rPr lang="en-US" sz="8000" dirty="0">
                <a:solidFill>
                  <a:schemeClr val="accent2">
                    <a:lumMod val="50000"/>
                  </a:schemeClr>
                </a:solidFill>
                <a:latin typeface="Max's Handwritin" charset="0"/>
                <a:ea typeface="Max's Handwritin" charset="0"/>
                <a:cs typeface="Max's Handwritin" charset="0"/>
              </a:rPr>
              <a:t>Thanks!</a:t>
            </a:r>
          </a:p>
        </p:txBody>
      </p:sp>
    </p:spTree>
    <p:extLst>
      <p:ext uri="{BB962C8B-B14F-4D97-AF65-F5344CB8AC3E}">
        <p14:creationId xmlns:p14="http://schemas.microsoft.com/office/powerpoint/2010/main" val="313306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9B769-C480-0D1D-1896-EBCE1467B5BA}"/>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The Erosion of Trust</a:t>
            </a:r>
          </a:p>
        </p:txBody>
      </p:sp>
      <p:sp>
        <p:nvSpPr>
          <p:cNvPr id="3" name="Content Placeholder 2">
            <a:extLst>
              <a:ext uri="{FF2B5EF4-FFF2-40B4-BE49-F238E27FC236}">
                <a16:creationId xmlns:a16="http://schemas.microsoft.com/office/drawing/2014/main" id="{5EF89496-0E2D-F8F9-E6B4-4C903E888D66}"/>
              </a:ext>
            </a:extLst>
          </p:cNvPr>
          <p:cNvSpPr>
            <a:spLocks noGrp="1"/>
          </p:cNvSpPr>
          <p:nvPr>
            <p:ph idx="1"/>
          </p:nvPr>
        </p:nvSpPr>
        <p:spPr/>
        <p:txBody>
          <a:bodyPr>
            <a:normAutofit/>
          </a:bodyPr>
          <a:lstStyle/>
          <a:p>
            <a:pPr marL="0" indent="0">
              <a:buNone/>
            </a:pPr>
            <a:r>
              <a:rPr lang="en-US" sz="2667" dirty="0"/>
              <a:t>On the Internet this trust relationship has been eroded by intrusive network middleware that collects aggregate (and sometimes specific) data on user </a:t>
            </a:r>
            <a:r>
              <a:rPr lang="en-US" sz="2667" dirty="0" err="1"/>
              <a:t>behaviours</a:t>
            </a:r>
            <a:endParaRPr lang="en-US" sz="2667" dirty="0"/>
          </a:p>
          <a:p>
            <a:pPr lvl="1"/>
            <a:r>
              <a:rPr lang="en-US" sz="2667" dirty="0"/>
              <a:t>The general adoption of advertising revenue as a means of funding for service platforms acts as a major incentive to assemble detailed profiles of individual users: age, gender, location, educational level, marital status, income, interest, purchase history,…</a:t>
            </a:r>
          </a:p>
          <a:p>
            <a:pPr lvl="1"/>
            <a:r>
              <a:rPr lang="en-US" sz="2667" dirty="0"/>
              <a:t>The better the profile, the higher the value of the user to the advertiser</a:t>
            </a:r>
          </a:p>
        </p:txBody>
      </p:sp>
    </p:spTree>
    <p:extLst>
      <p:ext uri="{BB962C8B-B14F-4D97-AF65-F5344CB8AC3E}">
        <p14:creationId xmlns:p14="http://schemas.microsoft.com/office/powerpoint/2010/main" val="796897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9B769-C480-0D1D-1896-EBCE1467B5BA}"/>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The Erosion of Trust</a:t>
            </a:r>
          </a:p>
        </p:txBody>
      </p:sp>
      <p:sp>
        <p:nvSpPr>
          <p:cNvPr id="3" name="Content Placeholder 2">
            <a:extLst>
              <a:ext uri="{FF2B5EF4-FFF2-40B4-BE49-F238E27FC236}">
                <a16:creationId xmlns:a16="http://schemas.microsoft.com/office/drawing/2014/main" id="{5EF89496-0E2D-F8F9-E6B4-4C903E888D66}"/>
              </a:ext>
            </a:extLst>
          </p:cNvPr>
          <p:cNvSpPr>
            <a:spLocks noGrp="1"/>
          </p:cNvSpPr>
          <p:nvPr>
            <p:ph idx="1"/>
          </p:nvPr>
        </p:nvSpPr>
        <p:spPr/>
        <p:txBody>
          <a:bodyPr>
            <a:normAutofit/>
          </a:bodyPr>
          <a:lstStyle/>
          <a:p>
            <a:pPr marL="0" indent="0">
              <a:buNone/>
            </a:pPr>
            <a:r>
              <a:rPr lang="en-US" sz="2667" dirty="0"/>
              <a:t>This network position of trust was further eroded by leakage of the activities of US state-based actors performing various forms of mass surveillance on network users</a:t>
            </a:r>
          </a:p>
          <a:p>
            <a:pPr lvl="1"/>
            <a:r>
              <a:rPr lang="en-US" sz="2667" dirty="0"/>
              <a:t>The Snowden Papers was a watershed moment for the Internet</a:t>
            </a:r>
          </a:p>
          <a:p>
            <a:pPr lvl="1"/>
            <a:r>
              <a:rPr lang="en-US" sz="2667" dirty="0"/>
              <a:t>But it was by no means the first time, nor was it the last in the long history of state-sponsored network snooping</a:t>
            </a:r>
          </a:p>
          <a:p>
            <a:pPr lvl="1"/>
            <a:r>
              <a:rPr lang="en-US" sz="2667" dirty="0"/>
              <a:t>Large scale state-sponsored surveillance continues </a:t>
            </a:r>
          </a:p>
        </p:txBody>
      </p:sp>
    </p:spTree>
    <p:extLst>
      <p:ext uri="{BB962C8B-B14F-4D97-AF65-F5344CB8AC3E}">
        <p14:creationId xmlns:p14="http://schemas.microsoft.com/office/powerpoint/2010/main" val="2118365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1606-846E-B683-8398-D1A9A58C8758}"/>
              </a:ext>
            </a:extLst>
          </p:cNvPr>
          <p:cNvSpPr>
            <a:spLocks noGrp="1"/>
          </p:cNvSpPr>
          <p:nvPr>
            <p:ph type="title"/>
          </p:nvPr>
        </p:nvSpPr>
        <p:spPr/>
        <p:txBody>
          <a:bodyPr/>
          <a:lstStyle/>
          <a:p>
            <a:r>
              <a:rPr lang="en-US" dirty="0">
                <a:solidFill>
                  <a:schemeClr val="accent2">
                    <a:lumMod val="50000"/>
                  </a:schemeClr>
                </a:solidFill>
              </a:rPr>
              <a:t>H</a:t>
            </a:r>
            <a:r>
              <a:rPr lang="en-US" dirty="0">
                <a:solidFill>
                  <a:schemeClr val="accent2">
                    <a:lumMod val="50000"/>
                  </a:schemeClr>
                </a:solidFill>
                <a:latin typeface="Powderfinger Type" panose="02020709070000000403" pitchFamily="49" charset="77"/>
              </a:rPr>
              <a:t>ow did </a:t>
            </a:r>
            <a:r>
              <a:rPr lang="en-US" dirty="0">
                <a:solidFill>
                  <a:schemeClr val="accent2">
                    <a:lumMod val="50000"/>
                  </a:schemeClr>
                </a:solidFill>
              </a:rPr>
              <a:t>the IETF</a:t>
            </a:r>
            <a:r>
              <a:rPr lang="en-US" dirty="0">
                <a:solidFill>
                  <a:schemeClr val="accent2">
                    <a:lumMod val="50000"/>
                  </a:schemeClr>
                </a:solidFill>
                <a:latin typeface="Powderfinger Type" panose="02020709070000000403" pitchFamily="49" charset="77"/>
              </a:rPr>
              <a:t> react?</a:t>
            </a:r>
          </a:p>
        </p:txBody>
      </p:sp>
      <p:sp>
        <p:nvSpPr>
          <p:cNvPr id="3" name="Content Placeholder 2">
            <a:extLst>
              <a:ext uri="{FF2B5EF4-FFF2-40B4-BE49-F238E27FC236}">
                <a16:creationId xmlns:a16="http://schemas.microsoft.com/office/drawing/2014/main" id="{BEB92CC4-19D8-4A5F-EE4A-8631FFB6630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190472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55885-9622-5A37-5E73-1D8C4E77DADC}"/>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RFC 7258</a:t>
            </a:r>
          </a:p>
        </p:txBody>
      </p:sp>
      <p:sp>
        <p:nvSpPr>
          <p:cNvPr id="3" name="Content Placeholder 2">
            <a:extLst>
              <a:ext uri="{FF2B5EF4-FFF2-40B4-BE49-F238E27FC236}">
                <a16:creationId xmlns:a16="http://schemas.microsoft.com/office/drawing/2014/main" id="{7E5A1348-3BAA-5C89-414D-025B0C37C9D5}"/>
              </a:ext>
            </a:extLst>
          </p:cNvPr>
          <p:cNvSpPr>
            <a:spLocks noGrp="1"/>
          </p:cNvSpPr>
          <p:nvPr>
            <p:ph idx="1"/>
          </p:nvPr>
        </p:nvSpPr>
        <p:spPr/>
        <p:txBody>
          <a:bodyPr>
            <a:normAutofit/>
          </a:bodyPr>
          <a:lstStyle/>
          <a:p>
            <a:pPr marL="0" indent="0">
              <a:buNone/>
            </a:pPr>
            <a:r>
              <a:rPr lang="en-US" sz="2667" dirty="0"/>
              <a:t>Pervasive Monitoring is an attack on privacy:</a:t>
            </a:r>
          </a:p>
          <a:p>
            <a:pPr marL="457189" lvl="1" indent="0">
              <a:buNone/>
            </a:pPr>
            <a:r>
              <a:rPr lang="en-AU" sz="2667" dirty="0"/>
              <a:t>“</a:t>
            </a:r>
            <a:r>
              <a:rPr lang="en-AU" sz="2667" b="1" dirty="0">
                <a:latin typeface="Courier New" panose="02070309020205020404" pitchFamily="49" charset="0"/>
                <a:cs typeface="Courier New" panose="02070309020205020404" pitchFamily="49" charset="0"/>
              </a:rPr>
              <a:t>The IETF community's technical assessment is that PM is an attack on the privacy of Internet users and organisations. The IETF community has expressed strong agreement that PM is an attack that needs to be mitigated where possible, via the design of protocols that make PM significantly more expensive or infeasible.</a:t>
            </a:r>
            <a:r>
              <a:rPr lang="en-AU" sz="2667" dirty="0"/>
              <a:t>”</a:t>
            </a:r>
            <a:endParaRPr lang="en-US" sz="2667" dirty="0"/>
          </a:p>
        </p:txBody>
      </p:sp>
      <p:sp>
        <p:nvSpPr>
          <p:cNvPr id="4" name="TextBox 3">
            <a:extLst>
              <a:ext uri="{FF2B5EF4-FFF2-40B4-BE49-F238E27FC236}">
                <a16:creationId xmlns:a16="http://schemas.microsoft.com/office/drawing/2014/main" id="{CC07E401-232B-2E05-7888-B7B160C8AD35}"/>
              </a:ext>
            </a:extLst>
          </p:cNvPr>
          <p:cNvSpPr txBox="1"/>
          <p:nvPr/>
        </p:nvSpPr>
        <p:spPr>
          <a:xfrm>
            <a:off x="7936145" y="5011578"/>
            <a:ext cx="3002553" cy="461665"/>
          </a:xfrm>
          <a:prstGeom prst="rect">
            <a:avLst/>
          </a:prstGeom>
          <a:noFill/>
        </p:spPr>
        <p:txBody>
          <a:bodyPr wrap="none" rtlCol="0">
            <a:spAutoFit/>
          </a:bodyPr>
          <a:lstStyle/>
          <a:p>
            <a:r>
              <a:rPr lang="en-US" sz="2400" dirty="0"/>
              <a:t>RFC 7258 – May 2014</a:t>
            </a:r>
          </a:p>
        </p:txBody>
      </p:sp>
    </p:spTree>
    <p:extLst>
      <p:ext uri="{BB962C8B-B14F-4D97-AF65-F5344CB8AC3E}">
        <p14:creationId xmlns:p14="http://schemas.microsoft.com/office/powerpoint/2010/main" val="1091383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49DE2-847B-0CAF-AC6E-53E4947A1971}"/>
              </a:ext>
            </a:extLst>
          </p:cNvPr>
          <p:cNvSpPr>
            <a:spLocks noGrp="1"/>
          </p:cNvSpPr>
          <p:nvPr>
            <p:ph type="title"/>
          </p:nvPr>
        </p:nvSpPr>
        <p:spPr/>
        <p:txBody>
          <a:bodyPr>
            <a:normAutofit/>
          </a:bodyPr>
          <a:lstStyle/>
          <a:p>
            <a:r>
              <a:rPr lang="en-US" dirty="0">
                <a:solidFill>
                  <a:schemeClr val="accent2">
                    <a:lumMod val="50000"/>
                  </a:schemeClr>
                </a:solidFill>
                <a:latin typeface="Powderfinger Type" panose="02020709070000000403" pitchFamily="49" charset="77"/>
              </a:rPr>
              <a:t>What did this IETF position mean for the Internet?</a:t>
            </a:r>
          </a:p>
        </p:txBody>
      </p:sp>
      <p:sp>
        <p:nvSpPr>
          <p:cNvPr id="3" name="Content Placeholder 2">
            <a:extLst>
              <a:ext uri="{FF2B5EF4-FFF2-40B4-BE49-F238E27FC236}">
                <a16:creationId xmlns:a16="http://schemas.microsoft.com/office/drawing/2014/main" id="{0CD5B3CF-CE8C-D7E4-1C88-EEA92EB0328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8530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01C81-AF1D-4E03-D720-DC3D56A553CE}"/>
              </a:ext>
            </a:extLst>
          </p:cNvPr>
          <p:cNvSpPr>
            <a:spLocks noGrp="1"/>
          </p:cNvSpPr>
          <p:nvPr>
            <p:ph type="title"/>
          </p:nvPr>
        </p:nvSpPr>
        <p:spPr/>
        <p:txBody>
          <a:bodyPr/>
          <a:lstStyle/>
          <a:p>
            <a:r>
              <a:rPr lang="en-US" dirty="0">
                <a:solidFill>
                  <a:schemeClr val="accent2">
                    <a:lumMod val="50000"/>
                  </a:schemeClr>
                </a:solidFill>
                <a:latin typeface="Powderfinger Type" panose="02020709070000000403" pitchFamily="49" charset="77"/>
              </a:rPr>
              <a:t>Changes to Applications</a:t>
            </a:r>
          </a:p>
        </p:txBody>
      </p:sp>
      <p:sp>
        <p:nvSpPr>
          <p:cNvPr id="3" name="Content Placeholder 2">
            <a:extLst>
              <a:ext uri="{FF2B5EF4-FFF2-40B4-BE49-F238E27FC236}">
                <a16:creationId xmlns:a16="http://schemas.microsoft.com/office/drawing/2014/main" id="{247B6184-DEC9-0B3A-6873-7FEA1167B93C}"/>
              </a:ext>
            </a:extLst>
          </p:cNvPr>
          <p:cNvSpPr>
            <a:spLocks noGrp="1"/>
          </p:cNvSpPr>
          <p:nvPr>
            <p:ph idx="1"/>
          </p:nvPr>
        </p:nvSpPr>
        <p:spPr>
          <a:xfrm>
            <a:off x="609600" y="1707544"/>
            <a:ext cx="10972800" cy="4525963"/>
          </a:xfrm>
        </p:spPr>
        <p:txBody>
          <a:bodyPr>
            <a:normAutofit/>
          </a:bodyPr>
          <a:lstStyle/>
          <a:p>
            <a:pPr marL="0" indent="0">
              <a:buNone/>
            </a:pPr>
            <a:r>
              <a:rPr lang="en-AU" b="1" dirty="0">
                <a:solidFill>
                  <a:schemeClr val="accent2">
                    <a:lumMod val="50000"/>
                  </a:schemeClr>
                </a:solidFill>
              </a:rPr>
              <a:t>1. Hiding Web Traffic – Transport Layer Security</a:t>
            </a:r>
          </a:p>
          <a:p>
            <a:r>
              <a:rPr lang="en-AU" sz="2133" dirty="0"/>
              <a:t>Shift to use TLS for all web transactions – HTTPS </a:t>
            </a:r>
          </a:p>
          <a:p>
            <a:pPr lvl="1"/>
            <a:r>
              <a:rPr lang="en-AU" sz="2133" dirty="0"/>
              <a:t>TLS authenticates the identity of the server to the client</a:t>
            </a:r>
          </a:p>
          <a:p>
            <a:pPr lvl="2"/>
            <a:r>
              <a:rPr lang="en-AU" sz="2133" dirty="0"/>
              <a:t>Is this service name authentic? Can the service operator demonstrate to the client that is has knowledge of the private part of the key pair that is associated with this DNS service name?</a:t>
            </a:r>
          </a:p>
          <a:p>
            <a:pPr lvl="1"/>
            <a:r>
              <a:rPr lang="en-AU" sz="2133" dirty="0"/>
              <a:t>TLS implies that service transactions are encrypted</a:t>
            </a:r>
          </a:p>
          <a:p>
            <a:pPr lvl="2"/>
            <a:r>
              <a:rPr lang="en-AU" sz="2133" dirty="0"/>
              <a:t>TLS securely generates a session key used to encrypt all subsequent on-the-wire data</a:t>
            </a:r>
          </a:p>
        </p:txBody>
      </p:sp>
    </p:spTree>
    <p:extLst>
      <p:ext uri="{BB962C8B-B14F-4D97-AF65-F5344CB8AC3E}">
        <p14:creationId xmlns:p14="http://schemas.microsoft.com/office/powerpoint/2010/main" val="2028862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1965</TotalTime>
  <Words>1919</Words>
  <Application>Microsoft Macintosh PowerPoint</Application>
  <PresentationFormat>Widescreen</PresentationFormat>
  <Paragraphs>196</Paragraphs>
  <Slides>38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AhnbergHand</vt:lpstr>
      <vt:lpstr>Aptos</vt:lpstr>
      <vt:lpstr>Arial</vt:lpstr>
      <vt:lpstr>Courier New</vt:lpstr>
      <vt:lpstr>Max's Handwritin</vt:lpstr>
      <vt:lpstr>Powderfinger Type</vt:lpstr>
      <vt:lpstr>Office Theme</vt:lpstr>
      <vt:lpstr>Network Measurement in the Dark</vt:lpstr>
      <vt:lpstr>The “Trusted” Network</vt:lpstr>
      <vt:lpstr>The “Trusted” Network</vt:lpstr>
      <vt:lpstr>The Erosion of Trust</vt:lpstr>
      <vt:lpstr>The Erosion of Trust</vt:lpstr>
      <vt:lpstr>How did the IETF react?</vt:lpstr>
      <vt:lpstr>RFC 7258</vt:lpstr>
      <vt:lpstr>What did this IETF position mean for the Internet?</vt:lpstr>
      <vt:lpstr>Changes to Applications</vt:lpstr>
      <vt:lpstr>TLS Today in the web</vt:lpstr>
      <vt:lpstr>Changes to the Applications</vt:lpstr>
      <vt:lpstr>Use of DoH, DOT Today</vt:lpstr>
      <vt:lpstr>Can we go further?</vt:lpstr>
      <vt:lpstr>MASQUE and Relays</vt:lpstr>
      <vt:lpstr>Apple Private Relay</vt:lpstr>
      <vt:lpstr>Sealing up the Peepholes</vt:lpstr>
      <vt:lpstr>Sealing up the Peepholes</vt:lpstr>
      <vt:lpstr>Why are we doing this?</vt:lpstr>
      <vt:lpstr>Who wants privacy? </vt:lpstr>
      <vt:lpstr>If not users, then whom?</vt:lpstr>
      <vt:lpstr>If not users, then whom?</vt:lpstr>
      <vt:lpstr>Who cares about privacy?</vt:lpstr>
      <vt:lpstr>Let me rephrase that:</vt:lpstr>
      <vt:lpstr>How do you do that?</vt:lpstr>
      <vt:lpstr>Transport Privacy</vt:lpstr>
      <vt:lpstr>Transport Surgery</vt:lpstr>
      <vt:lpstr>QUIC is the new TCP</vt:lpstr>
      <vt:lpstr>Cloudflare’s Numbers</vt:lpstr>
      <vt:lpstr>Cisco’s Numbers: Traffic Volume</vt:lpstr>
      <vt:lpstr>Today’s Networking Space</vt:lpstr>
      <vt:lpstr>Network Measurement</vt:lpstr>
      <vt:lpstr>What does this mean for the Network?</vt:lpstr>
      <vt:lpstr>What can a Network Operator Do?</vt:lpstr>
      <vt:lpstr>What’s left for Measurement?</vt:lpstr>
      <vt:lpstr>Today’s Internet Space</vt:lpstr>
      <vt:lpstr>Today’s Internet Space</vt:lpstr>
      <vt:lpstr>Today’s Question:</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Networking in the Penumbra</dc:title>
  <dc:creator>Geoff Huston</dc:creator>
  <cp:lastModifiedBy>Geoff Huston</cp:lastModifiedBy>
  <cp:revision>8</cp:revision>
  <cp:lastPrinted>2025-10-20T05:04:43Z</cp:lastPrinted>
  <dcterms:created xsi:type="dcterms:W3CDTF">2024-04-01T19:22:16Z</dcterms:created>
  <dcterms:modified xsi:type="dcterms:W3CDTF">2025-10-20T18:45:11Z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a7b2a-4f6d-4766-806a-1a0c76ea1c59_Enabled">
    <vt:lpwstr>true</vt:lpwstr>
  </property>
  <property fmtid="{D5CDD505-2E9C-101B-9397-08002B2CF9AE}" pid="3" name="MSIP_Label_66ca7b2a-4f6d-4766-806a-1a0c76ea1c59_SetDate">
    <vt:lpwstr>2024-04-01T19:28:22Z</vt:lpwstr>
  </property>
  <property fmtid="{D5CDD505-2E9C-101B-9397-08002B2CF9AE}" pid="4" name="MSIP_Label_66ca7b2a-4f6d-4766-806a-1a0c76ea1c59_Method">
    <vt:lpwstr>Standard</vt:lpwstr>
  </property>
  <property fmtid="{D5CDD505-2E9C-101B-9397-08002B2CF9AE}" pid="5" name="MSIP_Label_66ca7b2a-4f6d-4766-806a-1a0c76ea1c59_Name">
    <vt:lpwstr>Internal</vt:lpwstr>
  </property>
  <property fmtid="{D5CDD505-2E9C-101B-9397-08002B2CF9AE}" pid="6" name="MSIP_Label_66ca7b2a-4f6d-4766-806a-1a0c76ea1c59_SiteId">
    <vt:lpwstr>127d8d0d-7ccf-473d-ab09-6e44ad752ded</vt:lpwstr>
  </property>
  <property fmtid="{D5CDD505-2E9C-101B-9397-08002B2CF9AE}" pid="7" name="MSIP_Label_66ca7b2a-4f6d-4766-806a-1a0c76ea1c59_ActionId">
    <vt:lpwstr>95de9ab7-f49f-4b08-a308-e9add108d6a1</vt:lpwstr>
  </property>
  <property fmtid="{D5CDD505-2E9C-101B-9397-08002B2CF9AE}" pid="8" name="MSIP_Label_66ca7b2a-4f6d-4766-806a-1a0c76ea1c59_ContentBits">
    <vt:lpwstr>0</vt:lpwstr>
  </property>
</Properties>
</file>