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14" r:id="rId3"/>
    <p:sldId id="378" r:id="rId4"/>
    <p:sldId id="379" r:id="rId5"/>
    <p:sldId id="371" r:id="rId6"/>
    <p:sldId id="372" r:id="rId7"/>
    <p:sldId id="373" r:id="rId8"/>
    <p:sldId id="374" r:id="rId9"/>
    <p:sldId id="375" r:id="rId10"/>
    <p:sldId id="376" r:id="rId11"/>
    <p:sldId id="390" r:id="rId12"/>
    <p:sldId id="391" r:id="rId13"/>
    <p:sldId id="409" r:id="rId14"/>
    <p:sldId id="410" r:id="rId15"/>
    <p:sldId id="377" r:id="rId16"/>
    <p:sldId id="380" r:id="rId17"/>
    <p:sldId id="406" r:id="rId18"/>
    <p:sldId id="381" r:id="rId19"/>
    <p:sldId id="384" r:id="rId20"/>
    <p:sldId id="385" r:id="rId21"/>
    <p:sldId id="393" r:id="rId22"/>
    <p:sldId id="392" r:id="rId23"/>
    <p:sldId id="394" r:id="rId24"/>
    <p:sldId id="395" r:id="rId25"/>
    <p:sldId id="396" r:id="rId26"/>
    <p:sldId id="397" r:id="rId27"/>
    <p:sldId id="382" r:id="rId28"/>
    <p:sldId id="383" r:id="rId29"/>
    <p:sldId id="404" r:id="rId30"/>
    <p:sldId id="405" r:id="rId31"/>
    <p:sldId id="407" r:id="rId32"/>
    <p:sldId id="411" r:id="rId33"/>
    <p:sldId id="401" r:id="rId34"/>
    <p:sldId id="386" r:id="rId35"/>
    <p:sldId id="389" r:id="rId36"/>
    <p:sldId id="398" r:id="rId37"/>
    <p:sldId id="399" r:id="rId38"/>
    <p:sldId id="400" r:id="rId39"/>
    <p:sldId id="402" r:id="rId40"/>
    <p:sldId id="408" r:id="rId41"/>
    <p:sldId id="412" r:id="rId42"/>
    <p:sldId id="413" r:id="rId43"/>
    <p:sldId id="27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F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94"/>
    <p:restoredTop sz="94687"/>
  </p:normalViewPr>
  <p:slideViewPr>
    <p:cSldViewPr snapToGrid="0">
      <p:cViewPr varScale="1">
        <p:scale>
          <a:sx n="141" d="100"/>
          <a:sy n="141" d="100"/>
        </p:scale>
        <p:origin x="136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6C2C-BD0A-FF7F-F967-F4C7E51ED37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356726F-5FE0-895A-A2F6-7BF770C85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1808184-6761-B6D5-C328-99BF3C08C689}"/>
              </a:ext>
            </a:extLst>
          </p:cNvPr>
          <p:cNvSpPr>
            <a:spLocks noGrp="1"/>
          </p:cNvSpPr>
          <p:nvPr>
            <p:ph type="dt" sz="half" idx="10"/>
          </p:nvPr>
        </p:nvSpPr>
        <p:spPr/>
        <p:txBody>
          <a:bodyPr/>
          <a:lstStyle/>
          <a:p>
            <a:fld id="{841DCF4C-677B-1948-A34C-E03BE8CB41D0}" type="datetimeFigureOut">
              <a:rPr lang="en-US" smtClean="0"/>
              <a:t>10/21/25</a:t>
            </a:fld>
            <a:endParaRPr lang="en-US"/>
          </a:p>
        </p:txBody>
      </p:sp>
      <p:sp>
        <p:nvSpPr>
          <p:cNvPr id="5" name="Footer Placeholder 4">
            <a:extLst>
              <a:ext uri="{FF2B5EF4-FFF2-40B4-BE49-F238E27FC236}">
                <a16:creationId xmlns:a16="http://schemas.microsoft.com/office/drawing/2014/main" id="{9E66CD0A-D830-02A4-3363-DA1CF8410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07D3A-D39D-38D4-5179-4693E1286BA2}"/>
              </a:ext>
            </a:extLst>
          </p:cNvPr>
          <p:cNvSpPr>
            <a:spLocks noGrp="1"/>
          </p:cNvSpPr>
          <p:nvPr>
            <p:ph type="sldNum" sz="quarter" idx="12"/>
          </p:nvPr>
        </p:nvSpPr>
        <p:spPr/>
        <p:txBody>
          <a:bodyPr/>
          <a:lstStyle/>
          <a:p>
            <a:fld id="{C671BBB0-DADF-5147-A59E-C1A535630120}" type="slidenum">
              <a:rPr lang="en-US" smtClean="0"/>
              <a:t>‹#›</a:t>
            </a:fld>
            <a:endParaRPr lang="en-US"/>
          </a:p>
        </p:txBody>
      </p:sp>
    </p:spTree>
    <p:extLst>
      <p:ext uri="{BB962C8B-B14F-4D97-AF65-F5344CB8AC3E}">
        <p14:creationId xmlns:p14="http://schemas.microsoft.com/office/powerpoint/2010/main" val="143015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21F1-3681-70F2-99C9-78808484050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ACFDE3F-EB71-1D58-7AE0-A925001ADC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886E2B-2316-3BE9-4266-633A7F5882B1}"/>
              </a:ext>
            </a:extLst>
          </p:cNvPr>
          <p:cNvSpPr>
            <a:spLocks noGrp="1"/>
          </p:cNvSpPr>
          <p:nvPr>
            <p:ph type="dt" sz="half" idx="10"/>
          </p:nvPr>
        </p:nvSpPr>
        <p:spPr/>
        <p:txBody>
          <a:bodyPr/>
          <a:lstStyle/>
          <a:p>
            <a:fld id="{841DCF4C-677B-1948-A34C-E03BE8CB41D0}" type="datetimeFigureOut">
              <a:rPr lang="en-US" smtClean="0"/>
              <a:t>10/21/25</a:t>
            </a:fld>
            <a:endParaRPr lang="en-US"/>
          </a:p>
        </p:txBody>
      </p:sp>
      <p:sp>
        <p:nvSpPr>
          <p:cNvPr id="5" name="Footer Placeholder 4">
            <a:extLst>
              <a:ext uri="{FF2B5EF4-FFF2-40B4-BE49-F238E27FC236}">
                <a16:creationId xmlns:a16="http://schemas.microsoft.com/office/drawing/2014/main" id="{73E8C53E-CA93-D932-5949-A994A9DE9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2442F-2242-A46E-0BB6-2EC41D8ACE81}"/>
              </a:ext>
            </a:extLst>
          </p:cNvPr>
          <p:cNvSpPr>
            <a:spLocks noGrp="1"/>
          </p:cNvSpPr>
          <p:nvPr>
            <p:ph type="sldNum" sz="quarter" idx="12"/>
          </p:nvPr>
        </p:nvSpPr>
        <p:spPr/>
        <p:txBody>
          <a:bodyPr/>
          <a:lstStyle/>
          <a:p>
            <a:fld id="{C671BBB0-DADF-5147-A59E-C1A535630120}" type="slidenum">
              <a:rPr lang="en-US" smtClean="0"/>
              <a:t>‹#›</a:t>
            </a:fld>
            <a:endParaRPr lang="en-US"/>
          </a:p>
        </p:txBody>
      </p:sp>
    </p:spTree>
    <p:extLst>
      <p:ext uri="{BB962C8B-B14F-4D97-AF65-F5344CB8AC3E}">
        <p14:creationId xmlns:p14="http://schemas.microsoft.com/office/powerpoint/2010/main" val="96233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41D33F-001C-BE85-2DA7-71E610B84E1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1685E4D-0A13-390B-DE76-236D7C05588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233CD7-D5F1-6478-FF8C-C99BB0D5611E}"/>
              </a:ext>
            </a:extLst>
          </p:cNvPr>
          <p:cNvSpPr>
            <a:spLocks noGrp="1"/>
          </p:cNvSpPr>
          <p:nvPr>
            <p:ph type="dt" sz="half" idx="10"/>
          </p:nvPr>
        </p:nvSpPr>
        <p:spPr/>
        <p:txBody>
          <a:bodyPr/>
          <a:lstStyle/>
          <a:p>
            <a:fld id="{841DCF4C-677B-1948-A34C-E03BE8CB41D0}" type="datetimeFigureOut">
              <a:rPr lang="en-US" smtClean="0"/>
              <a:t>10/21/25</a:t>
            </a:fld>
            <a:endParaRPr lang="en-US"/>
          </a:p>
        </p:txBody>
      </p:sp>
      <p:sp>
        <p:nvSpPr>
          <p:cNvPr id="5" name="Footer Placeholder 4">
            <a:extLst>
              <a:ext uri="{FF2B5EF4-FFF2-40B4-BE49-F238E27FC236}">
                <a16:creationId xmlns:a16="http://schemas.microsoft.com/office/drawing/2014/main" id="{E2BABFFF-D015-5202-907C-97E43485C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CC8C8-212F-0862-6DCF-CAD0A26E59CD}"/>
              </a:ext>
            </a:extLst>
          </p:cNvPr>
          <p:cNvSpPr>
            <a:spLocks noGrp="1"/>
          </p:cNvSpPr>
          <p:nvPr>
            <p:ph type="sldNum" sz="quarter" idx="12"/>
          </p:nvPr>
        </p:nvSpPr>
        <p:spPr/>
        <p:txBody>
          <a:bodyPr/>
          <a:lstStyle/>
          <a:p>
            <a:fld id="{C671BBB0-DADF-5147-A59E-C1A535630120}" type="slidenum">
              <a:rPr lang="en-US" smtClean="0"/>
              <a:t>‹#›</a:t>
            </a:fld>
            <a:endParaRPr lang="en-US"/>
          </a:p>
        </p:txBody>
      </p:sp>
    </p:spTree>
    <p:extLst>
      <p:ext uri="{BB962C8B-B14F-4D97-AF65-F5344CB8AC3E}">
        <p14:creationId xmlns:p14="http://schemas.microsoft.com/office/powerpoint/2010/main" val="29548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EBFB-C1BD-ECE8-9558-980D131406BD}"/>
              </a:ext>
            </a:extLst>
          </p:cNvPr>
          <p:cNvSpPr>
            <a:spLocks noGrp="1"/>
          </p:cNvSpPr>
          <p:nvPr>
            <p:ph type="title"/>
          </p:nvPr>
        </p:nvSpPr>
        <p:spPr/>
        <p:txBody>
          <a:bodyPr/>
          <a:lstStyle>
            <a:lvl1pPr>
              <a:defRPr baseline="0">
                <a:solidFill>
                  <a:schemeClr val="accent2">
                    <a:lumMod val="50000"/>
                  </a:schemeClr>
                </a:solidFill>
                <a:latin typeface="Powderfinger Type" panose="02020709070000000403" pitchFamily="49"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433FEC1-AD85-2012-23AE-AFE277792D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BD41F9-F041-B467-FA77-830E13631BAF}"/>
              </a:ext>
            </a:extLst>
          </p:cNvPr>
          <p:cNvSpPr>
            <a:spLocks noGrp="1"/>
          </p:cNvSpPr>
          <p:nvPr>
            <p:ph type="dt" sz="half" idx="10"/>
          </p:nvPr>
        </p:nvSpPr>
        <p:spPr/>
        <p:txBody>
          <a:bodyPr/>
          <a:lstStyle/>
          <a:p>
            <a:fld id="{841DCF4C-677B-1948-A34C-E03BE8CB41D0}" type="datetimeFigureOut">
              <a:rPr lang="en-US" smtClean="0"/>
              <a:t>10/21/25</a:t>
            </a:fld>
            <a:endParaRPr lang="en-US"/>
          </a:p>
        </p:txBody>
      </p:sp>
      <p:sp>
        <p:nvSpPr>
          <p:cNvPr id="5" name="Footer Placeholder 4">
            <a:extLst>
              <a:ext uri="{FF2B5EF4-FFF2-40B4-BE49-F238E27FC236}">
                <a16:creationId xmlns:a16="http://schemas.microsoft.com/office/drawing/2014/main" id="{62AF417B-AB3E-72E8-C4BF-3429860D4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3D660-8D97-5824-6003-B4C44469D211}"/>
              </a:ext>
            </a:extLst>
          </p:cNvPr>
          <p:cNvSpPr>
            <a:spLocks noGrp="1"/>
          </p:cNvSpPr>
          <p:nvPr>
            <p:ph type="sldNum" sz="quarter" idx="12"/>
          </p:nvPr>
        </p:nvSpPr>
        <p:spPr/>
        <p:txBody>
          <a:bodyPr/>
          <a:lstStyle/>
          <a:p>
            <a:fld id="{C671BBB0-DADF-5147-A59E-C1A535630120}" type="slidenum">
              <a:rPr lang="en-US" smtClean="0"/>
              <a:t>‹#›</a:t>
            </a:fld>
            <a:endParaRPr lang="en-US"/>
          </a:p>
        </p:txBody>
      </p:sp>
    </p:spTree>
    <p:extLst>
      <p:ext uri="{BB962C8B-B14F-4D97-AF65-F5344CB8AC3E}">
        <p14:creationId xmlns:p14="http://schemas.microsoft.com/office/powerpoint/2010/main" val="18152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6659-F1EB-8500-76B0-A12257A4615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F708E86-58D3-7618-0E21-AF74069CA7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521774-2355-5AF1-A817-D7B020677A33}"/>
              </a:ext>
            </a:extLst>
          </p:cNvPr>
          <p:cNvSpPr>
            <a:spLocks noGrp="1"/>
          </p:cNvSpPr>
          <p:nvPr>
            <p:ph type="dt" sz="half" idx="10"/>
          </p:nvPr>
        </p:nvSpPr>
        <p:spPr/>
        <p:txBody>
          <a:bodyPr/>
          <a:lstStyle/>
          <a:p>
            <a:fld id="{841DCF4C-677B-1948-A34C-E03BE8CB41D0}" type="datetimeFigureOut">
              <a:rPr lang="en-US" smtClean="0"/>
              <a:t>10/21/25</a:t>
            </a:fld>
            <a:endParaRPr lang="en-US"/>
          </a:p>
        </p:txBody>
      </p:sp>
      <p:sp>
        <p:nvSpPr>
          <p:cNvPr id="5" name="Footer Placeholder 4">
            <a:extLst>
              <a:ext uri="{FF2B5EF4-FFF2-40B4-BE49-F238E27FC236}">
                <a16:creationId xmlns:a16="http://schemas.microsoft.com/office/drawing/2014/main" id="{D0F7C8EC-C1E2-FDE6-B7BD-5D6651569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2362C-B030-9279-A8B7-38255DC2ABA9}"/>
              </a:ext>
            </a:extLst>
          </p:cNvPr>
          <p:cNvSpPr>
            <a:spLocks noGrp="1"/>
          </p:cNvSpPr>
          <p:nvPr>
            <p:ph type="sldNum" sz="quarter" idx="12"/>
          </p:nvPr>
        </p:nvSpPr>
        <p:spPr/>
        <p:txBody>
          <a:bodyPr/>
          <a:lstStyle/>
          <a:p>
            <a:fld id="{C671BBB0-DADF-5147-A59E-C1A535630120}" type="slidenum">
              <a:rPr lang="en-US" smtClean="0"/>
              <a:t>‹#›</a:t>
            </a:fld>
            <a:endParaRPr lang="en-US"/>
          </a:p>
        </p:txBody>
      </p:sp>
    </p:spTree>
    <p:extLst>
      <p:ext uri="{BB962C8B-B14F-4D97-AF65-F5344CB8AC3E}">
        <p14:creationId xmlns:p14="http://schemas.microsoft.com/office/powerpoint/2010/main" val="403358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BC4A-D248-A084-76BD-D21C9F48CE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89E38CD-B356-1FF2-6604-4E2AEE93B3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3304356-E4D8-4EAC-49F2-440262F580D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A4EAC32-B7A0-F35A-C401-D34757FE4693}"/>
              </a:ext>
            </a:extLst>
          </p:cNvPr>
          <p:cNvSpPr>
            <a:spLocks noGrp="1"/>
          </p:cNvSpPr>
          <p:nvPr>
            <p:ph type="dt" sz="half" idx="10"/>
          </p:nvPr>
        </p:nvSpPr>
        <p:spPr/>
        <p:txBody>
          <a:bodyPr/>
          <a:lstStyle/>
          <a:p>
            <a:fld id="{841DCF4C-677B-1948-A34C-E03BE8CB41D0}" type="datetimeFigureOut">
              <a:rPr lang="en-US" smtClean="0"/>
              <a:t>10/21/25</a:t>
            </a:fld>
            <a:endParaRPr lang="en-US"/>
          </a:p>
        </p:txBody>
      </p:sp>
      <p:sp>
        <p:nvSpPr>
          <p:cNvPr id="6" name="Footer Placeholder 5">
            <a:extLst>
              <a:ext uri="{FF2B5EF4-FFF2-40B4-BE49-F238E27FC236}">
                <a16:creationId xmlns:a16="http://schemas.microsoft.com/office/drawing/2014/main" id="{84078B06-8E6F-B855-224B-4AB56D2F4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DA1F88-32C7-2004-4EAB-6DA5BF5B6566}"/>
              </a:ext>
            </a:extLst>
          </p:cNvPr>
          <p:cNvSpPr>
            <a:spLocks noGrp="1"/>
          </p:cNvSpPr>
          <p:nvPr>
            <p:ph type="sldNum" sz="quarter" idx="12"/>
          </p:nvPr>
        </p:nvSpPr>
        <p:spPr/>
        <p:txBody>
          <a:bodyPr/>
          <a:lstStyle/>
          <a:p>
            <a:fld id="{C671BBB0-DADF-5147-A59E-C1A535630120}" type="slidenum">
              <a:rPr lang="en-US" smtClean="0"/>
              <a:t>‹#›</a:t>
            </a:fld>
            <a:endParaRPr lang="en-US"/>
          </a:p>
        </p:txBody>
      </p:sp>
    </p:spTree>
    <p:extLst>
      <p:ext uri="{BB962C8B-B14F-4D97-AF65-F5344CB8AC3E}">
        <p14:creationId xmlns:p14="http://schemas.microsoft.com/office/powerpoint/2010/main" val="15510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2E1B-721D-5F5A-DF71-753BE704C18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377B71-E2FB-2635-26B3-647E2268AA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F37E888-AB87-386F-4597-E97A2811DC2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517157E-325C-4718-5E4D-D8B3481EA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89FACB8-898D-1BE4-74EE-CF3CF91832F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312B5B8-B71A-270D-77E6-DE1F6E0BEB03}"/>
              </a:ext>
            </a:extLst>
          </p:cNvPr>
          <p:cNvSpPr>
            <a:spLocks noGrp="1"/>
          </p:cNvSpPr>
          <p:nvPr>
            <p:ph type="dt" sz="half" idx="10"/>
          </p:nvPr>
        </p:nvSpPr>
        <p:spPr/>
        <p:txBody>
          <a:bodyPr/>
          <a:lstStyle/>
          <a:p>
            <a:fld id="{841DCF4C-677B-1948-A34C-E03BE8CB41D0}" type="datetimeFigureOut">
              <a:rPr lang="en-US" smtClean="0"/>
              <a:t>10/21/25</a:t>
            </a:fld>
            <a:endParaRPr lang="en-US"/>
          </a:p>
        </p:txBody>
      </p:sp>
      <p:sp>
        <p:nvSpPr>
          <p:cNvPr id="8" name="Footer Placeholder 7">
            <a:extLst>
              <a:ext uri="{FF2B5EF4-FFF2-40B4-BE49-F238E27FC236}">
                <a16:creationId xmlns:a16="http://schemas.microsoft.com/office/drawing/2014/main" id="{E8EABB06-3308-527A-A6C3-6C88CE127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B89F5-22F2-C525-937F-3BBC723C2957}"/>
              </a:ext>
            </a:extLst>
          </p:cNvPr>
          <p:cNvSpPr>
            <a:spLocks noGrp="1"/>
          </p:cNvSpPr>
          <p:nvPr>
            <p:ph type="sldNum" sz="quarter" idx="12"/>
          </p:nvPr>
        </p:nvSpPr>
        <p:spPr/>
        <p:txBody>
          <a:bodyPr/>
          <a:lstStyle/>
          <a:p>
            <a:fld id="{C671BBB0-DADF-5147-A59E-C1A535630120}" type="slidenum">
              <a:rPr lang="en-US" smtClean="0"/>
              <a:t>‹#›</a:t>
            </a:fld>
            <a:endParaRPr lang="en-US"/>
          </a:p>
        </p:txBody>
      </p:sp>
    </p:spTree>
    <p:extLst>
      <p:ext uri="{BB962C8B-B14F-4D97-AF65-F5344CB8AC3E}">
        <p14:creationId xmlns:p14="http://schemas.microsoft.com/office/powerpoint/2010/main" val="310730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3100-E8C6-9FE0-F8CA-4AB35B91EF1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C14CE2D-275F-2590-9698-0E8F742E123D}"/>
              </a:ext>
            </a:extLst>
          </p:cNvPr>
          <p:cNvSpPr>
            <a:spLocks noGrp="1"/>
          </p:cNvSpPr>
          <p:nvPr>
            <p:ph type="dt" sz="half" idx="10"/>
          </p:nvPr>
        </p:nvSpPr>
        <p:spPr/>
        <p:txBody>
          <a:bodyPr/>
          <a:lstStyle/>
          <a:p>
            <a:fld id="{841DCF4C-677B-1948-A34C-E03BE8CB41D0}" type="datetimeFigureOut">
              <a:rPr lang="en-US" smtClean="0"/>
              <a:t>10/21/25</a:t>
            </a:fld>
            <a:endParaRPr lang="en-US"/>
          </a:p>
        </p:txBody>
      </p:sp>
      <p:sp>
        <p:nvSpPr>
          <p:cNvPr id="4" name="Footer Placeholder 3">
            <a:extLst>
              <a:ext uri="{FF2B5EF4-FFF2-40B4-BE49-F238E27FC236}">
                <a16:creationId xmlns:a16="http://schemas.microsoft.com/office/drawing/2014/main" id="{2E5ED441-59FA-4624-7BAD-7FD1CDACF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EB8311-3F29-E238-74AE-707C1D30F375}"/>
              </a:ext>
            </a:extLst>
          </p:cNvPr>
          <p:cNvSpPr>
            <a:spLocks noGrp="1"/>
          </p:cNvSpPr>
          <p:nvPr>
            <p:ph type="sldNum" sz="quarter" idx="12"/>
          </p:nvPr>
        </p:nvSpPr>
        <p:spPr/>
        <p:txBody>
          <a:bodyPr/>
          <a:lstStyle/>
          <a:p>
            <a:fld id="{C671BBB0-DADF-5147-A59E-C1A535630120}" type="slidenum">
              <a:rPr lang="en-US" smtClean="0"/>
              <a:t>‹#›</a:t>
            </a:fld>
            <a:endParaRPr lang="en-US"/>
          </a:p>
        </p:txBody>
      </p:sp>
    </p:spTree>
    <p:extLst>
      <p:ext uri="{BB962C8B-B14F-4D97-AF65-F5344CB8AC3E}">
        <p14:creationId xmlns:p14="http://schemas.microsoft.com/office/powerpoint/2010/main" val="337726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8FEE7-0801-0C66-32EB-92B0493864B0}"/>
              </a:ext>
            </a:extLst>
          </p:cNvPr>
          <p:cNvSpPr>
            <a:spLocks noGrp="1"/>
          </p:cNvSpPr>
          <p:nvPr>
            <p:ph type="dt" sz="half" idx="10"/>
          </p:nvPr>
        </p:nvSpPr>
        <p:spPr/>
        <p:txBody>
          <a:bodyPr/>
          <a:lstStyle/>
          <a:p>
            <a:fld id="{841DCF4C-677B-1948-A34C-E03BE8CB41D0}" type="datetimeFigureOut">
              <a:rPr lang="en-US" smtClean="0"/>
              <a:t>10/21/25</a:t>
            </a:fld>
            <a:endParaRPr lang="en-US"/>
          </a:p>
        </p:txBody>
      </p:sp>
      <p:sp>
        <p:nvSpPr>
          <p:cNvPr id="3" name="Footer Placeholder 2">
            <a:extLst>
              <a:ext uri="{FF2B5EF4-FFF2-40B4-BE49-F238E27FC236}">
                <a16:creationId xmlns:a16="http://schemas.microsoft.com/office/drawing/2014/main" id="{0BBFB3B3-7336-4F7A-290E-DC13920A4E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B5C182-B556-EF8E-DB01-84080B0C1EBD}"/>
              </a:ext>
            </a:extLst>
          </p:cNvPr>
          <p:cNvSpPr>
            <a:spLocks noGrp="1"/>
          </p:cNvSpPr>
          <p:nvPr>
            <p:ph type="sldNum" sz="quarter" idx="12"/>
          </p:nvPr>
        </p:nvSpPr>
        <p:spPr/>
        <p:txBody>
          <a:bodyPr/>
          <a:lstStyle/>
          <a:p>
            <a:fld id="{C671BBB0-DADF-5147-A59E-C1A535630120}" type="slidenum">
              <a:rPr lang="en-US" smtClean="0"/>
              <a:t>‹#›</a:t>
            </a:fld>
            <a:endParaRPr lang="en-US"/>
          </a:p>
        </p:txBody>
      </p:sp>
    </p:spTree>
    <p:extLst>
      <p:ext uri="{BB962C8B-B14F-4D97-AF65-F5344CB8AC3E}">
        <p14:creationId xmlns:p14="http://schemas.microsoft.com/office/powerpoint/2010/main" val="46909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9C00-06F5-6D1E-5CBB-D2C04D7E74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714603B-7BB3-D33D-D01D-D25E2A2C9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78C1DA9-E7BF-C41A-2389-C1FF6E35D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A1387C-5054-F8D8-993A-4B9B5A1D4836}"/>
              </a:ext>
            </a:extLst>
          </p:cNvPr>
          <p:cNvSpPr>
            <a:spLocks noGrp="1"/>
          </p:cNvSpPr>
          <p:nvPr>
            <p:ph type="dt" sz="half" idx="10"/>
          </p:nvPr>
        </p:nvSpPr>
        <p:spPr/>
        <p:txBody>
          <a:bodyPr/>
          <a:lstStyle/>
          <a:p>
            <a:fld id="{841DCF4C-677B-1948-A34C-E03BE8CB41D0}" type="datetimeFigureOut">
              <a:rPr lang="en-US" smtClean="0"/>
              <a:t>10/21/25</a:t>
            </a:fld>
            <a:endParaRPr lang="en-US"/>
          </a:p>
        </p:txBody>
      </p:sp>
      <p:sp>
        <p:nvSpPr>
          <p:cNvPr id="6" name="Footer Placeholder 5">
            <a:extLst>
              <a:ext uri="{FF2B5EF4-FFF2-40B4-BE49-F238E27FC236}">
                <a16:creationId xmlns:a16="http://schemas.microsoft.com/office/drawing/2014/main" id="{0C94DBF5-47AE-8FD7-84E6-E5053D288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366B8E-3EF0-8505-22A5-BB12710B417A}"/>
              </a:ext>
            </a:extLst>
          </p:cNvPr>
          <p:cNvSpPr>
            <a:spLocks noGrp="1"/>
          </p:cNvSpPr>
          <p:nvPr>
            <p:ph type="sldNum" sz="quarter" idx="12"/>
          </p:nvPr>
        </p:nvSpPr>
        <p:spPr/>
        <p:txBody>
          <a:bodyPr/>
          <a:lstStyle/>
          <a:p>
            <a:fld id="{C671BBB0-DADF-5147-A59E-C1A535630120}" type="slidenum">
              <a:rPr lang="en-US" smtClean="0"/>
              <a:t>‹#›</a:t>
            </a:fld>
            <a:endParaRPr lang="en-US"/>
          </a:p>
        </p:txBody>
      </p:sp>
    </p:spTree>
    <p:extLst>
      <p:ext uri="{BB962C8B-B14F-4D97-AF65-F5344CB8AC3E}">
        <p14:creationId xmlns:p14="http://schemas.microsoft.com/office/powerpoint/2010/main" val="224149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1CFC5-C504-E650-BB1B-B4B447709E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8EE281B-584F-9A0E-3CAF-989D6C2CF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A13EC-8B6B-8F71-7DD7-35AA8236C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BC33E78-1A7A-BEE9-832F-19494157CC1A}"/>
              </a:ext>
            </a:extLst>
          </p:cNvPr>
          <p:cNvSpPr>
            <a:spLocks noGrp="1"/>
          </p:cNvSpPr>
          <p:nvPr>
            <p:ph type="dt" sz="half" idx="10"/>
          </p:nvPr>
        </p:nvSpPr>
        <p:spPr/>
        <p:txBody>
          <a:bodyPr/>
          <a:lstStyle/>
          <a:p>
            <a:fld id="{841DCF4C-677B-1948-A34C-E03BE8CB41D0}" type="datetimeFigureOut">
              <a:rPr lang="en-US" smtClean="0"/>
              <a:t>10/21/25</a:t>
            </a:fld>
            <a:endParaRPr lang="en-US"/>
          </a:p>
        </p:txBody>
      </p:sp>
      <p:sp>
        <p:nvSpPr>
          <p:cNvPr id="6" name="Footer Placeholder 5">
            <a:extLst>
              <a:ext uri="{FF2B5EF4-FFF2-40B4-BE49-F238E27FC236}">
                <a16:creationId xmlns:a16="http://schemas.microsoft.com/office/drawing/2014/main" id="{ACA87CDB-5DCD-1A9F-6797-974C4DA60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BA114-15BC-D488-94DD-97F5A58012E7}"/>
              </a:ext>
            </a:extLst>
          </p:cNvPr>
          <p:cNvSpPr>
            <a:spLocks noGrp="1"/>
          </p:cNvSpPr>
          <p:nvPr>
            <p:ph type="sldNum" sz="quarter" idx="12"/>
          </p:nvPr>
        </p:nvSpPr>
        <p:spPr/>
        <p:txBody>
          <a:bodyPr/>
          <a:lstStyle/>
          <a:p>
            <a:fld id="{C671BBB0-DADF-5147-A59E-C1A535630120}" type="slidenum">
              <a:rPr lang="en-US" smtClean="0"/>
              <a:t>‹#›</a:t>
            </a:fld>
            <a:endParaRPr lang="en-US"/>
          </a:p>
        </p:txBody>
      </p:sp>
    </p:spTree>
    <p:extLst>
      <p:ext uri="{BB962C8B-B14F-4D97-AF65-F5344CB8AC3E}">
        <p14:creationId xmlns:p14="http://schemas.microsoft.com/office/powerpoint/2010/main" val="74590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F2F0C-D8AE-AEC2-FDDC-63BEE7145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0955F5-1679-D412-068C-B023F15B8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99E9D6-E4B8-8A37-5417-AEDE5DB15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1DCF4C-677B-1948-A34C-E03BE8CB41D0}" type="datetimeFigureOut">
              <a:rPr lang="en-US" smtClean="0"/>
              <a:t>10/21/25</a:t>
            </a:fld>
            <a:endParaRPr lang="en-US"/>
          </a:p>
        </p:txBody>
      </p:sp>
      <p:sp>
        <p:nvSpPr>
          <p:cNvPr id="5" name="Footer Placeholder 4">
            <a:extLst>
              <a:ext uri="{FF2B5EF4-FFF2-40B4-BE49-F238E27FC236}">
                <a16:creationId xmlns:a16="http://schemas.microsoft.com/office/drawing/2014/main" id="{7AEA89BB-3347-78E8-70E8-45E994C658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8DD28E0-9311-C6C3-07A2-895E13B309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71BBB0-DADF-5147-A59E-C1A535630120}" type="slidenum">
              <a:rPr lang="en-US" smtClean="0"/>
              <a:t>‹#›</a:t>
            </a:fld>
            <a:endParaRPr lang="en-US"/>
          </a:p>
        </p:txBody>
      </p:sp>
    </p:spTree>
    <p:extLst>
      <p:ext uri="{BB962C8B-B14F-4D97-AF65-F5344CB8AC3E}">
        <p14:creationId xmlns:p14="http://schemas.microsoft.com/office/powerpoint/2010/main" val="763778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7876D1-C43B-8312-6A78-C00F849461FC}"/>
              </a:ext>
            </a:extLst>
          </p:cNvPr>
          <p:cNvSpPr>
            <a:spLocks noGrp="1"/>
          </p:cNvSpPr>
          <p:nvPr>
            <p:ph type="ctrTitle"/>
          </p:nvPr>
        </p:nvSpPr>
        <p:spPr>
          <a:xfrm>
            <a:off x="85529" y="503982"/>
            <a:ext cx="6276525" cy="4567137"/>
          </a:xfrm>
        </p:spPr>
        <p:txBody>
          <a:bodyPr>
            <a:normAutofit/>
          </a:bodyPr>
          <a:lstStyle/>
          <a:p>
            <a:pPr algn="l"/>
            <a:r>
              <a:rPr lang="en-US" sz="4000" dirty="0">
                <a:latin typeface="Powderfinger Type" panose="02020709070000000403" pitchFamily="49" charset="77"/>
              </a:rPr>
              <a:t>An IETF Tutorial - </a:t>
            </a:r>
            <a:br>
              <a:rPr lang="en-US" sz="4000" dirty="0">
                <a:latin typeface="Powderfinger Type" panose="02020709070000000403" pitchFamily="49" charset="77"/>
              </a:rPr>
            </a:br>
            <a:r>
              <a:rPr lang="en-US" sz="4000" dirty="0">
                <a:latin typeface="Powderfinger Type" panose="02020709070000000403" pitchFamily="49" charset="77"/>
              </a:rPr>
              <a:t>All you wanted to know about the IETF</a:t>
            </a:r>
          </a:p>
        </p:txBody>
      </p:sp>
      <p:sp>
        <p:nvSpPr>
          <p:cNvPr id="3" name="Subtitle 2">
            <a:extLst>
              <a:ext uri="{FF2B5EF4-FFF2-40B4-BE49-F238E27FC236}">
                <a16:creationId xmlns:a16="http://schemas.microsoft.com/office/drawing/2014/main" id="{D87155A3-3B5F-4A42-C60D-4BABD7885D94}"/>
              </a:ext>
            </a:extLst>
          </p:cNvPr>
          <p:cNvSpPr>
            <a:spLocks noGrp="1"/>
          </p:cNvSpPr>
          <p:nvPr>
            <p:ph type="subTitle" idx="1"/>
          </p:nvPr>
        </p:nvSpPr>
        <p:spPr>
          <a:xfrm>
            <a:off x="85529" y="5401670"/>
            <a:ext cx="4620584" cy="775494"/>
          </a:xfrm>
        </p:spPr>
        <p:txBody>
          <a:bodyPr>
            <a:normAutofit/>
          </a:bodyPr>
          <a:lstStyle/>
          <a:p>
            <a:pPr algn="l"/>
            <a:r>
              <a:rPr lang="en-US" sz="2000" dirty="0">
                <a:latin typeface="AhnbergHand" pitchFamily="2" charset="0"/>
              </a:rPr>
              <a:t>Geoff Huston AM</a:t>
            </a:r>
          </a:p>
          <a:p>
            <a:pPr algn="l"/>
            <a:r>
              <a:rPr lang="en-US" sz="2000" dirty="0">
                <a:latin typeface="AhnbergHand" pitchFamily="2" charset="0"/>
              </a:rPr>
              <a:t>October 2025</a:t>
            </a:r>
          </a:p>
        </p:txBody>
      </p:sp>
      <p:pic>
        <p:nvPicPr>
          <p:cNvPr id="5" name="Picture 4" descr="Electronics protoboard">
            <a:extLst>
              <a:ext uri="{FF2B5EF4-FFF2-40B4-BE49-F238E27FC236}">
                <a16:creationId xmlns:a16="http://schemas.microsoft.com/office/drawing/2014/main" id="{45E58593-B2CE-726F-28DE-044BFA395D15}"/>
              </a:ext>
            </a:extLst>
          </p:cNvPr>
          <p:cNvPicPr>
            <a:picLocks noChangeAspect="1"/>
          </p:cNvPicPr>
          <p:nvPr/>
        </p:nvPicPr>
        <p:blipFill>
          <a:blip r:embed="rId2"/>
          <a:srcRect l="3042" r="38920"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9325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674E-407C-F989-F953-7D8E100D634C}"/>
              </a:ext>
            </a:extLst>
          </p:cNvPr>
          <p:cNvSpPr>
            <a:spLocks noGrp="1"/>
          </p:cNvSpPr>
          <p:nvPr>
            <p:ph type="title"/>
          </p:nvPr>
        </p:nvSpPr>
        <p:spPr/>
        <p:txBody>
          <a:bodyPr/>
          <a:lstStyle/>
          <a:p>
            <a:r>
              <a:rPr lang="en-US" dirty="0"/>
              <a:t>IETF Meeting Attendance</a:t>
            </a:r>
          </a:p>
        </p:txBody>
      </p:sp>
      <p:pic>
        <p:nvPicPr>
          <p:cNvPr id="7" name="Picture 6" descr="A graph of blue and orange lines&#10;&#10;AI-generated content may be incorrect.">
            <a:extLst>
              <a:ext uri="{FF2B5EF4-FFF2-40B4-BE49-F238E27FC236}">
                <a16:creationId xmlns:a16="http://schemas.microsoft.com/office/drawing/2014/main" id="{61B5FF43-7FE6-2A3A-3E1A-B1A40E58B737}"/>
              </a:ext>
            </a:extLst>
          </p:cNvPr>
          <p:cNvPicPr>
            <a:picLocks noChangeAspect="1"/>
          </p:cNvPicPr>
          <p:nvPr/>
        </p:nvPicPr>
        <p:blipFill>
          <a:blip r:embed="rId2"/>
          <a:stretch>
            <a:fillRect/>
          </a:stretch>
        </p:blipFill>
        <p:spPr>
          <a:xfrm>
            <a:off x="2294131" y="1372202"/>
            <a:ext cx="7772400" cy="5410584"/>
          </a:xfrm>
          <a:prstGeom prst="rect">
            <a:avLst/>
          </a:prstGeom>
        </p:spPr>
      </p:pic>
    </p:spTree>
    <p:extLst>
      <p:ext uri="{BB962C8B-B14F-4D97-AF65-F5344CB8AC3E}">
        <p14:creationId xmlns:p14="http://schemas.microsoft.com/office/powerpoint/2010/main" val="30886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1BFF3-7ABC-3D56-9164-333C0E9AD1DB}"/>
              </a:ext>
            </a:extLst>
          </p:cNvPr>
          <p:cNvSpPr>
            <a:spLocks noGrp="1"/>
          </p:cNvSpPr>
          <p:nvPr>
            <p:ph type="title"/>
          </p:nvPr>
        </p:nvSpPr>
        <p:spPr/>
        <p:txBody>
          <a:bodyPr/>
          <a:lstStyle/>
          <a:p>
            <a:r>
              <a:rPr lang="en-US" dirty="0"/>
              <a:t>IETF Meetings</a:t>
            </a:r>
          </a:p>
        </p:txBody>
      </p:sp>
      <p:sp>
        <p:nvSpPr>
          <p:cNvPr id="3" name="Content Placeholder 2">
            <a:extLst>
              <a:ext uri="{FF2B5EF4-FFF2-40B4-BE49-F238E27FC236}">
                <a16:creationId xmlns:a16="http://schemas.microsoft.com/office/drawing/2014/main" id="{5783ADF3-026B-F5C1-D9D5-A57D0E310997}"/>
              </a:ext>
            </a:extLst>
          </p:cNvPr>
          <p:cNvSpPr>
            <a:spLocks noGrp="1"/>
          </p:cNvSpPr>
          <p:nvPr>
            <p:ph idx="1"/>
          </p:nvPr>
        </p:nvSpPr>
        <p:spPr/>
        <p:txBody>
          <a:bodyPr/>
          <a:lstStyle/>
          <a:p>
            <a:pPr marL="0" indent="0">
              <a:buNone/>
            </a:pPr>
            <a:r>
              <a:rPr lang="en-US" dirty="0"/>
              <a:t>IETF meetings are a 7-day event that includes:</a:t>
            </a:r>
          </a:p>
          <a:p>
            <a:pPr lvl="1"/>
            <a:r>
              <a:rPr lang="en-US" dirty="0"/>
              <a:t>Working Group Sessions</a:t>
            </a:r>
          </a:p>
          <a:p>
            <a:pPr lvl="1"/>
            <a:r>
              <a:rPr lang="en-US" dirty="0"/>
              <a:t>Birds of a Feather Sessions</a:t>
            </a:r>
          </a:p>
          <a:p>
            <a:pPr lvl="1"/>
            <a:r>
              <a:rPr lang="en-US" dirty="0"/>
              <a:t>Area-wide Sessions</a:t>
            </a:r>
          </a:p>
          <a:p>
            <a:pPr lvl="1"/>
            <a:r>
              <a:rPr lang="en-US" dirty="0"/>
              <a:t>IRTF Research Group sessions</a:t>
            </a:r>
          </a:p>
          <a:p>
            <a:pPr lvl="1"/>
            <a:r>
              <a:rPr lang="en-US" dirty="0"/>
              <a:t>Plenary sessions</a:t>
            </a:r>
          </a:p>
          <a:p>
            <a:pPr lvl="1"/>
            <a:r>
              <a:rPr lang="en-US" dirty="0"/>
              <a:t>Tutorials</a:t>
            </a:r>
          </a:p>
          <a:p>
            <a:pPr lvl="1"/>
            <a:r>
              <a:rPr lang="en-US" dirty="0"/>
              <a:t>Social Events</a:t>
            </a:r>
          </a:p>
          <a:p>
            <a:pPr lvl="1"/>
            <a:r>
              <a:rPr lang="en-US" dirty="0"/>
              <a:t>Hackathon  and Code Sprints</a:t>
            </a:r>
          </a:p>
          <a:p>
            <a:pPr lvl="1"/>
            <a:r>
              <a:rPr lang="en-US" dirty="0"/>
              <a:t>And a whole raft of various side-meetings and business meetings</a:t>
            </a:r>
          </a:p>
          <a:p>
            <a:pPr marL="457200" lvl="1" indent="0">
              <a:buNone/>
            </a:pPr>
            <a:endParaRPr lang="en-US" dirty="0"/>
          </a:p>
        </p:txBody>
      </p:sp>
    </p:spTree>
    <p:extLst>
      <p:ext uri="{BB962C8B-B14F-4D97-AF65-F5344CB8AC3E}">
        <p14:creationId xmlns:p14="http://schemas.microsoft.com/office/powerpoint/2010/main" val="60116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D615-5E3D-49A8-D557-A34FC010439C}"/>
              </a:ext>
            </a:extLst>
          </p:cNvPr>
          <p:cNvSpPr>
            <a:spLocks noGrp="1"/>
          </p:cNvSpPr>
          <p:nvPr>
            <p:ph type="title"/>
          </p:nvPr>
        </p:nvSpPr>
        <p:spPr/>
        <p:txBody>
          <a:bodyPr/>
          <a:lstStyle/>
          <a:p>
            <a:r>
              <a:rPr lang="en-US" dirty="0"/>
              <a:t>IETF Meetings</a:t>
            </a:r>
          </a:p>
        </p:txBody>
      </p:sp>
      <p:sp>
        <p:nvSpPr>
          <p:cNvPr id="3" name="Content Placeholder 2">
            <a:extLst>
              <a:ext uri="{FF2B5EF4-FFF2-40B4-BE49-F238E27FC236}">
                <a16:creationId xmlns:a16="http://schemas.microsoft.com/office/drawing/2014/main" id="{F3B82582-104C-7152-0E80-384DCE137C00}"/>
              </a:ext>
            </a:extLst>
          </p:cNvPr>
          <p:cNvSpPr>
            <a:spLocks noGrp="1"/>
          </p:cNvSpPr>
          <p:nvPr>
            <p:ph idx="1"/>
          </p:nvPr>
        </p:nvSpPr>
        <p:spPr/>
        <p:txBody>
          <a:bodyPr/>
          <a:lstStyle/>
          <a:p>
            <a:pPr marL="0" indent="0">
              <a:buNone/>
            </a:pPr>
            <a:r>
              <a:rPr lang="en-US" dirty="0"/>
              <a:t>As well as:</a:t>
            </a:r>
          </a:p>
          <a:p>
            <a:pPr lvl="1"/>
            <a:r>
              <a:rPr lang="en-US" dirty="0"/>
              <a:t>Hallway conversations</a:t>
            </a:r>
          </a:p>
          <a:p>
            <a:pPr lvl="1"/>
            <a:r>
              <a:rPr lang="en-US" dirty="0"/>
              <a:t>Editing sessions</a:t>
            </a:r>
          </a:p>
          <a:p>
            <a:pPr lvl="1"/>
            <a:r>
              <a:rPr lang="en-US" dirty="0"/>
              <a:t>Informal brainstorming</a:t>
            </a:r>
          </a:p>
          <a:p>
            <a:pPr lvl="1"/>
            <a:r>
              <a:rPr lang="en-US" dirty="0"/>
              <a:t>Many fine lunches and dinners!</a:t>
            </a:r>
          </a:p>
        </p:txBody>
      </p:sp>
      <p:pic>
        <p:nvPicPr>
          <p:cNvPr id="4" name="Picture 3" descr="A close-up of a shirt&#10;&#10;AI-generated content may be incorrect.">
            <a:extLst>
              <a:ext uri="{FF2B5EF4-FFF2-40B4-BE49-F238E27FC236}">
                <a16:creationId xmlns:a16="http://schemas.microsoft.com/office/drawing/2014/main" id="{14EDEE2C-812D-28DB-9D23-F253A2DE365B}"/>
              </a:ext>
            </a:extLst>
          </p:cNvPr>
          <p:cNvPicPr>
            <a:picLocks noChangeAspect="1"/>
          </p:cNvPicPr>
          <p:nvPr/>
        </p:nvPicPr>
        <p:blipFill>
          <a:blip r:embed="rId2"/>
          <a:stretch>
            <a:fillRect/>
          </a:stretch>
        </p:blipFill>
        <p:spPr>
          <a:xfrm>
            <a:off x="7932646" y="2564055"/>
            <a:ext cx="3550811" cy="3928820"/>
          </a:xfrm>
          <a:prstGeom prst="rect">
            <a:avLst/>
          </a:prstGeom>
        </p:spPr>
      </p:pic>
      <p:sp>
        <p:nvSpPr>
          <p:cNvPr id="6" name="Freeform 5">
            <a:extLst>
              <a:ext uri="{FF2B5EF4-FFF2-40B4-BE49-F238E27FC236}">
                <a16:creationId xmlns:a16="http://schemas.microsoft.com/office/drawing/2014/main" id="{72FE6842-C545-2445-13AE-6951399A0434}"/>
              </a:ext>
            </a:extLst>
          </p:cNvPr>
          <p:cNvSpPr/>
          <p:nvPr/>
        </p:nvSpPr>
        <p:spPr>
          <a:xfrm>
            <a:off x="5812325" y="3648547"/>
            <a:ext cx="2528804" cy="2471596"/>
          </a:xfrm>
          <a:custGeom>
            <a:avLst/>
            <a:gdLst>
              <a:gd name="connsiteX0" fmla="*/ 0 w 2528804"/>
              <a:gd name="connsiteY0" fmla="*/ 0 h 2471596"/>
              <a:gd name="connsiteX1" fmla="*/ 642796 w 2528804"/>
              <a:gd name="connsiteY1" fmla="*/ 99588 h 2471596"/>
              <a:gd name="connsiteX2" fmla="*/ 153909 w 2528804"/>
              <a:gd name="connsiteY2" fmla="*/ 1149790 h 2471596"/>
              <a:gd name="connsiteX3" fmla="*/ 298764 w 2528804"/>
              <a:gd name="connsiteY3" fmla="*/ 1901227 h 2471596"/>
              <a:gd name="connsiteX4" fmla="*/ 2408222 w 2528804"/>
              <a:gd name="connsiteY4" fmla="*/ 2344847 h 2471596"/>
              <a:gd name="connsiteX5" fmla="*/ 2199992 w 2528804"/>
              <a:gd name="connsiteY5" fmla="*/ 2064190 h 2471596"/>
              <a:gd name="connsiteX6" fmla="*/ 2525917 w 2528804"/>
              <a:gd name="connsiteY6" fmla="*/ 2317687 h 2471596"/>
              <a:gd name="connsiteX7" fmla="*/ 1973655 w 2528804"/>
              <a:gd name="connsiteY7" fmla="*/ 2471596 h 247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8804" h="2471596">
                <a:moveTo>
                  <a:pt x="0" y="0"/>
                </a:moveTo>
                <a:lnTo>
                  <a:pt x="642796" y="99588"/>
                </a:lnTo>
                <a:cubicBezTo>
                  <a:pt x="668447" y="291220"/>
                  <a:pt x="211248" y="849517"/>
                  <a:pt x="153909" y="1149790"/>
                </a:cubicBezTo>
                <a:cubicBezTo>
                  <a:pt x="96570" y="1450063"/>
                  <a:pt x="-76955" y="1702051"/>
                  <a:pt x="298764" y="1901227"/>
                </a:cubicBezTo>
                <a:cubicBezTo>
                  <a:pt x="674483" y="2100403"/>
                  <a:pt x="2091351" y="2317687"/>
                  <a:pt x="2408222" y="2344847"/>
                </a:cubicBezTo>
                <a:cubicBezTo>
                  <a:pt x="2725093" y="2372008"/>
                  <a:pt x="2180376" y="2068717"/>
                  <a:pt x="2199992" y="2064190"/>
                </a:cubicBezTo>
                <a:cubicBezTo>
                  <a:pt x="2219608" y="2059663"/>
                  <a:pt x="2563640" y="2249786"/>
                  <a:pt x="2525917" y="2317687"/>
                </a:cubicBezTo>
                <a:cubicBezTo>
                  <a:pt x="2488194" y="2385588"/>
                  <a:pt x="2230924" y="2428592"/>
                  <a:pt x="1973655" y="2471596"/>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78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8A72-BE0F-77DA-8F4B-5D3A08CDC405}"/>
              </a:ext>
            </a:extLst>
          </p:cNvPr>
          <p:cNvSpPr>
            <a:spLocks noGrp="1"/>
          </p:cNvSpPr>
          <p:nvPr>
            <p:ph type="title"/>
          </p:nvPr>
        </p:nvSpPr>
        <p:spPr/>
        <p:txBody>
          <a:bodyPr/>
          <a:lstStyle/>
          <a:p>
            <a:r>
              <a:rPr lang="en-US" dirty="0"/>
              <a:t>IETF Meeting Locations</a:t>
            </a:r>
          </a:p>
        </p:txBody>
      </p:sp>
      <p:sp>
        <p:nvSpPr>
          <p:cNvPr id="3" name="Content Placeholder 2">
            <a:extLst>
              <a:ext uri="{FF2B5EF4-FFF2-40B4-BE49-F238E27FC236}">
                <a16:creationId xmlns:a16="http://schemas.microsoft.com/office/drawing/2014/main" id="{169F96BC-9AA2-4932-D04B-523AE2421F16}"/>
              </a:ext>
            </a:extLst>
          </p:cNvPr>
          <p:cNvSpPr>
            <a:spLocks noGrp="1"/>
          </p:cNvSpPr>
          <p:nvPr>
            <p:ph idx="1"/>
          </p:nvPr>
        </p:nvSpPr>
        <p:spPr/>
        <p:txBody>
          <a:bodyPr/>
          <a:lstStyle/>
          <a:p>
            <a:r>
              <a:rPr lang="en-US" dirty="0"/>
              <a:t>Originally the IETF met in US locations, with a couple of excursions to Canada</a:t>
            </a:r>
          </a:p>
          <a:p>
            <a:r>
              <a:rPr lang="en-US" dirty="0"/>
              <a:t>The IETF first ventured off to Europe in 1993, to Amsterdam, and finally met in the Asia /Pacific region in 2000, in Adelaide</a:t>
            </a:r>
          </a:p>
          <a:p>
            <a:r>
              <a:rPr lang="en-US" dirty="0"/>
              <a:t>These days the IETF rotates between Asia/Pacific, US/Canada, and Europe for its meetings each year</a:t>
            </a:r>
          </a:p>
        </p:txBody>
      </p:sp>
    </p:spTree>
    <p:extLst>
      <p:ext uri="{BB962C8B-B14F-4D97-AF65-F5344CB8AC3E}">
        <p14:creationId xmlns:p14="http://schemas.microsoft.com/office/powerpoint/2010/main" val="1817302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BC6E-33F5-A83D-4C2E-E960B55B5D5F}"/>
              </a:ext>
            </a:extLst>
          </p:cNvPr>
          <p:cNvSpPr>
            <a:spLocks noGrp="1"/>
          </p:cNvSpPr>
          <p:nvPr>
            <p:ph type="title"/>
          </p:nvPr>
        </p:nvSpPr>
        <p:spPr/>
        <p:txBody>
          <a:bodyPr/>
          <a:lstStyle/>
          <a:p>
            <a:r>
              <a:rPr lang="en-US" dirty="0"/>
              <a:t>Asia/Pacific Meetings</a:t>
            </a:r>
          </a:p>
        </p:txBody>
      </p:sp>
      <p:sp>
        <p:nvSpPr>
          <p:cNvPr id="3" name="Content Placeholder 2">
            <a:extLst>
              <a:ext uri="{FF2B5EF4-FFF2-40B4-BE49-F238E27FC236}">
                <a16:creationId xmlns:a16="http://schemas.microsoft.com/office/drawing/2014/main" id="{895F4923-A0A6-84A6-B3D4-0CEA5F7551BE}"/>
              </a:ext>
            </a:extLst>
          </p:cNvPr>
          <p:cNvSpPr>
            <a:spLocks noGrp="1"/>
          </p:cNvSpPr>
          <p:nvPr>
            <p:ph idx="1"/>
          </p:nvPr>
        </p:nvSpPr>
        <p:spPr>
          <a:xfrm>
            <a:off x="838200" y="1825625"/>
            <a:ext cx="4082512" cy="4351338"/>
          </a:xfrm>
        </p:spPr>
        <p:txBody>
          <a:bodyPr>
            <a:normAutofit fontScale="77500" lnSpcReduction="20000"/>
          </a:bodyPr>
          <a:lstStyle/>
          <a:p>
            <a:r>
              <a:rPr lang="en-US" dirty="0"/>
              <a:t>March 2025 – Bangkok</a:t>
            </a:r>
          </a:p>
          <a:p>
            <a:r>
              <a:rPr lang="en-US" dirty="0"/>
              <a:t>March 2024 – Brisbane</a:t>
            </a:r>
          </a:p>
          <a:p>
            <a:r>
              <a:rPr lang="en-US" dirty="0"/>
              <a:t>March 2023 – Yokohama</a:t>
            </a:r>
          </a:p>
          <a:p>
            <a:r>
              <a:rPr lang="en-US" dirty="0"/>
              <a:t>November 2019 – Singapore</a:t>
            </a:r>
          </a:p>
          <a:p>
            <a:r>
              <a:rPr lang="en-US" dirty="0"/>
              <a:t>November 2018 – Bangkok</a:t>
            </a:r>
          </a:p>
          <a:p>
            <a:r>
              <a:rPr lang="en-US" dirty="0"/>
              <a:t>November 2017 – Singapore</a:t>
            </a:r>
          </a:p>
          <a:p>
            <a:r>
              <a:rPr lang="en-US" dirty="0"/>
              <a:t>November 2017 – Seoul</a:t>
            </a:r>
          </a:p>
          <a:p>
            <a:r>
              <a:rPr lang="en-US" dirty="0"/>
              <a:t>November 2015 – Yokohama</a:t>
            </a:r>
          </a:p>
          <a:p>
            <a:r>
              <a:rPr lang="en-US" dirty="0"/>
              <a:t>November 2014 – Honolulu</a:t>
            </a:r>
          </a:p>
          <a:p>
            <a:r>
              <a:rPr lang="en-US" dirty="0"/>
              <a:t>November 2011 – Taipei</a:t>
            </a:r>
          </a:p>
          <a:p>
            <a:r>
              <a:rPr lang="en-US" dirty="0"/>
              <a:t>November 2010 – Beijing</a:t>
            </a:r>
          </a:p>
          <a:p>
            <a:r>
              <a:rPr lang="en-US" dirty="0"/>
              <a:t>November 2009 – Hiroshima</a:t>
            </a:r>
          </a:p>
          <a:p>
            <a:endParaRPr lang="en-US" dirty="0"/>
          </a:p>
        </p:txBody>
      </p:sp>
      <p:sp>
        <p:nvSpPr>
          <p:cNvPr id="4" name="TextBox 3">
            <a:extLst>
              <a:ext uri="{FF2B5EF4-FFF2-40B4-BE49-F238E27FC236}">
                <a16:creationId xmlns:a16="http://schemas.microsoft.com/office/drawing/2014/main" id="{1AF09870-F2EB-3A6F-2EEE-A10496C7B0A8}"/>
              </a:ext>
            </a:extLst>
          </p:cNvPr>
          <p:cNvSpPr txBox="1"/>
          <p:nvPr/>
        </p:nvSpPr>
        <p:spPr>
          <a:xfrm>
            <a:off x="6416299" y="1690688"/>
            <a:ext cx="2897909" cy="1107996"/>
          </a:xfrm>
          <a:prstGeom prst="rect">
            <a:avLst/>
          </a:prstGeom>
          <a:noFill/>
        </p:spPr>
        <p:txBody>
          <a:bodyPr wrap="none" rtlCol="0">
            <a:spAutoFit/>
          </a:bodyPr>
          <a:lstStyle/>
          <a:p>
            <a:r>
              <a:rPr lang="en-US" sz="2200" dirty="0"/>
              <a:t>March 2004 – Seoul</a:t>
            </a:r>
          </a:p>
          <a:p>
            <a:r>
              <a:rPr lang="en-US" sz="2200" dirty="0"/>
              <a:t>July 2002 – Yokohama</a:t>
            </a:r>
          </a:p>
          <a:p>
            <a:r>
              <a:rPr lang="en-US" sz="2200" dirty="0"/>
              <a:t>March 2000 - Adelaide</a:t>
            </a:r>
          </a:p>
        </p:txBody>
      </p:sp>
    </p:spTree>
    <p:extLst>
      <p:ext uri="{BB962C8B-B14F-4D97-AF65-F5344CB8AC3E}">
        <p14:creationId xmlns:p14="http://schemas.microsoft.com/office/powerpoint/2010/main" val="332507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5B20-F84E-078D-365B-B861C3A4657F}"/>
              </a:ext>
            </a:extLst>
          </p:cNvPr>
          <p:cNvSpPr>
            <a:spLocks noGrp="1"/>
          </p:cNvSpPr>
          <p:nvPr>
            <p:ph type="title"/>
          </p:nvPr>
        </p:nvSpPr>
        <p:spPr/>
        <p:txBody>
          <a:bodyPr/>
          <a:lstStyle/>
          <a:p>
            <a:r>
              <a:rPr lang="en-US" dirty="0"/>
              <a:t>The IETF is a Standards Body</a:t>
            </a:r>
          </a:p>
        </p:txBody>
      </p:sp>
      <p:sp>
        <p:nvSpPr>
          <p:cNvPr id="3" name="Content Placeholder 2">
            <a:extLst>
              <a:ext uri="{FF2B5EF4-FFF2-40B4-BE49-F238E27FC236}">
                <a16:creationId xmlns:a16="http://schemas.microsoft.com/office/drawing/2014/main" id="{3C2945D3-2534-88F0-0DEC-8404A8D46696}"/>
              </a:ext>
            </a:extLst>
          </p:cNvPr>
          <p:cNvSpPr>
            <a:spLocks noGrp="1"/>
          </p:cNvSpPr>
          <p:nvPr>
            <p:ph idx="1"/>
          </p:nvPr>
        </p:nvSpPr>
        <p:spPr/>
        <p:txBody>
          <a:bodyPr/>
          <a:lstStyle/>
          <a:p>
            <a:r>
              <a:rPr lang="en-US" dirty="0"/>
              <a:t>The IETF’s  purpose is to generate Standard Specifications of technologies that can be used by product manufacturers and product buyers to specify product conformance to a set of </a:t>
            </a:r>
            <a:r>
              <a:rPr lang="en-US" dirty="0" err="1"/>
              <a:t>behaviours</a:t>
            </a:r>
            <a:r>
              <a:rPr lang="en-US" dirty="0"/>
              <a:t>, interoperability and performance</a:t>
            </a:r>
          </a:p>
          <a:p>
            <a:r>
              <a:rPr lang="en-US" dirty="0"/>
              <a:t>The primary output of the IETF is the RFC document series (“Request for Comment”)</a:t>
            </a:r>
          </a:p>
        </p:txBody>
      </p:sp>
    </p:spTree>
    <p:extLst>
      <p:ext uri="{BB962C8B-B14F-4D97-AF65-F5344CB8AC3E}">
        <p14:creationId xmlns:p14="http://schemas.microsoft.com/office/powerpoint/2010/main" val="2550088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1F628-0833-580B-16AA-7C15E9C8CD84}"/>
              </a:ext>
            </a:extLst>
          </p:cNvPr>
          <p:cNvSpPr>
            <a:spLocks noGrp="1"/>
          </p:cNvSpPr>
          <p:nvPr>
            <p:ph type="title"/>
          </p:nvPr>
        </p:nvSpPr>
        <p:spPr/>
        <p:txBody>
          <a:bodyPr/>
          <a:lstStyle/>
          <a:p>
            <a:r>
              <a:rPr lang="en-US" dirty="0"/>
              <a:t>IETF RFC Publication</a:t>
            </a:r>
          </a:p>
        </p:txBody>
      </p:sp>
      <p:pic>
        <p:nvPicPr>
          <p:cNvPr id="5" name="Content Placeholder 4" descr="A graph of a number of people&#10;&#10;AI-generated content may be incorrect.">
            <a:extLst>
              <a:ext uri="{FF2B5EF4-FFF2-40B4-BE49-F238E27FC236}">
                <a16:creationId xmlns:a16="http://schemas.microsoft.com/office/drawing/2014/main" id="{52CB43BB-0BCD-FD0B-9F4B-A2F200357551}"/>
              </a:ext>
            </a:extLst>
          </p:cNvPr>
          <p:cNvPicPr>
            <a:picLocks noGrp="1" noChangeAspect="1"/>
          </p:cNvPicPr>
          <p:nvPr>
            <p:ph idx="1"/>
          </p:nvPr>
        </p:nvPicPr>
        <p:blipFill>
          <a:blip r:embed="rId2"/>
          <a:stretch>
            <a:fillRect/>
          </a:stretch>
        </p:blipFill>
        <p:spPr>
          <a:xfrm>
            <a:off x="4895850" y="1395413"/>
            <a:ext cx="6779293" cy="4967342"/>
          </a:xfrm>
        </p:spPr>
      </p:pic>
      <p:sp>
        <p:nvSpPr>
          <p:cNvPr id="7" name="TextBox 6">
            <a:extLst>
              <a:ext uri="{FF2B5EF4-FFF2-40B4-BE49-F238E27FC236}">
                <a16:creationId xmlns:a16="http://schemas.microsoft.com/office/drawing/2014/main" id="{C1F10435-609F-0FC4-F9B0-C442B08F510C}"/>
              </a:ext>
            </a:extLst>
          </p:cNvPr>
          <p:cNvSpPr txBox="1"/>
          <p:nvPr/>
        </p:nvSpPr>
        <p:spPr>
          <a:xfrm>
            <a:off x="6798590" y="6488668"/>
            <a:ext cx="6096000" cy="369332"/>
          </a:xfrm>
          <a:prstGeom prst="rect">
            <a:avLst/>
          </a:prstGeom>
          <a:noFill/>
        </p:spPr>
        <p:txBody>
          <a:bodyPr wrap="square">
            <a:spAutoFit/>
          </a:bodyPr>
          <a:lstStyle/>
          <a:p>
            <a:r>
              <a:rPr lang="en-US" dirty="0"/>
              <a:t>https://</a:t>
            </a:r>
            <a:r>
              <a:rPr lang="en-US" dirty="0" err="1"/>
              <a:t>www.rfc-editor.org</a:t>
            </a:r>
            <a:r>
              <a:rPr lang="en-US" dirty="0"/>
              <a:t>/</a:t>
            </a:r>
            <a:r>
              <a:rPr lang="en-US" dirty="0" err="1"/>
              <a:t>rfcs</a:t>
            </a:r>
            <a:r>
              <a:rPr lang="en-US" dirty="0"/>
              <a:t>-per-year/</a:t>
            </a:r>
          </a:p>
        </p:txBody>
      </p:sp>
      <p:sp>
        <p:nvSpPr>
          <p:cNvPr id="8" name="TextBox 7">
            <a:extLst>
              <a:ext uri="{FF2B5EF4-FFF2-40B4-BE49-F238E27FC236}">
                <a16:creationId xmlns:a16="http://schemas.microsoft.com/office/drawing/2014/main" id="{ECD03C44-56BF-B972-1648-AE06A33CA889}"/>
              </a:ext>
            </a:extLst>
          </p:cNvPr>
          <p:cNvSpPr txBox="1"/>
          <p:nvPr/>
        </p:nvSpPr>
        <p:spPr>
          <a:xfrm>
            <a:off x="627681" y="2014780"/>
            <a:ext cx="4037309" cy="5078313"/>
          </a:xfrm>
          <a:prstGeom prst="rect">
            <a:avLst/>
          </a:prstGeom>
          <a:noFill/>
        </p:spPr>
        <p:txBody>
          <a:bodyPr wrap="square" rtlCol="0">
            <a:spAutoFit/>
          </a:bodyPr>
          <a:lstStyle/>
          <a:p>
            <a:r>
              <a:rPr lang="en-US" dirty="0"/>
              <a:t>The RFC document series originated in 1969 to hold the working notes for the ARPAnet research program</a:t>
            </a:r>
          </a:p>
          <a:p>
            <a:endParaRPr lang="en-US" dirty="0"/>
          </a:p>
          <a:p>
            <a:r>
              <a:rPr lang="en-US" dirty="0"/>
              <a:t>The RFC collection now has some 9,879 documents, organized into Standard Track, Experiments, Best Current Practice, Informational, Updated and Historic</a:t>
            </a:r>
          </a:p>
          <a:p>
            <a:endParaRPr lang="en-US" dirty="0"/>
          </a:p>
          <a:p>
            <a:r>
              <a:rPr lang="en-US" dirty="0"/>
              <a:t>Landmark RFCs:</a:t>
            </a:r>
          </a:p>
          <a:p>
            <a:r>
              <a:rPr lang="en-US" dirty="0"/>
              <a:t>    RFC 791, Internet Protocol, Sep 1981</a:t>
            </a:r>
          </a:p>
          <a:p>
            <a:r>
              <a:rPr lang="en-US" dirty="0"/>
              <a:t>    RFC 793, TCP, Sep 1981</a:t>
            </a:r>
          </a:p>
          <a:p>
            <a:r>
              <a:rPr lang="en-US" dirty="0"/>
              <a:t>    RFC 1883, IPv6, Dec 1985</a:t>
            </a:r>
          </a:p>
          <a:p>
            <a:r>
              <a:rPr lang="en-US" dirty="0"/>
              <a:t>    RFC 1034, Domain Names, Nov 1987</a:t>
            </a:r>
          </a:p>
          <a:p>
            <a:r>
              <a:rPr lang="en-US" dirty="0"/>
              <a:t>    RFC 1771, BGP-4, Mar 1995</a:t>
            </a:r>
          </a:p>
          <a:p>
            <a:endParaRPr lang="en-US" dirty="0"/>
          </a:p>
          <a:p>
            <a:endParaRPr lang="en-US" dirty="0"/>
          </a:p>
        </p:txBody>
      </p:sp>
    </p:spTree>
    <p:extLst>
      <p:ext uri="{BB962C8B-B14F-4D97-AF65-F5344CB8AC3E}">
        <p14:creationId xmlns:p14="http://schemas.microsoft.com/office/powerpoint/2010/main" val="3532996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6D7B-6332-B84D-4254-DDECFBC76D69}"/>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9C88DA23-C70F-D402-2C40-0C69C02FF99E}"/>
              </a:ext>
            </a:extLst>
          </p:cNvPr>
          <p:cNvSpPr>
            <a:spLocks noGrp="1"/>
          </p:cNvSpPr>
          <p:nvPr>
            <p:ph idx="1"/>
          </p:nvPr>
        </p:nvSpPr>
        <p:spPr/>
        <p:txBody>
          <a:bodyPr/>
          <a:lstStyle/>
          <a:p>
            <a:r>
              <a:rPr lang="en-US" dirty="0"/>
              <a:t>Peak IETF meeting attendance occurred back in 2000</a:t>
            </a:r>
          </a:p>
          <a:p>
            <a:r>
              <a:rPr lang="en-US" dirty="0"/>
              <a:t>In-person attendance has been slowly declining since then, although the rise in online attendance has offset that decline to some extent</a:t>
            </a:r>
          </a:p>
          <a:p>
            <a:r>
              <a:rPr lang="en-US" dirty="0"/>
              <a:t>Peak RFC publication occurred in 2011 (400 RFCs p.a.)</a:t>
            </a:r>
          </a:p>
          <a:p>
            <a:r>
              <a:rPr lang="en-US" dirty="0"/>
              <a:t>The current RFC publication rate is now below 200 RFCs p.a.</a:t>
            </a:r>
          </a:p>
          <a:p>
            <a:endParaRPr lang="en-US" dirty="0"/>
          </a:p>
          <a:p>
            <a:pPr marL="0" indent="0">
              <a:buNone/>
            </a:pPr>
            <a:endParaRPr lang="en-US" dirty="0"/>
          </a:p>
        </p:txBody>
      </p:sp>
    </p:spTree>
    <p:extLst>
      <p:ext uri="{BB962C8B-B14F-4D97-AF65-F5344CB8AC3E}">
        <p14:creationId xmlns:p14="http://schemas.microsoft.com/office/powerpoint/2010/main" val="382461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500C-DAA2-AB55-DB02-447AD3E35D79}"/>
              </a:ext>
            </a:extLst>
          </p:cNvPr>
          <p:cNvSpPr>
            <a:spLocks noGrp="1"/>
          </p:cNvSpPr>
          <p:nvPr>
            <p:ph type="title"/>
          </p:nvPr>
        </p:nvSpPr>
        <p:spPr/>
        <p:txBody>
          <a:bodyPr/>
          <a:lstStyle/>
          <a:p>
            <a:r>
              <a:rPr lang="en-US" dirty="0"/>
              <a:t>The Culture of the IETF</a:t>
            </a:r>
          </a:p>
        </p:txBody>
      </p:sp>
      <p:sp>
        <p:nvSpPr>
          <p:cNvPr id="3" name="Content Placeholder 2">
            <a:extLst>
              <a:ext uri="{FF2B5EF4-FFF2-40B4-BE49-F238E27FC236}">
                <a16:creationId xmlns:a16="http://schemas.microsoft.com/office/drawing/2014/main" id="{EECD1351-BB46-5C9D-4D59-CCF86F2DFE93}"/>
              </a:ext>
            </a:extLst>
          </p:cNvPr>
          <p:cNvSpPr>
            <a:spLocks noGrp="1"/>
          </p:cNvSpPr>
          <p:nvPr>
            <p:ph idx="1"/>
          </p:nvPr>
        </p:nvSpPr>
        <p:spPr/>
        <p:txBody>
          <a:bodyPr>
            <a:normAutofit lnSpcReduction="10000"/>
          </a:bodyPr>
          <a:lstStyle/>
          <a:p>
            <a:pPr marL="0" indent="0">
              <a:buNone/>
            </a:pPr>
            <a:r>
              <a:rPr lang="en-US" dirty="0"/>
              <a:t>It’s not  “conventional” international technology standards body:</a:t>
            </a:r>
          </a:p>
          <a:p>
            <a:pPr lvl="1"/>
            <a:r>
              <a:rPr lang="en-US" dirty="0"/>
              <a:t>It is </a:t>
            </a:r>
            <a:r>
              <a:rPr lang="en-US" b="1" dirty="0"/>
              <a:t>not</a:t>
            </a:r>
            <a:r>
              <a:rPr lang="en-US" dirty="0"/>
              <a:t> a meeting of government representatives nor a peak body of a set of national standards bodies (as compared to the ISO or the IEC)</a:t>
            </a:r>
          </a:p>
          <a:p>
            <a:pPr lvl="1"/>
            <a:r>
              <a:rPr lang="en-US" dirty="0"/>
              <a:t>Its </a:t>
            </a:r>
            <a:r>
              <a:rPr lang="en-US" b="1" dirty="0"/>
              <a:t>not</a:t>
            </a:r>
            <a:r>
              <a:rPr lang="en-US" dirty="0"/>
              <a:t> based in an international treaty (as compared to the ITU)</a:t>
            </a:r>
          </a:p>
          <a:p>
            <a:pPr lvl="1"/>
            <a:r>
              <a:rPr lang="en-US" dirty="0"/>
              <a:t>It has </a:t>
            </a:r>
            <a:r>
              <a:rPr lang="en-US" b="1" dirty="0"/>
              <a:t>no formal membership </a:t>
            </a:r>
            <a:r>
              <a:rPr lang="en-US" dirty="0"/>
              <a:t>structure – There are no qualifications of preconditions to participating in IETF activities</a:t>
            </a:r>
          </a:p>
          <a:p>
            <a:pPr lvl="1"/>
            <a:r>
              <a:rPr lang="en-US" dirty="0"/>
              <a:t>It does </a:t>
            </a:r>
            <a:r>
              <a:rPr lang="en-US" b="1" dirty="0"/>
              <a:t>not</a:t>
            </a:r>
            <a:r>
              <a:rPr lang="en-US" dirty="0"/>
              <a:t> adopt standards by voting, or ballots or any other formal means of counting expressions of support or opposition</a:t>
            </a:r>
          </a:p>
          <a:p>
            <a:pPr lvl="1"/>
            <a:r>
              <a:rPr lang="en-US" dirty="0"/>
              <a:t>It’s process is fixed, but flexible at the same time!</a:t>
            </a:r>
          </a:p>
          <a:p>
            <a:pPr lvl="1"/>
            <a:r>
              <a:rPr lang="en-US" dirty="0"/>
              <a:t>It’s outcomes (RFCs) are openly available without charge or constraint – RFCs are copyrighted by the IETF, but are made freely available</a:t>
            </a:r>
          </a:p>
          <a:p>
            <a:pPr lvl="1"/>
            <a:r>
              <a:rPr lang="en-US" dirty="0"/>
              <a:t>RFCs are </a:t>
            </a:r>
            <a:r>
              <a:rPr lang="en-US" b="1" dirty="0"/>
              <a:t>not</a:t>
            </a:r>
            <a:r>
              <a:rPr lang="en-US" dirty="0"/>
              <a:t> mandatory to adopt</a:t>
            </a:r>
          </a:p>
          <a:p>
            <a:pPr lvl="1"/>
            <a:endParaRPr lang="en-US" dirty="0"/>
          </a:p>
        </p:txBody>
      </p:sp>
    </p:spTree>
    <p:extLst>
      <p:ext uri="{BB962C8B-B14F-4D97-AF65-F5344CB8AC3E}">
        <p14:creationId xmlns:p14="http://schemas.microsoft.com/office/powerpoint/2010/main" val="3924289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E009E-DE78-B894-F3AA-135481413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BF042-DF40-5F58-754E-53778F8D722D}"/>
              </a:ext>
            </a:extLst>
          </p:cNvPr>
          <p:cNvSpPr>
            <a:spLocks noGrp="1"/>
          </p:cNvSpPr>
          <p:nvPr>
            <p:ph type="title"/>
          </p:nvPr>
        </p:nvSpPr>
        <p:spPr/>
        <p:txBody>
          <a:bodyPr/>
          <a:lstStyle/>
          <a:p>
            <a:r>
              <a:rPr lang="en-US" dirty="0"/>
              <a:t>The Culture of the IETF</a:t>
            </a:r>
          </a:p>
        </p:txBody>
      </p:sp>
      <p:sp>
        <p:nvSpPr>
          <p:cNvPr id="3" name="Content Placeholder 2">
            <a:extLst>
              <a:ext uri="{FF2B5EF4-FFF2-40B4-BE49-F238E27FC236}">
                <a16:creationId xmlns:a16="http://schemas.microsoft.com/office/drawing/2014/main" id="{F76A3253-33A7-47E5-DB52-5380C8C816E5}"/>
              </a:ext>
            </a:extLst>
          </p:cNvPr>
          <p:cNvSpPr>
            <a:spLocks noGrp="1"/>
          </p:cNvSpPr>
          <p:nvPr>
            <p:ph idx="1"/>
          </p:nvPr>
        </p:nvSpPr>
        <p:spPr/>
        <p:txBody>
          <a:bodyPr>
            <a:normAutofit/>
          </a:bodyPr>
          <a:lstStyle/>
          <a:p>
            <a:pPr marL="0" indent="0">
              <a:buNone/>
            </a:pPr>
            <a:r>
              <a:rPr lang="en-US" dirty="0"/>
              <a:t>The IETF is perhaps best described as a fluid collection of interested subject matter experts</a:t>
            </a:r>
          </a:p>
          <a:p>
            <a:pPr lvl="1"/>
            <a:r>
              <a:rPr lang="en-US" dirty="0"/>
              <a:t>There IETF has no concept of a “standing” membership</a:t>
            </a:r>
          </a:p>
          <a:p>
            <a:pPr lvl="1"/>
            <a:r>
              <a:rPr lang="en-US" dirty="0"/>
              <a:t>Individual experts contribute to the work of a working party on the basis of their interest and expertise in the subject matter</a:t>
            </a:r>
          </a:p>
          <a:p>
            <a:pPr lvl="1"/>
            <a:r>
              <a:rPr lang="en-US" dirty="0"/>
              <a:t>These contributions are open, not qualified by any forms of non-disclosure provisions, and permit the IETF process to develop these contributions during the standards process</a:t>
            </a:r>
          </a:p>
        </p:txBody>
      </p:sp>
    </p:spTree>
    <p:extLst>
      <p:ext uri="{BB962C8B-B14F-4D97-AF65-F5344CB8AC3E}">
        <p14:creationId xmlns:p14="http://schemas.microsoft.com/office/powerpoint/2010/main" val="53089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AD74-FD2C-5AD7-C50E-D30274ECBD98}"/>
              </a:ext>
            </a:extLst>
          </p:cNvPr>
          <p:cNvSpPr>
            <a:spLocks noGrp="1"/>
          </p:cNvSpPr>
          <p:nvPr>
            <p:ph type="title"/>
          </p:nvPr>
        </p:nvSpPr>
        <p:spPr/>
        <p:txBody>
          <a:bodyPr/>
          <a:lstStyle/>
          <a:p>
            <a:r>
              <a:rPr lang="en-US" dirty="0"/>
              <a:t>ALL you wanted to know?</a:t>
            </a:r>
          </a:p>
        </p:txBody>
      </p:sp>
      <p:sp>
        <p:nvSpPr>
          <p:cNvPr id="3" name="Content Placeholder 2">
            <a:extLst>
              <a:ext uri="{FF2B5EF4-FFF2-40B4-BE49-F238E27FC236}">
                <a16:creationId xmlns:a16="http://schemas.microsoft.com/office/drawing/2014/main" id="{C8AD5A13-AC0C-E80B-D80F-2B8A01DCB92B}"/>
              </a:ext>
            </a:extLst>
          </p:cNvPr>
          <p:cNvSpPr>
            <a:spLocks noGrp="1"/>
          </p:cNvSpPr>
          <p:nvPr>
            <p:ph idx="1"/>
          </p:nvPr>
        </p:nvSpPr>
        <p:spPr/>
        <p:txBody>
          <a:bodyPr/>
          <a:lstStyle/>
          <a:p>
            <a:r>
              <a:rPr lang="en-US" dirty="0"/>
              <a:t>Well, maybe not everything, but I’ll try to share my own experience as a long standing IETF participant in this presentation</a:t>
            </a:r>
          </a:p>
        </p:txBody>
      </p:sp>
    </p:spTree>
    <p:extLst>
      <p:ext uri="{BB962C8B-B14F-4D97-AF65-F5344CB8AC3E}">
        <p14:creationId xmlns:p14="http://schemas.microsoft.com/office/powerpoint/2010/main" val="2301060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2ADA-62B6-831B-557C-77E3F4B48AFE}"/>
              </a:ext>
            </a:extLst>
          </p:cNvPr>
          <p:cNvSpPr>
            <a:spLocks noGrp="1"/>
          </p:cNvSpPr>
          <p:nvPr>
            <p:ph type="title"/>
          </p:nvPr>
        </p:nvSpPr>
        <p:spPr/>
        <p:txBody>
          <a:bodyPr/>
          <a:lstStyle/>
          <a:p>
            <a:r>
              <a:rPr lang="en-US" dirty="0"/>
              <a:t>The Culture of the IETF</a:t>
            </a:r>
          </a:p>
        </p:txBody>
      </p:sp>
      <p:sp>
        <p:nvSpPr>
          <p:cNvPr id="3" name="Content Placeholder 2">
            <a:extLst>
              <a:ext uri="{FF2B5EF4-FFF2-40B4-BE49-F238E27FC236}">
                <a16:creationId xmlns:a16="http://schemas.microsoft.com/office/drawing/2014/main" id="{DD6A0C85-7407-804B-FE9A-3DF72CC99AB8}"/>
              </a:ext>
            </a:extLst>
          </p:cNvPr>
          <p:cNvSpPr>
            <a:spLocks noGrp="1"/>
          </p:cNvSpPr>
          <p:nvPr>
            <p:ph idx="1"/>
          </p:nvPr>
        </p:nvSpPr>
        <p:spPr/>
        <p:txBody>
          <a:bodyPr/>
          <a:lstStyle/>
          <a:p>
            <a:r>
              <a:rPr lang="en-US" dirty="0"/>
              <a:t>From time to time the IETF has achieved consensus on positions of opinion:</a:t>
            </a:r>
          </a:p>
          <a:p>
            <a:pPr lvl="1"/>
            <a:r>
              <a:rPr lang="en-US" dirty="0"/>
              <a:t>RFC 7258 ”</a:t>
            </a:r>
            <a:r>
              <a:rPr lang="en-AU" dirty="0"/>
              <a:t>Pervasive Monitoring is an Attack” which states the position that “Pervasive monitoring is a technical attack that should be mitigated in the design of IETF protocols, where possible.”</a:t>
            </a:r>
          </a:p>
          <a:p>
            <a:pPr lvl="1"/>
            <a:r>
              <a:rPr lang="en-AU" dirty="0"/>
              <a:t>RFC 2804 “IETF Policy in Wiretapping” which states that “the IETF has decided not to consider requirements for wiretapping as part of the process for creating and maintaining IETF standards.”</a:t>
            </a:r>
          </a:p>
          <a:p>
            <a:pPr marL="0" indent="0">
              <a:buNone/>
            </a:pPr>
            <a:r>
              <a:rPr lang="en-AU" dirty="0"/>
              <a:t>but these actions are uncommon, as the IETF strives </a:t>
            </a:r>
            <a:r>
              <a:rPr lang="en-AU" b="1" dirty="0"/>
              <a:t>not</a:t>
            </a:r>
            <a:r>
              <a:rPr lang="en-AU" dirty="0"/>
              <a:t> to be an active participant in any national or international political space</a:t>
            </a:r>
          </a:p>
        </p:txBody>
      </p:sp>
    </p:spTree>
    <p:extLst>
      <p:ext uri="{BB962C8B-B14F-4D97-AF65-F5344CB8AC3E}">
        <p14:creationId xmlns:p14="http://schemas.microsoft.com/office/powerpoint/2010/main" val="3915949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D7A82-F674-2EDD-B077-880D7863E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75F6F-0413-A5B8-C27A-53E4E0962B69}"/>
              </a:ext>
            </a:extLst>
          </p:cNvPr>
          <p:cNvSpPr>
            <a:spLocks noGrp="1"/>
          </p:cNvSpPr>
          <p:nvPr>
            <p:ph type="title"/>
          </p:nvPr>
        </p:nvSpPr>
        <p:spPr/>
        <p:txBody>
          <a:bodyPr/>
          <a:lstStyle/>
          <a:p>
            <a:r>
              <a:rPr lang="en-US" dirty="0"/>
              <a:t>The Culture of the IETF</a:t>
            </a:r>
          </a:p>
        </p:txBody>
      </p:sp>
      <p:sp>
        <p:nvSpPr>
          <p:cNvPr id="3" name="Content Placeholder 2">
            <a:extLst>
              <a:ext uri="{FF2B5EF4-FFF2-40B4-BE49-F238E27FC236}">
                <a16:creationId xmlns:a16="http://schemas.microsoft.com/office/drawing/2014/main" id="{69903B8A-E45E-4F0F-5F60-7075050D64E3}"/>
              </a:ext>
            </a:extLst>
          </p:cNvPr>
          <p:cNvSpPr>
            <a:spLocks noGrp="1"/>
          </p:cNvSpPr>
          <p:nvPr>
            <p:ph idx="1"/>
          </p:nvPr>
        </p:nvSpPr>
        <p:spPr/>
        <p:txBody>
          <a:bodyPr/>
          <a:lstStyle/>
          <a:p>
            <a:r>
              <a:rPr lang="en-AU" dirty="0"/>
              <a:t>It’s informal and techno-nerd aligned</a:t>
            </a:r>
          </a:p>
          <a:p>
            <a:pPr lvl="1"/>
            <a:r>
              <a:rPr lang="en-AU" dirty="0"/>
              <a:t>No dress code, no visible hierarchy</a:t>
            </a:r>
          </a:p>
          <a:p>
            <a:pPr lvl="1"/>
            <a:r>
              <a:rPr lang="en-AU" dirty="0"/>
              <a:t>These are smart and often (highly) opinionated individuals, who do not necessarily have a high level of people skills </a:t>
            </a:r>
          </a:p>
          <a:p>
            <a:pPr lvl="1"/>
            <a:r>
              <a:rPr lang="en-AU" dirty="0"/>
              <a:t>What other might see as “rude” even “arrogant” is seen as simply being blunt and direct – if a suggested approach make no sense, then that’s the exact feedback you will likely see at the IETF!</a:t>
            </a:r>
          </a:p>
        </p:txBody>
      </p:sp>
    </p:spTree>
    <p:extLst>
      <p:ext uri="{BB962C8B-B14F-4D97-AF65-F5344CB8AC3E}">
        <p14:creationId xmlns:p14="http://schemas.microsoft.com/office/powerpoint/2010/main" val="4160483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73A3C-D6D1-AAB2-3FEB-76552314B5D7}"/>
              </a:ext>
            </a:extLst>
          </p:cNvPr>
          <p:cNvSpPr>
            <a:spLocks noGrp="1"/>
          </p:cNvSpPr>
          <p:nvPr>
            <p:ph type="title"/>
          </p:nvPr>
        </p:nvSpPr>
        <p:spPr/>
        <p:txBody>
          <a:bodyPr/>
          <a:lstStyle/>
          <a:p>
            <a:r>
              <a:rPr lang="en-US" dirty="0"/>
              <a:t>The measurement of “success”</a:t>
            </a:r>
          </a:p>
        </p:txBody>
      </p:sp>
      <p:sp>
        <p:nvSpPr>
          <p:cNvPr id="3" name="Content Placeholder 2">
            <a:extLst>
              <a:ext uri="{FF2B5EF4-FFF2-40B4-BE49-F238E27FC236}">
                <a16:creationId xmlns:a16="http://schemas.microsoft.com/office/drawing/2014/main" id="{9E64CBCA-D99D-9FCC-D379-9B0DB792E2C7}"/>
              </a:ext>
            </a:extLst>
          </p:cNvPr>
          <p:cNvSpPr>
            <a:spLocks noGrp="1"/>
          </p:cNvSpPr>
          <p:nvPr>
            <p:ph idx="1"/>
          </p:nvPr>
        </p:nvSpPr>
        <p:spPr/>
        <p:txBody>
          <a:bodyPr/>
          <a:lstStyle/>
          <a:p>
            <a:r>
              <a:rPr lang="en-US" dirty="0"/>
              <a:t>Is not the number of meetings or meeting attendees</a:t>
            </a:r>
          </a:p>
          <a:p>
            <a:r>
              <a:rPr lang="en-US" dirty="0"/>
              <a:t>Is not the number of RFCs</a:t>
            </a:r>
          </a:p>
          <a:p>
            <a:r>
              <a:rPr lang="en-US" dirty="0"/>
              <a:t>Success is based on market adoption of standardized technologies</a:t>
            </a:r>
          </a:p>
        </p:txBody>
      </p:sp>
    </p:spTree>
    <p:extLst>
      <p:ext uri="{BB962C8B-B14F-4D97-AF65-F5344CB8AC3E}">
        <p14:creationId xmlns:p14="http://schemas.microsoft.com/office/powerpoint/2010/main" val="2902937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AA85-B3D7-C81F-115A-71C06B97C0D8}"/>
              </a:ext>
            </a:extLst>
          </p:cNvPr>
          <p:cNvSpPr>
            <a:spLocks noGrp="1"/>
          </p:cNvSpPr>
          <p:nvPr>
            <p:ph type="title"/>
          </p:nvPr>
        </p:nvSpPr>
        <p:spPr/>
        <p:txBody>
          <a:bodyPr/>
          <a:lstStyle/>
          <a:p>
            <a:r>
              <a:rPr lang="en-US" dirty="0"/>
              <a:t>The Purpose of the IETF</a:t>
            </a:r>
          </a:p>
        </p:txBody>
      </p:sp>
      <p:sp>
        <p:nvSpPr>
          <p:cNvPr id="3" name="Content Placeholder 2">
            <a:extLst>
              <a:ext uri="{FF2B5EF4-FFF2-40B4-BE49-F238E27FC236}">
                <a16:creationId xmlns:a16="http://schemas.microsoft.com/office/drawing/2014/main" id="{40AF0335-030C-9D43-245A-809FAA626136}"/>
              </a:ext>
            </a:extLst>
          </p:cNvPr>
          <p:cNvSpPr>
            <a:spLocks noGrp="1"/>
          </p:cNvSpPr>
          <p:nvPr>
            <p:ph idx="1"/>
          </p:nvPr>
        </p:nvSpPr>
        <p:spPr/>
        <p:txBody>
          <a:bodyPr/>
          <a:lstStyle/>
          <a:p>
            <a:r>
              <a:rPr lang="en-US" dirty="0"/>
              <a:t>To develop and maintain standards for technologies used to provide Internet service and services over the Internet</a:t>
            </a:r>
          </a:p>
          <a:p>
            <a:pPr lvl="2"/>
            <a:r>
              <a:rPr lang="en-US" dirty="0"/>
              <a:t>There is </a:t>
            </a:r>
            <a:r>
              <a:rPr lang="en-US" b="1" dirty="0"/>
              <a:t>NO</a:t>
            </a:r>
            <a:r>
              <a:rPr lang="en-US" dirty="0"/>
              <a:t> clear delineation of what is “in scope” for the IETF and what is not. In general, the IETF is not used to standardize media (local area networks, radio, optical, </a:t>
            </a:r>
            <a:r>
              <a:rPr lang="en-US" dirty="0" err="1"/>
              <a:t>etc</a:t>
            </a:r>
            <a:r>
              <a:rPr lang="en-US" dirty="0"/>
              <a:t>). The IETF is also very selective at the application layer as to what applications sit within the IETF’s scope, but there is no consistency in this selectivity. IP is within the IETF’s scope, as is end-to-end transport. The ways to secure these functions is in the IETF’S scope, but the cryptographic algorithms used as the foundation of such security is not.</a:t>
            </a:r>
          </a:p>
          <a:p>
            <a:pPr lvl="1"/>
            <a:r>
              <a:rPr lang="en-US" dirty="0"/>
              <a:t>In general, the IETF will work on an issue if there is interest to do from IETF participants, and the work is </a:t>
            </a:r>
            <a:r>
              <a:rPr lang="en-US"/>
              <a:t>not already </a:t>
            </a:r>
            <a:r>
              <a:rPr lang="en-US" dirty="0"/>
              <a:t>being undertaken any other standards body</a:t>
            </a:r>
          </a:p>
        </p:txBody>
      </p:sp>
    </p:spTree>
    <p:extLst>
      <p:ext uri="{BB962C8B-B14F-4D97-AF65-F5344CB8AC3E}">
        <p14:creationId xmlns:p14="http://schemas.microsoft.com/office/powerpoint/2010/main" val="2134812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76737-65FF-A0E4-416A-313D4C7A2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92CDB-0828-BD4D-B30F-15DD2F586168}"/>
              </a:ext>
            </a:extLst>
          </p:cNvPr>
          <p:cNvSpPr>
            <a:spLocks noGrp="1"/>
          </p:cNvSpPr>
          <p:nvPr>
            <p:ph type="title"/>
          </p:nvPr>
        </p:nvSpPr>
        <p:spPr/>
        <p:txBody>
          <a:bodyPr/>
          <a:lstStyle/>
          <a:p>
            <a:r>
              <a:rPr lang="en-US" dirty="0"/>
              <a:t>The Purpose of the IETF</a:t>
            </a:r>
          </a:p>
        </p:txBody>
      </p:sp>
      <p:sp>
        <p:nvSpPr>
          <p:cNvPr id="3" name="Content Placeholder 2">
            <a:extLst>
              <a:ext uri="{FF2B5EF4-FFF2-40B4-BE49-F238E27FC236}">
                <a16:creationId xmlns:a16="http://schemas.microsoft.com/office/drawing/2014/main" id="{32B9B3C6-1936-9750-F60D-76BCAB119104}"/>
              </a:ext>
            </a:extLst>
          </p:cNvPr>
          <p:cNvSpPr>
            <a:spLocks noGrp="1"/>
          </p:cNvSpPr>
          <p:nvPr>
            <p:ph idx="1"/>
          </p:nvPr>
        </p:nvSpPr>
        <p:spPr/>
        <p:txBody>
          <a:bodyPr/>
          <a:lstStyle/>
          <a:p>
            <a:r>
              <a:rPr lang="en-US" dirty="0">
                <a:solidFill>
                  <a:schemeClr val="bg1">
                    <a:lumMod val="65000"/>
                  </a:schemeClr>
                </a:solidFill>
              </a:rPr>
              <a:t>To develop and maintain standards for technologies used to provide Internet service and services over the Internet</a:t>
            </a:r>
          </a:p>
          <a:p>
            <a:r>
              <a:rPr lang="en-US" dirty="0"/>
              <a:t>Ensure that the technology itself is secure and can be operated securely</a:t>
            </a:r>
          </a:p>
          <a:p>
            <a:pPr lvl="1"/>
            <a:r>
              <a:rPr lang="en-US" dirty="0"/>
              <a:t>That’s perhaps an overly ambitious objective. “think about security” is a better objective, as necessarily there are complex trade-offs between usability and technology paranoia and the IETF tends towards the pragmatic compromise over the rigid forms of absolutism </a:t>
            </a:r>
          </a:p>
        </p:txBody>
      </p:sp>
    </p:spTree>
    <p:extLst>
      <p:ext uri="{BB962C8B-B14F-4D97-AF65-F5344CB8AC3E}">
        <p14:creationId xmlns:p14="http://schemas.microsoft.com/office/powerpoint/2010/main" val="2553800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FFD51-24EC-2A23-3F66-9E6D8B0D7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201309-D8A3-4F3C-A5D7-2A1918495422}"/>
              </a:ext>
            </a:extLst>
          </p:cNvPr>
          <p:cNvSpPr>
            <a:spLocks noGrp="1"/>
          </p:cNvSpPr>
          <p:nvPr>
            <p:ph type="title"/>
          </p:nvPr>
        </p:nvSpPr>
        <p:spPr/>
        <p:txBody>
          <a:bodyPr/>
          <a:lstStyle/>
          <a:p>
            <a:r>
              <a:rPr lang="en-US" dirty="0"/>
              <a:t>The Purpose of the IETF</a:t>
            </a:r>
          </a:p>
        </p:txBody>
      </p:sp>
      <p:sp>
        <p:nvSpPr>
          <p:cNvPr id="3" name="Content Placeholder 2">
            <a:extLst>
              <a:ext uri="{FF2B5EF4-FFF2-40B4-BE49-F238E27FC236}">
                <a16:creationId xmlns:a16="http://schemas.microsoft.com/office/drawing/2014/main" id="{D0C891D1-ABD6-8ABB-5C2C-4564B4762EEE}"/>
              </a:ext>
            </a:extLst>
          </p:cNvPr>
          <p:cNvSpPr>
            <a:spLocks noGrp="1"/>
          </p:cNvSpPr>
          <p:nvPr>
            <p:ph idx="1"/>
          </p:nvPr>
        </p:nvSpPr>
        <p:spPr/>
        <p:txBody>
          <a:bodyPr/>
          <a:lstStyle/>
          <a:p>
            <a:r>
              <a:rPr lang="en-US" dirty="0">
                <a:solidFill>
                  <a:schemeClr val="bg1">
                    <a:lumMod val="65000"/>
                  </a:schemeClr>
                </a:solidFill>
              </a:rPr>
              <a:t>To develop and maintain standards for technologies used to provide Internet service and services over the Internet</a:t>
            </a:r>
          </a:p>
          <a:p>
            <a:r>
              <a:rPr lang="en-US" dirty="0">
                <a:solidFill>
                  <a:schemeClr val="bg1">
                    <a:lumMod val="65000"/>
                  </a:schemeClr>
                </a:solidFill>
              </a:rPr>
              <a:t>Ensure that the technology itself is secure and can be operated securely</a:t>
            </a:r>
          </a:p>
          <a:p>
            <a:r>
              <a:rPr lang="en-US" dirty="0"/>
              <a:t>Ensure that the technology can support scale of deployment and use</a:t>
            </a:r>
          </a:p>
          <a:p>
            <a:pPr lvl="1"/>
            <a:r>
              <a:rPr lang="en-US" dirty="0"/>
              <a:t>If there is one common theme of the internet so far, its unrelenting growth. This means that the technologies </a:t>
            </a:r>
            <a:r>
              <a:rPr lang="en-US" dirty="0" err="1"/>
              <a:t>standardised</a:t>
            </a:r>
            <a:r>
              <a:rPr lang="en-US" dirty="0"/>
              <a:t> by the IETF need to be capable of sustaining  large scale growth</a:t>
            </a:r>
          </a:p>
          <a:p>
            <a:pPr lvl="1"/>
            <a:endParaRPr lang="en-US" dirty="0"/>
          </a:p>
        </p:txBody>
      </p:sp>
    </p:spTree>
    <p:extLst>
      <p:ext uri="{BB962C8B-B14F-4D97-AF65-F5344CB8AC3E}">
        <p14:creationId xmlns:p14="http://schemas.microsoft.com/office/powerpoint/2010/main" val="741232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0CEF-666E-1759-0F81-9735F80D8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D95F0-B803-2F0E-064A-05030CB1AF9B}"/>
              </a:ext>
            </a:extLst>
          </p:cNvPr>
          <p:cNvSpPr>
            <a:spLocks noGrp="1"/>
          </p:cNvSpPr>
          <p:nvPr>
            <p:ph type="title"/>
          </p:nvPr>
        </p:nvSpPr>
        <p:spPr/>
        <p:txBody>
          <a:bodyPr/>
          <a:lstStyle/>
          <a:p>
            <a:r>
              <a:rPr lang="en-US" dirty="0"/>
              <a:t>The Purpose of the IETF</a:t>
            </a:r>
          </a:p>
        </p:txBody>
      </p:sp>
      <p:sp>
        <p:nvSpPr>
          <p:cNvPr id="3" name="Content Placeholder 2">
            <a:extLst>
              <a:ext uri="{FF2B5EF4-FFF2-40B4-BE49-F238E27FC236}">
                <a16:creationId xmlns:a16="http://schemas.microsoft.com/office/drawing/2014/main" id="{C857BAF3-0104-C3AB-4067-805BC454BD4D}"/>
              </a:ext>
            </a:extLst>
          </p:cNvPr>
          <p:cNvSpPr>
            <a:spLocks noGrp="1"/>
          </p:cNvSpPr>
          <p:nvPr>
            <p:ph idx="1"/>
          </p:nvPr>
        </p:nvSpPr>
        <p:spPr/>
        <p:txBody>
          <a:bodyPr/>
          <a:lstStyle/>
          <a:p>
            <a:r>
              <a:rPr lang="en-US" dirty="0">
                <a:solidFill>
                  <a:schemeClr val="bg1">
                    <a:lumMod val="65000"/>
                  </a:schemeClr>
                </a:solidFill>
              </a:rPr>
              <a:t>To develop and maintain standards for technologies used to provide Internet service and services over the Internet</a:t>
            </a:r>
          </a:p>
          <a:p>
            <a:r>
              <a:rPr lang="en-US" dirty="0">
                <a:solidFill>
                  <a:schemeClr val="bg1">
                    <a:lumMod val="65000"/>
                  </a:schemeClr>
                </a:solidFill>
              </a:rPr>
              <a:t>Ensure that the technology itself is secure and can be operated securely</a:t>
            </a:r>
          </a:p>
          <a:p>
            <a:r>
              <a:rPr lang="en-US" dirty="0">
                <a:solidFill>
                  <a:schemeClr val="bg1">
                    <a:lumMod val="65000"/>
                  </a:schemeClr>
                </a:solidFill>
              </a:rPr>
              <a:t>Ensure that the technology can support scale of deployment and use</a:t>
            </a:r>
          </a:p>
          <a:p>
            <a:r>
              <a:rPr lang="en-US" dirty="0"/>
              <a:t>Open and fiercely independent</a:t>
            </a:r>
          </a:p>
          <a:p>
            <a:pPr lvl="1"/>
            <a:r>
              <a:rPr lang="en-US" dirty="0"/>
              <a:t>And opinionated!</a:t>
            </a:r>
          </a:p>
          <a:p>
            <a:pPr lvl="1"/>
            <a:r>
              <a:rPr lang="en-US" dirty="0"/>
              <a:t>Capture of the IETF is simply not an option !</a:t>
            </a:r>
          </a:p>
          <a:p>
            <a:pPr lvl="1"/>
            <a:endParaRPr lang="en-US" dirty="0"/>
          </a:p>
        </p:txBody>
      </p:sp>
    </p:spTree>
    <p:extLst>
      <p:ext uri="{BB962C8B-B14F-4D97-AF65-F5344CB8AC3E}">
        <p14:creationId xmlns:p14="http://schemas.microsoft.com/office/powerpoint/2010/main" val="4257444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B601-9ED2-E621-5893-4A9A2239961E}"/>
              </a:ext>
            </a:extLst>
          </p:cNvPr>
          <p:cNvSpPr>
            <a:spLocks noGrp="1"/>
          </p:cNvSpPr>
          <p:nvPr>
            <p:ph type="title"/>
          </p:nvPr>
        </p:nvSpPr>
        <p:spPr/>
        <p:txBody>
          <a:bodyPr/>
          <a:lstStyle/>
          <a:p>
            <a:r>
              <a:rPr lang="en-US" dirty="0"/>
              <a:t>IETF Mantras</a:t>
            </a:r>
          </a:p>
        </p:txBody>
      </p:sp>
      <p:sp>
        <p:nvSpPr>
          <p:cNvPr id="3" name="Content Placeholder 2">
            <a:extLst>
              <a:ext uri="{FF2B5EF4-FFF2-40B4-BE49-F238E27FC236}">
                <a16:creationId xmlns:a16="http://schemas.microsoft.com/office/drawing/2014/main" id="{E5E04FCC-7B7C-421D-AA7F-255345CA5107}"/>
              </a:ext>
            </a:extLst>
          </p:cNvPr>
          <p:cNvSpPr>
            <a:spLocks noGrp="1"/>
          </p:cNvSpPr>
          <p:nvPr>
            <p:ph idx="1"/>
          </p:nvPr>
        </p:nvSpPr>
        <p:spPr/>
        <p:txBody>
          <a:bodyPr>
            <a:normAutofit fontScale="92500" lnSpcReduction="10000"/>
          </a:bodyPr>
          <a:lstStyle/>
          <a:p>
            <a:pPr marL="0" indent="0">
              <a:buNone/>
            </a:pPr>
            <a:r>
              <a:rPr lang="en-AU" b="1" dirty="0"/>
              <a:t>“We reject kings, presidents, and voting. We believe in rough consensus and running code”</a:t>
            </a:r>
          </a:p>
          <a:p>
            <a:pPr lvl="1"/>
            <a:r>
              <a:rPr lang="en-AU" dirty="0"/>
              <a:t>The IETF does not impose authority in a hierarchical manner. No individual or office is in control of the activities undertaken in the IETF context</a:t>
            </a:r>
          </a:p>
          <a:p>
            <a:pPr lvl="1"/>
            <a:r>
              <a:rPr lang="en-AU" dirty="0"/>
              <a:t>There is no use of voting in the IETF to determine an outcome. There is not even a concept of “membership” of the IETF that would assist in defining who has the ability to exercise a vote in any case</a:t>
            </a:r>
          </a:p>
          <a:p>
            <a:pPr lvl="1"/>
            <a:r>
              <a:rPr lang="en-AU" dirty="0"/>
              <a:t>The IETF seeks to establish a common consensus across individuals who have familiarity with the topic. That’s not unanimity, nor complete inclusion. It’s an expression of the core of common agreement among individuals</a:t>
            </a:r>
          </a:p>
          <a:p>
            <a:pPr lvl="1"/>
            <a:r>
              <a:rPr lang="en-AU" dirty="0"/>
              <a:t>The specifications should be sufficient to allow for the independent development of code that conforms to the specification where the code performs the functions described in the specification.  The specification should be such that the implementations interoperate with each other</a:t>
            </a:r>
            <a:endParaRPr lang="en-US" dirty="0"/>
          </a:p>
        </p:txBody>
      </p:sp>
    </p:spTree>
    <p:extLst>
      <p:ext uri="{BB962C8B-B14F-4D97-AF65-F5344CB8AC3E}">
        <p14:creationId xmlns:p14="http://schemas.microsoft.com/office/powerpoint/2010/main" val="3796799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9766-9CD6-EC53-7AB9-59FA134E38B5}"/>
              </a:ext>
            </a:extLst>
          </p:cNvPr>
          <p:cNvSpPr>
            <a:spLocks noGrp="1"/>
          </p:cNvSpPr>
          <p:nvPr>
            <p:ph type="title"/>
          </p:nvPr>
        </p:nvSpPr>
        <p:spPr/>
        <p:txBody>
          <a:bodyPr/>
          <a:lstStyle/>
          <a:p>
            <a:r>
              <a:rPr lang="en-US" dirty="0"/>
              <a:t>IETF Mantras</a:t>
            </a:r>
          </a:p>
        </p:txBody>
      </p:sp>
      <p:sp>
        <p:nvSpPr>
          <p:cNvPr id="3" name="Content Placeholder 2">
            <a:extLst>
              <a:ext uri="{FF2B5EF4-FFF2-40B4-BE49-F238E27FC236}">
                <a16:creationId xmlns:a16="http://schemas.microsoft.com/office/drawing/2014/main" id="{37B896FA-F62D-5E18-F409-CA76013D1EC2}"/>
              </a:ext>
            </a:extLst>
          </p:cNvPr>
          <p:cNvSpPr>
            <a:spLocks noGrp="1"/>
          </p:cNvSpPr>
          <p:nvPr>
            <p:ph idx="1"/>
          </p:nvPr>
        </p:nvSpPr>
        <p:spPr/>
        <p:txBody>
          <a:bodyPr>
            <a:normAutofit lnSpcReduction="10000"/>
          </a:bodyPr>
          <a:lstStyle/>
          <a:p>
            <a:pPr marL="0" indent="0">
              <a:buNone/>
            </a:pPr>
            <a:r>
              <a:rPr lang="en-US" b="1" dirty="0"/>
              <a:t>We are all here as individuals, not as corporate or government representatives</a:t>
            </a:r>
          </a:p>
          <a:p>
            <a:pPr lvl="1"/>
            <a:r>
              <a:rPr lang="en-AU" dirty="0"/>
              <a:t>The IETF processes place no additional weight to a contribution if it is made by a government or by an industry entity</a:t>
            </a:r>
          </a:p>
          <a:p>
            <a:pPr lvl="1"/>
            <a:r>
              <a:rPr lang="en-AU" dirty="0"/>
              <a:t>All RFCs credit individual authors - there are no anonymous work party authors. RFC may also acknowledge the contributions of other individuals.</a:t>
            </a:r>
          </a:p>
          <a:p>
            <a:pPr lvl="1"/>
            <a:r>
              <a:rPr lang="en-AU" dirty="0"/>
              <a:t>By convention, updated RFCs still credit the individual authors of the original documents</a:t>
            </a:r>
          </a:p>
          <a:p>
            <a:pPr lvl="1"/>
            <a:endParaRPr lang="en-AU" dirty="0"/>
          </a:p>
          <a:p>
            <a:pPr lvl="1"/>
            <a:r>
              <a:rPr lang="en-AU" dirty="0"/>
              <a:t>Which is a fine thing to say, but the reality is that corporates and at times government bodies fund individual to attend IETF meetings and participate in IETF activities</a:t>
            </a:r>
          </a:p>
          <a:p>
            <a:pPr marL="0" indent="0">
              <a:buNone/>
            </a:pPr>
            <a:endParaRPr lang="en-US" b="1" dirty="0"/>
          </a:p>
        </p:txBody>
      </p:sp>
    </p:spTree>
    <p:extLst>
      <p:ext uri="{BB962C8B-B14F-4D97-AF65-F5344CB8AC3E}">
        <p14:creationId xmlns:p14="http://schemas.microsoft.com/office/powerpoint/2010/main" val="3215328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591E-3A60-DB67-A1C5-D934842758BC}"/>
              </a:ext>
            </a:extLst>
          </p:cNvPr>
          <p:cNvSpPr>
            <a:spLocks noGrp="1"/>
          </p:cNvSpPr>
          <p:nvPr>
            <p:ph type="title"/>
          </p:nvPr>
        </p:nvSpPr>
        <p:spPr/>
        <p:txBody>
          <a:bodyPr/>
          <a:lstStyle/>
          <a:p>
            <a:r>
              <a:rPr lang="en-US" dirty="0"/>
              <a:t>IETF Mantras</a:t>
            </a:r>
          </a:p>
        </p:txBody>
      </p:sp>
      <p:sp>
        <p:nvSpPr>
          <p:cNvPr id="3" name="Content Placeholder 2">
            <a:extLst>
              <a:ext uri="{FF2B5EF4-FFF2-40B4-BE49-F238E27FC236}">
                <a16:creationId xmlns:a16="http://schemas.microsoft.com/office/drawing/2014/main" id="{A6FC588A-93AB-22F0-4BC0-09A9FFE3D05D}"/>
              </a:ext>
            </a:extLst>
          </p:cNvPr>
          <p:cNvSpPr>
            <a:spLocks noGrp="1"/>
          </p:cNvSpPr>
          <p:nvPr>
            <p:ph idx="1"/>
          </p:nvPr>
        </p:nvSpPr>
        <p:spPr/>
        <p:txBody>
          <a:bodyPr/>
          <a:lstStyle/>
          <a:p>
            <a:pPr marL="0" indent="0">
              <a:buNone/>
            </a:pPr>
            <a:r>
              <a:rPr lang="en-US" b="1" dirty="0"/>
              <a:t>Come Prepared!</a:t>
            </a:r>
          </a:p>
          <a:p>
            <a:pPr lvl="1"/>
            <a:r>
              <a:rPr lang="en-US" dirty="0"/>
              <a:t>IETF Working Group sessions and the associated mailing list activity is </a:t>
            </a:r>
            <a:r>
              <a:rPr lang="en-US" b="1" dirty="0"/>
              <a:t>not</a:t>
            </a:r>
            <a:r>
              <a:rPr lang="en-US" dirty="0"/>
              <a:t> there to educate folk about the technology being studied</a:t>
            </a:r>
          </a:p>
          <a:p>
            <a:pPr lvl="1"/>
            <a:r>
              <a:rPr lang="en-US" dirty="0"/>
              <a:t>Working Group sessions assume that participants have read the drafts and are ready to contribute to the discussion </a:t>
            </a:r>
          </a:p>
          <a:p>
            <a:pPr lvl="1"/>
            <a:endParaRPr lang="en-US" dirty="0"/>
          </a:p>
        </p:txBody>
      </p:sp>
    </p:spTree>
    <p:extLst>
      <p:ext uri="{BB962C8B-B14F-4D97-AF65-F5344CB8AC3E}">
        <p14:creationId xmlns:p14="http://schemas.microsoft.com/office/powerpoint/2010/main" val="256391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D43A-6EA6-AF9C-38D3-FC74723A61E1}"/>
              </a:ext>
            </a:extLst>
          </p:cNvPr>
          <p:cNvSpPr>
            <a:spLocks noGrp="1"/>
          </p:cNvSpPr>
          <p:nvPr>
            <p:ph type="title"/>
          </p:nvPr>
        </p:nvSpPr>
        <p:spPr/>
        <p:txBody>
          <a:bodyPr/>
          <a:lstStyle/>
          <a:p>
            <a:r>
              <a:rPr lang="en-US" dirty="0"/>
              <a:t>My IETF History</a:t>
            </a:r>
          </a:p>
        </p:txBody>
      </p:sp>
      <p:sp>
        <p:nvSpPr>
          <p:cNvPr id="3" name="Content Placeholder 2">
            <a:extLst>
              <a:ext uri="{FF2B5EF4-FFF2-40B4-BE49-F238E27FC236}">
                <a16:creationId xmlns:a16="http://schemas.microsoft.com/office/drawing/2014/main" id="{BD055F1E-5B27-3946-DFB2-65532764DCBE}"/>
              </a:ext>
            </a:extLst>
          </p:cNvPr>
          <p:cNvSpPr>
            <a:spLocks noGrp="1"/>
          </p:cNvSpPr>
          <p:nvPr>
            <p:ph idx="1"/>
          </p:nvPr>
        </p:nvSpPr>
        <p:spPr/>
        <p:txBody>
          <a:bodyPr/>
          <a:lstStyle/>
          <a:p>
            <a:r>
              <a:rPr lang="en-US" dirty="0"/>
              <a:t>1st IETF Meeting – IETF 15 November 1989 Honolulu</a:t>
            </a:r>
          </a:p>
        </p:txBody>
      </p:sp>
      <p:pic>
        <p:nvPicPr>
          <p:cNvPr id="5" name="Picture 4" descr="A close-up of a shirt&#10;&#10;AI-generated content may be incorrect.">
            <a:extLst>
              <a:ext uri="{FF2B5EF4-FFF2-40B4-BE49-F238E27FC236}">
                <a16:creationId xmlns:a16="http://schemas.microsoft.com/office/drawing/2014/main" id="{87C1E992-5C36-8A12-9284-6E59CE9EDC53}"/>
              </a:ext>
            </a:extLst>
          </p:cNvPr>
          <p:cNvPicPr>
            <a:picLocks noChangeAspect="1"/>
          </p:cNvPicPr>
          <p:nvPr/>
        </p:nvPicPr>
        <p:blipFill>
          <a:blip r:embed="rId2"/>
          <a:stretch>
            <a:fillRect/>
          </a:stretch>
        </p:blipFill>
        <p:spPr>
          <a:xfrm>
            <a:off x="3505502" y="2564055"/>
            <a:ext cx="3550811" cy="3928820"/>
          </a:xfrm>
          <a:prstGeom prst="rect">
            <a:avLst/>
          </a:prstGeom>
        </p:spPr>
      </p:pic>
    </p:spTree>
    <p:extLst>
      <p:ext uri="{BB962C8B-B14F-4D97-AF65-F5344CB8AC3E}">
        <p14:creationId xmlns:p14="http://schemas.microsoft.com/office/powerpoint/2010/main" val="2738159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9374-D552-3109-3245-3B112A134F03}"/>
              </a:ext>
            </a:extLst>
          </p:cNvPr>
          <p:cNvSpPr>
            <a:spLocks noGrp="1"/>
          </p:cNvSpPr>
          <p:nvPr>
            <p:ph type="title"/>
          </p:nvPr>
        </p:nvSpPr>
        <p:spPr/>
        <p:txBody>
          <a:bodyPr/>
          <a:lstStyle/>
          <a:p>
            <a:r>
              <a:rPr lang="en-US" dirty="0"/>
              <a:t>The IETF Document Management Process</a:t>
            </a:r>
          </a:p>
        </p:txBody>
      </p:sp>
      <p:sp>
        <p:nvSpPr>
          <p:cNvPr id="3" name="Content Placeholder 2">
            <a:extLst>
              <a:ext uri="{FF2B5EF4-FFF2-40B4-BE49-F238E27FC236}">
                <a16:creationId xmlns:a16="http://schemas.microsoft.com/office/drawing/2014/main" id="{E6FBD1A3-B52E-9D1F-1035-01DC07E0324C}"/>
              </a:ext>
            </a:extLst>
          </p:cNvPr>
          <p:cNvSpPr>
            <a:spLocks noGrp="1"/>
          </p:cNvSpPr>
          <p:nvPr>
            <p:ph idx="1"/>
          </p:nvPr>
        </p:nvSpPr>
        <p:spPr/>
        <p:txBody>
          <a:bodyPr/>
          <a:lstStyle/>
          <a:p>
            <a:r>
              <a:rPr lang="en-US" dirty="0"/>
              <a:t>It all starts with an Internet Draft</a:t>
            </a:r>
          </a:p>
          <a:p>
            <a:pPr lvl="1"/>
            <a:r>
              <a:rPr lang="en-US" dirty="0"/>
              <a:t>Internet drafts are individual contributions</a:t>
            </a:r>
          </a:p>
          <a:p>
            <a:pPr lvl="1"/>
            <a:r>
              <a:rPr lang="en-US" dirty="0"/>
              <a:t>They are held in the drafts repository for a period of 6 months, then deleted!</a:t>
            </a:r>
          </a:p>
          <a:p>
            <a:pPr lvl="1"/>
            <a:r>
              <a:rPr lang="en-US" dirty="0"/>
              <a:t>Thay are intended to be work-in-progress notes, and should not be cited</a:t>
            </a:r>
          </a:p>
          <a:p>
            <a:pPr lvl="1"/>
            <a:r>
              <a:rPr lang="en-US" dirty="0"/>
              <a:t>They are used as the working space for RFCs, where drafts get progressively refined</a:t>
            </a:r>
          </a:p>
          <a:p>
            <a:r>
              <a:rPr lang="en-US" dirty="0"/>
              <a:t>Working Group Adoption</a:t>
            </a:r>
          </a:p>
          <a:p>
            <a:pPr lvl="1"/>
            <a:r>
              <a:rPr lang="en-US" dirty="0"/>
              <a:t>The next step is “adoption” of a draft by a Working Group</a:t>
            </a:r>
          </a:p>
          <a:p>
            <a:pPr lvl="1"/>
            <a:r>
              <a:rPr lang="en-US" dirty="0"/>
              <a:t>Adoption is a call to the Working Group to see if there is interest in developing the draft</a:t>
            </a:r>
          </a:p>
        </p:txBody>
      </p:sp>
    </p:spTree>
    <p:extLst>
      <p:ext uri="{BB962C8B-B14F-4D97-AF65-F5344CB8AC3E}">
        <p14:creationId xmlns:p14="http://schemas.microsoft.com/office/powerpoint/2010/main" val="1035165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FBD66-3953-8620-4FDB-8D0F16F2F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2F007-D3CD-0F4E-07D2-9F88879536EF}"/>
              </a:ext>
            </a:extLst>
          </p:cNvPr>
          <p:cNvSpPr>
            <a:spLocks noGrp="1"/>
          </p:cNvSpPr>
          <p:nvPr>
            <p:ph type="title"/>
          </p:nvPr>
        </p:nvSpPr>
        <p:spPr/>
        <p:txBody>
          <a:bodyPr/>
          <a:lstStyle/>
          <a:p>
            <a:r>
              <a:rPr lang="en-US" dirty="0"/>
              <a:t>The IETF Document Management Process</a:t>
            </a:r>
          </a:p>
        </p:txBody>
      </p:sp>
      <p:sp>
        <p:nvSpPr>
          <p:cNvPr id="3" name="Content Placeholder 2">
            <a:extLst>
              <a:ext uri="{FF2B5EF4-FFF2-40B4-BE49-F238E27FC236}">
                <a16:creationId xmlns:a16="http://schemas.microsoft.com/office/drawing/2014/main" id="{9F77E974-0ABB-9C51-5035-F6B12C2E4590}"/>
              </a:ext>
            </a:extLst>
          </p:cNvPr>
          <p:cNvSpPr>
            <a:spLocks noGrp="1"/>
          </p:cNvSpPr>
          <p:nvPr>
            <p:ph idx="1"/>
          </p:nvPr>
        </p:nvSpPr>
        <p:spPr>
          <a:xfrm>
            <a:off x="838200" y="1825625"/>
            <a:ext cx="10515600" cy="4854144"/>
          </a:xfrm>
        </p:spPr>
        <p:txBody>
          <a:bodyPr>
            <a:normAutofit lnSpcReduction="10000"/>
          </a:bodyPr>
          <a:lstStyle/>
          <a:p>
            <a:r>
              <a:rPr lang="en-US" dirty="0"/>
              <a:t>Working Group Documents</a:t>
            </a:r>
          </a:p>
          <a:p>
            <a:pPr lvl="1"/>
            <a:r>
              <a:rPr lang="en-US" dirty="0"/>
              <a:t>The drafts’ authors assume an editor role and respond to items raised in Working Group sessions and on the mailing list</a:t>
            </a:r>
          </a:p>
          <a:p>
            <a:pPr lvl="1"/>
            <a:r>
              <a:rPr lang="en-US" dirty="0"/>
              <a:t>An area directorate may be asked to also review the draft</a:t>
            </a:r>
          </a:p>
          <a:p>
            <a:pPr lvl="1"/>
            <a:r>
              <a:rPr lang="en-US" dirty="0"/>
              <a:t>It’s up to the Working Group Chair to make the call to the working </a:t>
            </a:r>
            <a:r>
              <a:rPr lang="en-US" dirty="0" err="1"/>
              <a:t>gropup</a:t>
            </a:r>
            <a:r>
              <a:rPr lang="en-US" dirty="0"/>
              <a:t> to see if the document is ready for the next step – this is the Working Group Last Call (WGLC)</a:t>
            </a:r>
          </a:p>
          <a:p>
            <a:r>
              <a:rPr lang="en-US" dirty="0"/>
              <a:t>IESG Review</a:t>
            </a:r>
          </a:p>
          <a:p>
            <a:pPr lvl="1"/>
            <a:r>
              <a:rPr lang="en-US" dirty="0"/>
              <a:t>The document is passed to the Area Director who submits it to the IESG for an IESG ballot</a:t>
            </a:r>
          </a:p>
          <a:p>
            <a:pPr lvl="2"/>
            <a:r>
              <a:rPr lang="en-US" dirty="0"/>
              <a:t>(yes, I know I said “no votes”, but the ballot is a consensus gathering process among IESG members to see if there is general agreement that the document is ready)</a:t>
            </a:r>
          </a:p>
          <a:p>
            <a:pPr lvl="1"/>
            <a:r>
              <a:rPr lang="en-US" dirty="0"/>
              <a:t>It’s possible that the document is passed back to the Working Group, but normally it would head to the RFC Editor Queue</a:t>
            </a:r>
          </a:p>
        </p:txBody>
      </p:sp>
    </p:spTree>
    <p:extLst>
      <p:ext uri="{BB962C8B-B14F-4D97-AF65-F5344CB8AC3E}">
        <p14:creationId xmlns:p14="http://schemas.microsoft.com/office/powerpoint/2010/main" val="228727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E7D06-DBB1-6439-6D35-50475CC0E8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DE396-9B15-8943-6B76-C8F2EDDCD95C}"/>
              </a:ext>
            </a:extLst>
          </p:cNvPr>
          <p:cNvSpPr>
            <a:spLocks noGrp="1"/>
          </p:cNvSpPr>
          <p:nvPr>
            <p:ph type="title"/>
          </p:nvPr>
        </p:nvSpPr>
        <p:spPr/>
        <p:txBody>
          <a:bodyPr/>
          <a:lstStyle/>
          <a:p>
            <a:r>
              <a:rPr lang="en-US" dirty="0"/>
              <a:t>The IETF Document Management Process</a:t>
            </a:r>
          </a:p>
        </p:txBody>
      </p:sp>
      <p:sp>
        <p:nvSpPr>
          <p:cNvPr id="3" name="Content Placeholder 2">
            <a:extLst>
              <a:ext uri="{FF2B5EF4-FFF2-40B4-BE49-F238E27FC236}">
                <a16:creationId xmlns:a16="http://schemas.microsoft.com/office/drawing/2014/main" id="{1E524B30-6B46-E65C-6C36-9E0F7682F721}"/>
              </a:ext>
            </a:extLst>
          </p:cNvPr>
          <p:cNvSpPr>
            <a:spLocks noGrp="1"/>
          </p:cNvSpPr>
          <p:nvPr>
            <p:ph idx="1"/>
          </p:nvPr>
        </p:nvSpPr>
        <p:spPr>
          <a:xfrm>
            <a:off x="838200" y="1825625"/>
            <a:ext cx="10515600" cy="4854144"/>
          </a:xfrm>
        </p:spPr>
        <p:txBody>
          <a:bodyPr>
            <a:normAutofit/>
          </a:bodyPr>
          <a:lstStyle/>
          <a:p>
            <a:r>
              <a:rPr lang="en-US" dirty="0"/>
              <a:t>RFC Editor</a:t>
            </a:r>
          </a:p>
          <a:p>
            <a:pPr lvl="1"/>
            <a:r>
              <a:rPr lang="en-US" dirty="0"/>
              <a:t>The document is processed by the RFC Editor for a final pass, consistency of style and references</a:t>
            </a:r>
          </a:p>
          <a:p>
            <a:pPr lvl="1"/>
            <a:r>
              <a:rPr lang="en-US" dirty="0"/>
              <a:t>The authors are given a last  call to approve and then…</a:t>
            </a:r>
          </a:p>
          <a:p>
            <a:r>
              <a:rPr lang="en-US" dirty="0"/>
              <a:t>RFC</a:t>
            </a:r>
          </a:p>
          <a:p>
            <a:pPr lvl="1"/>
            <a:r>
              <a:rPr lang="en-US" dirty="0"/>
              <a:t>The document is assigned an RFC Number and published as an RFC </a:t>
            </a:r>
          </a:p>
          <a:p>
            <a:pPr marL="0" indent="0">
              <a:buNone/>
            </a:pPr>
            <a:r>
              <a:rPr lang="en-US" dirty="0"/>
              <a:t>	</a:t>
            </a:r>
          </a:p>
        </p:txBody>
      </p:sp>
    </p:spTree>
    <p:extLst>
      <p:ext uri="{BB962C8B-B14F-4D97-AF65-F5344CB8AC3E}">
        <p14:creationId xmlns:p14="http://schemas.microsoft.com/office/powerpoint/2010/main" val="58531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34A3-A015-F3C8-E8B3-3753BFB2ECAF}"/>
              </a:ext>
            </a:extLst>
          </p:cNvPr>
          <p:cNvSpPr>
            <a:spLocks noGrp="1"/>
          </p:cNvSpPr>
          <p:nvPr>
            <p:ph type="title"/>
          </p:nvPr>
        </p:nvSpPr>
        <p:spPr/>
        <p:txBody>
          <a:bodyPr/>
          <a:lstStyle/>
          <a:p>
            <a:r>
              <a:rPr lang="en-US" dirty="0"/>
              <a:t>Intellectual Property Rights</a:t>
            </a:r>
          </a:p>
        </p:txBody>
      </p:sp>
      <p:sp>
        <p:nvSpPr>
          <p:cNvPr id="3" name="Content Placeholder 2">
            <a:extLst>
              <a:ext uri="{FF2B5EF4-FFF2-40B4-BE49-F238E27FC236}">
                <a16:creationId xmlns:a16="http://schemas.microsoft.com/office/drawing/2014/main" id="{36DC46C4-4A38-8BD2-1EC4-484E2F04A711}"/>
              </a:ext>
            </a:extLst>
          </p:cNvPr>
          <p:cNvSpPr>
            <a:spLocks noGrp="1"/>
          </p:cNvSpPr>
          <p:nvPr>
            <p:ph idx="1"/>
          </p:nvPr>
        </p:nvSpPr>
        <p:spPr/>
        <p:txBody>
          <a:bodyPr/>
          <a:lstStyle/>
          <a:p>
            <a:r>
              <a:rPr lang="en-US" dirty="0"/>
              <a:t>In general, the IETF Working Groups prefer to standardize technologies with no known IPR claims. There are always exceptions to this, and royalty-free licensing is preferred over other forms of IPR, all other things being equal</a:t>
            </a:r>
          </a:p>
          <a:p>
            <a:r>
              <a:rPr lang="en-US" dirty="0"/>
              <a:t>When contributions are made to the IETF the contributor grants to the IETF the right to copy, publish, display and distribute the work, and to modify or prepare derivative works</a:t>
            </a:r>
          </a:p>
          <a:p>
            <a:pPr lvl="1"/>
            <a:r>
              <a:rPr lang="en-US" dirty="0"/>
              <a:t>You can’t ask the IETF to adopt your </a:t>
            </a:r>
            <a:r>
              <a:rPr lang="en-US" dirty="0" err="1"/>
              <a:t>favourite</a:t>
            </a:r>
            <a:r>
              <a:rPr lang="en-US" dirty="0"/>
              <a:t> technology and prevent the IETF from making changes!</a:t>
            </a:r>
          </a:p>
        </p:txBody>
      </p:sp>
    </p:spTree>
    <p:extLst>
      <p:ext uri="{BB962C8B-B14F-4D97-AF65-F5344CB8AC3E}">
        <p14:creationId xmlns:p14="http://schemas.microsoft.com/office/powerpoint/2010/main" val="645391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AB02-D48E-FA80-1642-9BCA14A0AEFF}"/>
              </a:ext>
            </a:extLst>
          </p:cNvPr>
          <p:cNvSpPr>
            <a:spLocks noGrp="1"/>
          </p:cNvSpPr>
          <p:nvPr>
            <p:ph type="title"/>
          </p:nvPr>
        </p:nvSpPr>
        <p:spPr/>
        <p:txBody>
          <a:bodyPr/>
          <a:lstStyle/>
          <a:p>
            <a:r>
              <a:rPr lang="en-US" dirty="0"/>
              <a:t>The </a:t>
            </a:r>
            <a:r>
              <a:rPr lang="en-US" dirty="0" err="1"/>
              <a:t>Organisation</a:t>
            </a:r>
            <a:r>
              <a:rPr lang="en-US" dirty="0"/>
              <a:t> of the IETF</a:t>
            </a:r>
          </a:p>
        </p:txBody>
      </p:sp>
      <p:sp>
        <p:nvSpPr>
          <p:cNvPr id="3" name="Content Placeholder 2">
            <a:extLst>
              <a:ext uri="{FF2B5EF4-FFF2-40B4-BE49-F238E27FC236}">
                <a16:creationId xmlns:a16="http://schemas.microsoft.com/office/drawing/2014/main" id="{35E5DF5B-293D-7BC4-2660-1C8D16DF4C88}"/>
              </a:ext>
            </a:extLst>
          </p:cNvPr>
          <p:cNvSpPr>
            <a:spLocks noGrp="1"/>
          </p:cNvSpPr>
          <p:nvPr>
            <p:ph idx="1"/>
          </p:nvPr>
        </p:nvSpPr>
        <p:spPr/>
        <p:txBody>
          <a:bodyPr/>
          <a:lstStyle/>
          <a:p>
            <a:r>
              <a:rPr lang="en-US" dirty="0"/>
              <a:t>The work of the IETF is roughly divided into:</a:t>
            </a:r>
          </a:p>
          <a:p>
            <a:pPr lvl="1"/>
            <a:r>
              <a:rPr lang="en-US" dirty="0"/>
              <a:t>The engineering of the Internet and IP technologies (the “Internet Engineering Task Force”, or </a:t>
            </a:r>
            <a:r>
              <a:rPr lang="en-US" b="1" dirty="0"/>
              <a:t>IETF</a:t>
            </a:r>
            <a:r>
              <a:rPr lang="en-US" dirty="0"/>
              <a:t>)</a:t>
            </a:r>
          </a:p>
          <a:p>
            <a:pPr lvl="1"/>
            <a:r>
              <a:rPr lang="en-US" dirty="0"/>
              <a:t>Facilitating researchers to delve into related topics that do not have an immediate impact on engineering and operations  (the “Internet Research Task Force”, or </a:t>
            </a:r>
            <a:r>
              <a:rPr lang="en-US" b="1" dirty="0"/>
              <a:t>IRTF</a:t>
            </a:r>
            <a:r>
              <a:rPr lang="en-US" dirty="0"/>
              <a:t>)</a:t>
            </a:r>
          </a:p>
          <a:p>
            <a:pPr lvl="1"/>
            <a:r>
              <a:rPr lang="en-US" dirty="0"/>
              <a:t>A </a:t>
            </a:r>
            <a:r>
              <a:rPr lang="en-US" b="1" dirty="0"/>
              <a:t>secretariat</a:t>
            </a:r>
            <a:r>
              <a:rPr lang="en-US" dirty="0"/>
              <a:t> to perform organizational functions and support the work of the other IETF entities</a:t>
            </a:r>
          </a:p>
        </p:txBody>
      </p:sp>
    </p:spTree>
    <p:extLst>
      <p:ext uri="{BB962C8B-B14F-4D97-AF65-F5344CB8AC3E}">
        <p14:creationId xmlns:p14="http://schemas.microsoft.com/office/powerpoint/2010/main" val="2015923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4E1FD-E37B-659F-6DF6-AC666838037C}"/>
              </a:ext>
            </a:extLst>
          </p:cNvPr>
          <p:cNvSpPr>
            <a:spLocks noGrp="1"/>
          </p:cNvSpPr>
          <p:nvPr>
            <p:ph type="title"/>
          </p:nvPr>
        </p:nvSpPr>
        <p:spPr/>
        <p:txBody>
          <a:bodyPr/>
          <a:lstStyle/>
          <a:p>
            <a:r>
              <a:rPr lang="en-US" dirty="0"/>
              <a:t>IETF </a:t>
            </a:r>
            <a:r>
              <a:rPr lang="en-US" dirty="0" err="1"/>
              <a:t>Organisation</a:t>
            </a:r>
            <a:endParaRPr lang="en-US" dirty="0"/>
          </a:p>
        </p:txBody>
      </p:sp>
      <p:sp>
        <p:nvSpPr>
          <p:cNvPr id="7" name="Rounded Rectangle 6">
            <a:extLst>
              <a:ext uri="{FF2B5EF4-FFF2-40B4-BE49-F238E27FC236}">
                <a16:creationId xmlns:a16="http://schemas.microsoft.com/office/drawing/2014/main" id="{6D1E57C3-FA2F-D9A8-58A1-ED2311C080A7}"/>
              </a:ext>
            </a:extLst>
          </p:cNvPr>
          <p:cNvSpPr/>
          <p:nvPr/>
        </p:nvSpPr>
        <p:spPr>
          <a:xfrm>
            <a:off x="1340603" y="2487480"/>
            <a:ext cx="1890794" cy="367309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General</a:t>
            </a:r>
          </a:p>
          <a:p>
            <a:pPr algn="ctr"/>
            <a:r>
              <a:rPr lang="en-US" dirty="0">
                <a:solidFill>
                  <a:schemeClr val="tx1"/>
                </a:solidFill>
              </a:rPr>
              <a:t>15 WGs</a:t>
            </a:r>
          </a:p>
        </p:txBody>
      </p:sp>
      <p:sp>
        <p:nvSpPr>
          <p:cNvPr id="8" name="Rounded Rectangle 7">
            <a:extLst>
              <a:ext uri="{FF2B5EF4-FFF2-40B4-BE49-F238E27FC236}">
                <a16:creationId xmlns:a16="http://schemas.microsoft.com/office/drawing/2014/main" id="{8A9B8CA7-B130-F431-72E5-DD678125EB97}"/>
              </a:ext>
            </a:extLst>
          </p:cNvPr>
          <p:cNvSpPr/>
          <p:nvPr/>
        </p:nvSpPr>
        <p:spPr>
          <a:xfrm>
            <a:off x="3239146" y="2526224"/>
            <a:ext cx="4083803" cy="1191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Applications/Real Time</a:t>
            </a:r>
          </a:p>
          <a:p>
            <a:pPr algn="ctr"/>
            <a:r>
              <a:rPr lang="en-US" dirty="0">
                <a:solidFill>
                  <a:schemeClr val="tx1"/>
                </a:solidFill>
              </a:rPr>
              <a:t>29 WGs</a:t>
            </a:r>
          </a:p>
        </p:txBody>
      </p:sp>
      <p:sp>
        <p:nvSpPr>
          <p:cNvPr id="9" name="Rounded Rectangle 8">
            <a:extLst>
              <a:ext uri="{FF2B5EF4-FFF2-40B4-BE49-F238E27FC236}">
                <a16:creationId xmlns:a16="http://schemas.microsoft.com/office/drawing/2014/main" id="{C277B21A-6A08-0323-5B3B-29B32F47AA88}"/>
              </a:ext>
            </a:extLst>
          </p:cNvPr>
          <p:cNvSpPr/>
          <p:nvPr/>
        </p:nvSpPr>
        <p:spPr>
          <a:xfrm>
            <a:off x="3241730" y="3742261"/>
            <a:ext cx="4083803" cy="1191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Web/Internet Transport</a:t>
            </a:r>
          </a:p>
          <a:p>
            <a:pPr algn="ctr"/>
            <a:r>
              <a:rPr lang="en-US" dirty="0">
                <a:solidFill>
                  <a:schemeClr val="tx1"/>
                </a:solidFill>
              </a:rPr>
              <a:t>20 WGs</a:t>
            </a:r>
          </a:p>
        </p:txBody>
      </p:sp>
      <p:sp>
        <p:nvSpPr>
          <p:cNvPr id="10" name="Rounded Rectangle 9">
            <a:extLst>
              <a:ext uri="{FF2B5EF4-FFF2-40B4-BE49-F238E27FC236}">
                <a16:creationId xmlns:a16="http://schemas.microsoft.com/office/drawing/2014/main" id="{9D5DDF5D-A948-BC3C-FBCA-205E14E39811}"/>
              </a:ext>
            </a:extLst>
          </p:cNvPr>
          <p:cNvSpPr/>
          <p:nvPr/>
        </p:nvSpPr>
        <p:spPr>
          <a:xfrm>
            <a:off x="3239145" y="4939322"/>
            <a:ext cx="2045777" cy="1191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Internet</a:t>
            </a:r>
          </a:p>
          <a:p>
            <a:pPr algn="ctr"/>
            <a:r>
              <a:rPr lang="en-US" dirty="0">
                <a:solidFill>
                  <a:schemeClr val="tx1"/>
                </a:solidFill>
              </a:rPr>
              <a:t>17 WGs</a:t>
            </a:r>
          </a:p>
        </p:txBody>
      </p:sp>
      <p:sp>
        <p:nvSpPr>
          <p:cNvPr id="11" name="Rounded Rectangle 10">
            <a:extLst>
              <a:ext uri="{FF2B5EF4-FFF2-40B4-BE49-F238E27FC236}">
                <a16:creationId xmlns:a16="http://schemas.microsoft.com/office/drawing/2014/main" id="{7E7F9B94-57D6-EFE7-877F-FBFC71BDAB13}"/>
              </a:ext>
            </a:extLst>
          </p:cNvPr>
          <p:cNvSpPr/>
          <p:nvPr/>
        </p:nvSpPr>
        <p:spPr>
          <a:xfrm>
            <a:off x="7320367" y="2476252"/>
            <a:ext cx="1890794" cy="367309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Operations &amp;</a:t>
            </a:r>
          </a:p>
          <a:p>
            <a:pPr algn="ctr"/>
            <a:r>
              <a:rPr lang="en-US" b="1" dirty="0">
                <a:solidFill>
                  <a:schemeClr val="tx1"/>
                </a:solidFill>
              </a:rPr>
              <a:t>Management</a:t>
            </a:r>
          </a:p>
          <a:p>
            <a:pPr algn="ctr"/>
            <a:r>
              <a:rPr lang="en-US" dirty="0">
                <a:solidFill>
                  <a:schemeClr val="tx1"/>
                </a:solidFill>
              </a:rPr>
              <a:t>26 WGs</a:t>
            </a:r>
          </a:p>
        </p:txBody>
      </p:sp>
      <p:sp>
        <p:nvSpPr>
          <p:cNvPr id="12" name="Rounded Rectangle 11">
            <a:extLst>
              <a:ext uri="{FF2B5EF4-FFF2-40B4-BE49-F238E27FC236}">
                <a16:creationId xmlns:a16="http://schemas.microsoft.com/office/drawing/2014/main" id="{29F07868-7F92-79D9-989D-FED660FD9663}"/>
              </a:ext>
            </a:extLst>
          </p:cNvPr>
          <p:cNvSpPr/>
          <p:nvPr/>
        </p:nvSpPr>
        <p:spPr>
          <a:xfrm>
            <a:off x="9211161" y="2449526"/>
            <a:ext cx="1890794" cy="367309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Security</a:t>
            </a:r>
          </a:p>
          <a:p>
            <a:pPr algn="ctr"/>
            <a:r>
              <a:rPr lang="en-US" dirty="0">
                <a:solidFill>
                  <a:schemeClr val="tx1"/>
                </a:solidFill>
              </a:rPr>
              <a:t>33 WGs</a:t>
            </a:r>
          </a:p>
        </p:txBody>
      </p:sp>
      <p:sp>
        <p:nvSpPr>
          <p:cNvPr id="13" name="Rounded Rectangle 12">
            <a:extLst>
              <a:ext uri="{FF2B5EF4-FFF2-40B4-BE49-F238E27FC236}">
                <a16:creationId xmlns:a16="http://schemas.microsoft.com/office/drawing/2014/main" id="{21FCAABA-0F4F-D3E9-42DA-6A4F71F343C4}"/>
              </a:ext>
            </a:extLst>
          </p:cNvPr>
          <p:cNvSpPr/>
          <p:nvPr/>
        </p:nvSpPr>
        <p:spPr>
          <a:xfrm>
            <a:off x="5292670" y="4939321"/>
            <a:ext cx="2045777" cy="1191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Routing</a:t>
            </a:r>
          </a:p>
          <a:p>
            <a:pPr algn="ctr"/>
            <a:r>
              <a:rPr lang="en-US" dirty="0">
                <a:solidFill>
                  <a:schemeClr val="tx1"/>
                </a:solidFill>
              </a:rPr>
              <a:t>24 WGs</a:t>
            </a:r>
          </a:p>
        </p:txBody>
      </p:sp>
      <p:sp>
        <p:nvSpPr>
          <p:cNvPr id="18" name="Rounded Rectangle 17">
            <a:extLst>
              <a:ext uri="{FF2B5EF4-FFF2-40B4-BE49-F238E27FC236}">
                <a16:creationId xmlns:a16="http://schemas.microsoft.com/office/drawing/2014/main" id="{10FC9DA2-3817-992D-E758-2F8E39280E53}"/>
              </a:ext>
            </a:extLst>
          </p:cNvPr>
          <p:cNvSpPr/>
          <p:nvPr/>
        </p:nvSpPr>
        <p:spPr>
          <a:xfrm>
            <a:off x="1340603" y="1759059"/>
            <a:ext cx="9761352" cy="65868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16A085A-CCAD-CE89-4B5B-684CACE9C7A0}"/>
              </a:ext>
            </a:extLst>
          </p:cNvPr>
          <p:cNvSpPr txBox="1"/>
          <p:nvPr/>
        </p:nvSpPr>
        <p:spPr>
          <a:xfrm>
            <a:off x="4312679" y="1883044"/>
            <a:ext cx="3921202" cy="369332"/>
          </a:xfrm>
          <a:prstGeom prst="rect">
            <a:avLst/>
          </a:prstGeom>
          <a:noFill/>
        </p:spPr>
        <p:txBody>
          <a:bodyPr wrap="none" rtlCol="0">
            <a:spAutoFit/>
          </a:bodyPr>
          <a:lstStyle/>
          <a:p>
            <a:r>
              <a:rPr lang="en-US" b="1" dirty="0"/>
              <a:t>Internet Engineering Steering Group</a:t>
            </a:r>
          </a:p>
        </p:txBody>
      </p:sp>
    </p:spTree>
    <p:extLst>
      <p:ext uri="{BB962C8B-B14F-4D97-AF65-F5344CB8AC3E}">
        <p14:creationId xmlns:p14="http://schemas.microsoft.com/office/powerpoint/2010/main" val="3834556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5AFB-D4A6-2FBC-67D6-C7E8F3EF0A20}"/>
              </a:ext>
            </a:extLst>
          </p:cNvPr>
          <p:cNvSpPr>
            <a:spLocks noGrp="1"/>
          </p:cNvSpPr>
          <p:nvPr>
            <p:ph type="title"/>
          </p:nvPr>
        </p:nvSpPr>
        <p:spPr/>
        <p:txBody>
          <a:bodyPr/>
          <a:lstStyle/>
          <a:p>
            <a:r>
              <a:rPr lang="en-US" dirty="0"/>
              <a:t>IRTF </a:t>
            </a:r>
            <a:r>
              <a:rPr lang="en-US" dirty="0" err="1"/>
              <a:t>Organisation</a:t>
            </a:r>
            <a:endParaRPr lang="en-US" dirty="0"/>
          </a:p>
        </p:txBody>
      </p:sp>
      <p:sp>
        <p:nvSpPr>
          <p:cNvPr id="4" name="TextBox 3">
            <a:extLst>
              <a:ext uri="{FF2B5EF4-FFF2-40B4-BE49-F238E27FC236}">
                <a16:creationId xmlns:a16="http://schemas.microsoft.com/office/drawing/2014/main" id="{65236391-9210-3797-A4BF-296EE59CBE14}"/>
              </a:ext>
            </a:extLst>
          </p:cNvPr>
          <p:cNvSpPr txBox="1"/>
          <p:nvPr/>
        </p:nvSpPr>
        <p:spPr>
          <a:xfrm>
            <a:off x="4300779" y="1690688"/>
            <a:ext cx="1251625" cy="369332"/>
          </a:xfrm>
          <a:prstGeom prst="rect">
            <a:avLst/>
          </a:prstGeom>
          <a:noFill/>
        </p:spPr>
        <p:txBody>
          <a:bodyPr wrap="none" rtlCol="0">
            <a:spAutoFit/>
          </a:bodyPr>
          <a:lstStyle/>
          <a:p>
            <a:r>
              <a:rPr lang="en-US" b="1" dirty="0"/>
              <a:t>IRTF Chair</a:t>
            </a:r>
          </a:p>
        </p:txBody>
      </p:sp>
      <p:sp>
        <p:nvSpPr>
          <p:cNvPr id="6" name="Rounded Rectangle 5">
            <a:extLst>
              <a:ext uri="{FF2B5EF4-FFF2-40B4-BE49-F238E27FC236}">
                <a16:creationId xmlns:a16="http://schemas.microsoft.com/office/drawing/2014/main" id="{6FB8D01F-3AF6-7DEA-C482-219B36141A89}"/>
              </a:ext>
            </a:extLst>
          </p:cNvPr>
          <p:cNvSpPr/>
          <p:nvPr/>
        </p:nvSpPr>
        <p:spPr>
          <a:xfrm>
            <a:off x="1270860" y="2511773"/>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CFRG</a:t>
            </a:r>
          </a:p>
          <a:p>
            <a:pPr algn="ctr"/>
            <a:r>
              <a:rPr lang="en-US" dirty="0">
                <a:solidFill>
                  <a:schemeClr val="tx1"/>
                </a:solidFill>
              </a:rPr>
              <a:t>Crypto Forum</a:t>
            </a:r>
          </a:p>
        </p:txBody>
      </p:sp>
      <p:sp>
        <p:nvSpPr>
          <p:cNvPr id="7" name="Rounded Rectangle 6">
            <a:extLst>
              <a:ext uri="{FF2B5EF4-FFF2-40B4-BE49-F238E27FC236}">
                <a16:creationId xmlns:a16="http://schemas.microsoft.com/office/drawing/2014/main" id="{58463526-A7DC-E618-F3C6-F1EB2561D0A1}"/>
              </a:ext>
            </a:extLst>
          </p:cNvPr>
          <p:cNvSpPr/>
          <p:nvPr/>
        </p:nvSpPr>
        <p:spPr>
          <a:xfrm>
            <a:off x="1270860" y="4267549"/>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PANRG</a:t>
            </a:r>
          </a:p>
          <a:p>
            <a:pPr algn="ctr"/>
            <a:r>
              <a:rPr lang="en-US" sz="1200" dirty="0">
                <a:solidFill>
                  <a:schemeClr val="tx1"/>
                </a:solidFill>
              </a:rPr>
              <a:t>Path Aware Networking</a:t>
            </a:r>
            <a:endParaRPr lang="en-US" dirty="0">
              <a:solidFill>
                <a:schemeClr val="tx1"/>
              </a:solidFill>
            </a:endParaRPr>
          </a:p>
        </p:txBody>
      </p:sp>
      <p:sp>
        <p:nvSpPr>
          <p:cNvPr id="8" name="Rounded Rectangle 7">
            <a:extLst>
              <a:ext uri="{FF2B5EF4-FFF2-40B4-BE49-F238E27FC236}">
                <a16:creationId xmlns:a16="http://schemas.microsoft.com/office/drawing/2014/main" id="{39960C38-0ABA-E590-98EA-54D7F5862684}"/>
              </a:ext>
            </a:extLst>
          </p:cNvPr>
          <p:cNvSpPr/>
          <p:nvPr/>
        </p:nvSpPr>
        <p:spPr>
          <a:xfrm>
            <a:off x="1270860" y="3389661"/>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ICCRG</a:t>
            </a:r>
          </a:p>
          <a:p>
            <a:pPr algn="ctr"/>
            <a:r>
              <a:rPr lang="en-US" sz="1400" dirty="0">
                <a:solidFill>
                  <a:schemeClr val="tx1"/>
                </a:solidFill>
              </a:rPr>
              <a:t>Internet Congestion Control</a:t>
            </a:r>
          </a:p>
        </p:txBody>
      </p:sp>
      <p:sp>
        <p:nvSpPr>
          <p:cNvPr id="9" name="Rounded Rectangle 8">
            <a:extLst>
              <a:ext uri="{FF2B5EF4-FFF2-40B4-BE49-F238E27FC236}">
                <a16:creationId xmlns:a16="http://schemas.microsoft.com/office/drawing/2014/main" id="{11849350-E45C-B0D7-CA01-9590D823319C}"/>
              </a:ext>
            </a:extLst>
          </p:cNvPr>
          <p:cNvSpPr/>
          <p:nvPr/>
        </p:nvSpPr>
        <p:spPr>
          <a:xfrm>
            <a:off x="1270860" y="5145437"/>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SPACERG</a:t>
            </a:r>
          </a:p>
          <a:p>
            <a:pPr algn="ctr"/>
            <a:r>
              <a:rPr lang="en-US" sz="1200" dirty="0">
                <a:solidFill>
                  <a:schemeClr val="tx1"/>
                </a:solidFill>
              </a:rPr>
              <a:t>Systems and Protocols for Space Networking</a:t>
            </a:r>
            <a:endParaRPr lang="en-US" dirty="0">
              <a:solidFill>
                <a:schemeClr val="tx1"/>
              </a:solidFill>
            </a:endParaRPr>
          </a:p>
        </p:txBody>
      </p:sp>
      <p:sp>
        <p:nvSpPr>
          <p:cNvPr id="10" name="Rounded Rectangle 9">
            <a:extLst>
              <a:ext uri="{FF2B5EF4-FFF2-40B4-BE49-F238E27FC236}">
                <a16:creationId xmlns:a16="http://schemas.microsoft.com/office/drawing/2014/main" id="{07E5AB53-4C2A-DA68-E17D-2423A534618F}"/>
              </a:ext>
            </a:extLst>
          </p:cNvPr>
          <p:cNvSpPr/>
          <p:nvPr/>
        </p:nvSpPr>
        <p:spPr>
          <a:xfrm>
            <a:off x="3166827" y="2493695"/>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DINRG</a:t>
            </a:r>
          </a:p>
          <a:p>
            <a:pPr algn="ctr"/>
            <a:r>
              <a:rPr lang="en-US" sz="1400" dirty="0" err="1">
                <a:solidFill>
                  <a:schemeClr val="tx1"/>
                </a:solidFill>
              </a:rPr>
              <a:t>Decentralisation</a:t>
            </a:r>
            <a:r>
              <a:rPr lang="en-US" sz="1400" dirty="0">
                <a:solidFill>
                  <a:schemeClr val="tx1"/>
                </a:solidFill>
              </a:rPr>
              <a:t> of the Internet </a:t>
            </a:r>
          </a:p>
        </p:txBody>
      </p:sp>
      <p:sp>
        <p:nvSpPr>
          <p:cNvPr id="11" name="Rounded Rectangle 10">
            <a:extLst>
              <a:ext uri="{FF2B5EF4-FFF2-40B4-BE49-F238E27FC236}">
                <a16:creationId xmlns:a16="http://schemas.microsoft.com/office/drawing/2014/main" id="{1D46CD4C-BBA1-5027-F0D8-7E65CDEA0D08}"/>
              </a:ext>
            </a:extLst>
          </p:cNvPr>
          <p:cNvSpPr/>
          <p:nvPr/>
        </p:nvSpPr>
        <p:spPr>
          <a:xfrm>
            <a:off x="3166827" y="4249471"/>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PEARG</a:t>
            </a:r>
          </a:p>
          <a:p>
            <a:pPr algn="ctr"/>
            <a:r>
              <a:rPr lang="en-US" sz="1200" dirty="0">
                <a:solidFill>
                  <a:schemeClr val="tx1"/>
                </a:solidFill>
              </a:rPr>
              <a:t>Privacy Enhancements and Assessments</a:t>
            </a:r>
          </a:p>
        </p:txBody>
      </p:sp>
      <p:sp>
        <p:nvSpPr>
          <p:cNvPr id="12" name="Rounded Rectangle 11">
            <a:extLst>
              <a:ext uri="{FF2B5EF4-FFF2-40B4-BE49-F238E27FC236}">
                <a16:creationId xmlns:a16="http://schemas.microsoft.com/office/drawing/2014/main" id="{FE5AF697-203F-52FC-E80B-C20AE931435B}"/>
              </a:ext>
            </a:extLst>
          </p:cNvPr>
          <p:cNvSpPr/>
          <p:nvPr/>
        </p:nvSpPr>
        <p:spPr>
          <a:xfrm>
            <a:off x="3166827" y="3371583"/>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ICNRG</a:t>
            </a:r>
          </a:p>
          <a:p>
            <a:pPr algn="ctr"/>
            <a:r>
              <a:rPr lang="en-US" sz="1400" dirty="0">
                <a:solidFill>
                  <a:schemeClr val="tx1"/>
                </a:solidFill>
              </a:rPr>
              <a:t>Information-Centric Networking</a:t>
            </a:r>
          </a:p>
        </p:txBody>
      </p:sp>
      <p:sp>
        <p:nvSpPr>
          <p:cNvPr id="13" name="Rounded Rectangle 12">
            <a:extLst>
              <a:ext uri="{FF2B5EF4-FFF2-40B4-BE49-F238E27FC236}">
                <a16:creationId xmlns:a16="http://schemas.microsoft.com/office/drawing/2014/main" id="{D541B7E2-8D15-29D2-4B0B-878E7D60F980}"/>
              </a:ext>
            </a:extLst>
          </p:cNvPr>
          <p:cNvSpPr/>
          <p:nvPr/>
        </p:nvSpPr>
        <p:spPr>
          <a:xfrm>
            <a:off x="3166827" y="5127359"/>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SUSTAIN</a:t>
            </a:r>
          </a:p>
          <a:p>
            <a:pPr algn="ctr"/>
            <a:r>
              <a:rPr lang="en-US" sz="1200" dirty="0">
                <a:solidFill>
                  <a:schemeClr val="tx1"/>
                </a:solidFill>
              </a:rPr>
              <a:t>Sustainability and the Internet</a:t>
            </a:r>
          </a:p>
        </p:txBody>
      </p:sp>
      <p:sp>
        <p:nvSpPr>
          <p:cNvPr id="14" name="Rounded Rectangle 13">
            <a:extLst>
              <a:ext uri="{FF2B5EF4-FFF2-40B4-BE49-F238E27FC236}">
                <a16:creationId xmlns:a16="http://schemas.microsoft.com/office/drawing/2014/main" id="{6B401E8F-FDA4-F32F-B454-226A26CB875F}"/>
              </a:ext>
            </a:extLst>
          </p:cNvPr>
          <p:cNvSpPr/>
          <p:nvPr/>
        </p:nvSpPr>
        <p:spPr>
          <a:xfrm>
            <a:off x="5065371" y="2509193"/>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GAIA</a:t>
            </a:r>
          </a:p>
          <a:p>
            <a:pPr algn="ctr"/>
            <a:r>
              <a:rPr lang="en-US" sz="1200" dirty="0">
                <a:solidFill>
                  <a:schemeClr val="tx1"/>
                </a:solidFill>
              </a:rPr>
              <a:t>Global Access to the Internet for all</a:t>
            </a:r>
            <a:endParaRPr lang="en-US" dirty="0">
              <a:solidFill>
                <a:schemeClr val="tx1"/>
              </a:solidFill>
            </a:endParaRPr>
          </a:p>
        </p:txBody>
      </p:sp>
      <p:sp>
        <p:nvSpPr>
          <p:cNvPr id="15" name="Rounded Rectangle 14">
            <a:extLst>
              <a:ext uri="{FF2B5EF4-FFF2-40B4-BE49-F238E27FC236}">
                <a16:creationId xmlns:a16="http://schemas.microsoft.com/office/drawing/2014/main" id="{2833B392-54F2-9004-5882-31475FF8CF6C}"/>
              </a:ext>
            </a:extLst>
          </p:cNvPr>
          <p:cNvSpPr/>
          <p:nvPr/>
        </p:nvSpPr>
        <p:spPr>
          <a:xfrm>
            <a:off x="5065371" y="4264969"/>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QIRG</a:t>
            </a:r>
          </a:p>
          <a:p>
            <a:pPr algn="ctr"/>
            <a:r>
              <a:rPr lang="en-US" sz="1600" dirty="0">
                <a:solidFill>
                  <a:schemeClr val="tx1"/>
                </a:solidFill>
              </a:rPr>
              <a:t>Quantum Internet</a:t>
            </a:r>
          </a:p>
        </p:txBody>
      </p:sp>
      <p:sp>
        <p:nvSpPr>
          <p:cNvPr id="16" name="Rounded Rectangle 15">
            <a:extLst>
              <a:ext uri="{FF2B5EF4-FFF2-40B4-BE49-F238E27FC236}">
                <a16:creationId xmlns:a16="http://schemas.microsoft.com/office/drawing/2014/main" id="{BA0DBF74-D39E-B10E-1639-095A72042ED6}"/>
              </a:ext>
            </a:extLst>
          </p:cNvPr>
          <p:cNvSpPr/>
          <p:nvPr/>
        </p:nvSpPr>
        <p:spPr>
          <a:xfrm>
            <a:off x="5065371" y="3387081"/>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MAPRG</a:t>
            </a:r>
          </a:p>
          <a:p>
            <a:pPr algn="ctr"/>
            <a:r>
              <a:rPr lang="en-US" sz="1200" dirty="0">
                <a:solidFill>
                  <a:schemeClr val="tx1"/>
                </a:solidFill>
              </a:rPr>
              <a:t>Measurement and Analysis for Protocols</a:t>
            </a:r>
          </a:p>
        </p:txBody>
      </p:sp>
      <p:sp>
        <p:nvSpPr>
          <p:cNvPr id="17" name="Rounded Rectangle 16">
            <a:extLst>
              <a:ext uri="{FF2B5EF4-FFF2-40B4-BE49-F238E27FC236}">
                <a16:creationId xmlns:a16="http://schemas.microsoft.com/office/drawing/2014/main" id="{537AC510-8DAE-10DD-F792-2FB396484575}"/>
              </a:ext>
            </a:extLst>
          </p:cNvPr>
          <p:cNvSpPr/>
          <p:nvPr/>
        </p:nvSpPr>
        <p:spPr>
          <a:xfrm>
            <a:off x="5065371" y="5142857"/>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T2TRG</a:t>
            </a:r>
          </a:p>
          <a:p>
            <a:pPr algn="ctr"/>
            <a:r>
              <a:rPr lang="en-US" sz="1600" dirty="0">
                <a:solidFill>
                  <a:schemeClr val="tx1"/>
                </a:solidFill>
              </a:rPr>
              <a:t>Thing-to-Thing</a:t>
            </a:r>
            <a:endParaRPr lang="en-US" dirty="0">
              <a:solidFill>
                <a:schemeClr val="tx1"/>
              </a:solidFill>
            </a:endParaRPr>
          </a:p>
        </p:txBody>
      </p:sp>
      <p:sp>
        <p:nvSpPr>
          <p:cNvPr id="18" name="Rounded Rectangle 17">
            <a:extLst>
              <a:ext uri="{FF2B5EF4-FFF2-40B4-BE49-F238E27FC236}">
                <a16:creationId xmlns:a16="http://schemas.microsoft.com/office/drawing/2014/main" id="{96BEEC6E-FE04-733F-D7E4-087210CCA186}"/>
              </a:ext>
            </a:extLst>
          </p:cNvPr>
          <p:cNvSpPr/>
          <p:nvPr/>
        </p:nvSpPr>
        <p:spPr>
          <a:xfrm>
            <a:off x="6963926" y="2501442"/>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HRPC</a:t>
            </a:r>
          </a:p>
          <a:p>
            <a:pPr algn="ctr"/>
            <a:r>
              <a:rPr lang="en-US" sz="1200" dirty="0">
                <a:solidFill>
                  <a:schemeClr val="tx1"/>
                </a:solidFill>
              </a:rPr>
              <a:t>Human Rights Protocol Considerations</a:t>
            </a:r>
          </a:p>
        </p:txBody>
      </p:sp>
      <p:sp>
        <p:nvSpPr>
          <p:cNvPr id="19" name="Rounded Rectangle 18">
            <a:extLst>
              <a:ext uri="{FF2B5EF4-FFF2-40B4-BE49-F238E27FC236}">
                <a16:creationId xmlns:a16="http://schemas.microsoft.com/office/drawing/2014/main" id="{C85708E8-BC53-9750-F6C7-B5513D5FD197}"/>
              </a:ext>
            </a:extLst>
          </p:cNvPr>
          <p:cNvSpPr/>
          <p:nvPr/>
        </p:nvSpPr>
        <p:spPr>
          <a:xfrm>
            <a:off x="6963926" y="4257218"/>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RASPRG</a:t>
            </a:r>
            <a:endParaRPr lang="en-US" sz="1100" dirty="0">
              <a:solidFill>
                <a:schemeClr val="tx1"/>
              </a:solidFill>
            </a:endParaRPr>
          </a:p>
          <a:p>
            <a:pPr algn="ctr"/>
            <a:r>
              <a:rPr lang="en-US" sz="1100" dirty="0">
                <a:solidFill>
                  <a:schemeClr val="tx1"/>
                </a:solidFill>
              </a:rPr>
              <a:t>Research and Analysis of Standards Processes</a:t>
            </a:r>
          </a:p>
        </p:txBody>
      </p:sp>
      <p:sp>
        <p:nvSpPr>
          <p:cNvPr id="20" name="Rounded Rectangle 19">
            <a:extLst>
              <a:ext uri="{FF2B5EF4-FFF2-40B4-BE49-F238E27FC236}">
                <a16:creationId xmlns:a16="http://schemas.microsoft.com/office/drawing/2014/main" id="{F12A55D1-3FD4-7F44-3F73-35EBEFA3BC4F}"/>
              </a:ext>
            </a:extLst>
          </p:cNvPr>
          <p:cNvSpPr/>
          <p:nvPr/>
        </p:nvSpPr>
        <p:spPr>
          <a:xfrm>
            <a:off x="6963926" y="3379330"/>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NMRG</a:t>
            </a:r>
          </a:p>
          <a:p>
            <a:pPr algn="ctr"/>
            <a:r>
              <a:rPr lang="en-US" sz="1200" dirty="0">
                <a:solidFill>
                  <a:schemeClr val="tx1"/>
                </a:solidFill>
              </a:rPr>
              <a:t>Network Management</a:t>
            </a:r>
          </a:p>
        </p:txBody>
      </p:sp>
      <p:sp>
        <p:nvSpPr>
          <p:cNvPr id="21" name="Rounded Rectangle 20">
            <a:extLst>
              <a:ext uri="{FF2B5EF4-FFF2-40B4-BE49-F238E27FC236}">
                <a16:creationId xmlns:a16="http://schemas.microsoft.com/office/drawing/2014/main" id="{4890A071-B4E0-468F-67C4-5B78CA3AB9AA}"/>
              </a:ext>
            </a:extLst>
          </p:cNvPr>
          <p:cNvSpPr/>
          <p:nvPr/>
        </p:nvSpPr>
        <p:spPr>
          <a:xfrm>
            <a:off x="6963926" y="5135106"/>
            <a:ext cx="1875295" cy="8524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UFMRG</a:t>
            </a:r>
          </a:p>
          <a:p>
            <a:pPr algn="ctr"/>
            <a:r>
              <a:rPr lang="en-US" sz="1400" dirty="0">
                <a:solidFill>
                  <a:schemeClr val="tx1"/>
                </a:solidFill>
              </a:rPr>
              <a:t>Usable Formal Methods</a:t>
            </a:r>
          </a:p>
        </p:txBody>
      </p:sp>
      <p:sp>
        <p:nvSpPr>
          <p:cNvPr id="22" name="Rounded Rectangle 21">
            <a:extLst>
              <a:ext uri="{FF2B5EF4-FFF2-40B4-BE49-F238E27FC236}">
                <a16:creationId xmlns:a16="http://schemas.microsoft.com/office/drawing/2014/main" id="{9FD0756A-A326-DF93-3253-10B82C43A0B9}"/>
              </a:ext>
            </a:extLst>
          </p:cNvPr>
          <p:cNvSpPr/>
          <p:nvPr/>
        </p:nvSpPr>
        <p:spPr>
          <a:xfrm>
            <a:off x="4104474" y="1602681"/>
            <a:ext cx="1591153" cy="66642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170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EDD6-E23D-674D-9058-DC26FE4D2033}"/>
              </a:ext>
            </a:extLst>
          </p:cNvPr>
          <p:cNvSpPr>
            <a:spLocks noGrp="1"/>
          </p:cNvSpPr>
          <p:nvPr>
            <p:ph type="title"/>
          </p:nvPr>
        </p:nvSpPr>
        <p:spPr/>
        <p:txBody>
          <a:bodyPr/>
          <a:lstStyle/>
          <a:p>
            <a:r>
              <a:rPr lang="en-US" dirty="0"/>
              <a:t>Internet Architecture Board</a:t>
            </a:r>
          </a:p>
        </p:txBody>
      </p:sp>
      <p:sp>
        <p:nvSpPr>
          <p:cNvPr id="3" name="Content Placeholder 2">
            <a:extLst>
              <a:ext uri="{FF2B5EF4-FFF2-40B4-BE49-F238E27FC236}">
                <a16:creationId xmlns:a16="http://schemas.microsoft.com/office/drawing/2014/main" id="{317A7382-71A9-4202-1E5C-7694FCFFDC3B}"/>
              </a:ext>
            </a:extLst>
          </p:cNvPr>
          <p:cNvSpPr>
            <a:spLocks noGrp="1"/>
          </p:cNvSpPr>
          <p:nvPr>
            <p:ph idx="1"/>
          </p:nvPr>
        </p:nvSpPr>
        <p:spPr/>
        <p:txBody>
          <a:bodyPr/>
          <a:lstStyle/>
          <a:p>
            <a:r>
              <a:rPr lang="en-US" dirty="0"/>
              <a:t>Architectural Commentary</a:t>
            </a:r>
          </a:p>
          <a:p>
            <a:r>
              <a:rPr lang="en-US" dirty="0"/>
              <a:t>Standards Process Appeals and Oversight</a:t>
            </a:r>
          </a:p>
          <a:p>
            <a:r>
              <a:rPr lang="en-US" dirty="0"/>
              <a:t>External Liaisons</a:t>
            </a:r>
          </a:p>
          <a:p>
            <a:r>
              <a:rPr lang="en-US" dirty="0"/>
              <a:t>Oversight of IETF Protocol and Parameter Registries function - IANA</a:t>
            </a:r>
          </a:p>
        </p:txBody>
      </p:sp>
    </p:spTree>
    <p:extLst>
      <p:ext uri="{BB962C8B-B14F-4D97-AF65-F5344CB8AC3E}">
        <p14:creationId xmlns:p14="http://schemas.microsoft.com/office/powerpoint/2010/main" val="666436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0900-A146-CE43-FD82-7E2ADCD9F898}"/>
              </a:ext>
            </a:extLst>
          </p:cNvPr>
          <p:cNvSpPr>
            <a:spLocks noGrp="1"/>
          </p:cNvSpPr>
          <p:nvPr>
            <p:ph type="title"/>
          </p:nvPr>
        </p:nvSpPr>
        <p:spPr/>
        <p:txBody>
          <a:bodyPr/>
          <a:lstStyle/>
          <a:p>
            <a:r>
              <a:rPr lang="en-US" dirty="0"/>
              <a:t>Others</a:t>
            </a:r>
          </a:p>
        </p:txBody>
      </p:sp>
      <p:sp>
        <p:nvSpPr>
          <p:cNvPr id="3" name="Content Placeholder 2">
            <a:extLst>
              <a:ext uri="{FF2B5EF4-FFF2-40B4-BE49-F238E27FC236}">
                <a16:creationId xmlns:a16="http://schemas.microsoft.com/office/drawing/2014/main" id="{3DBC8948-6332-52EF-A350-DE46333296A0}"/>
              </a:ext>
            </a:extLst>
          </p:cNvPr>
          <p:cNvSpPr>
            <a:spLocks noGrp="1"/>
          </p:cNvSpPr>
          <p:nvPr>
            <p:ph idx="1"/>
          </p:nvPr>
        </p:nvSpPr>
        <p:spPr/>
        <p:txBody>
          <a:bodyPr/>
          <a:lstStyle/>
          <a:p>
            <a:r>
              <a:rPr lang="en-US" dirty="0"/>
              <a:t>IETF Trust</a:t>
            </a:r>
          </a:p>
          <a:p>
            <a:r>
              <a:rPr lang="en-US" dirty="0"/>
              <a:t>RFC Editor</a:t>
            </a:r>
          </a:p>
          <a:p>
            <a:r>
              <a:rPr lang="en-US" dirty="0"/>
              <a:t>Independent Submissions Editor</a:t>
            </a:r>
          </a:p>
          <a:p>
            <a:r>
              <a:rPr lang="en-US" dirty="0"/>
              <a:t>Nominating Committee</a:t>
            </a:r>
          </a:p>
          <a:p>
            <a:endParaRPr lang="en-US" dirty="0"/>
          </a:p>
        </p:txBody>
      </p:sp>
    </p:spTree>
    <p:extLst>
      <p:ext uri="{BB962C8B-B14F-4D97-AF65-F5344CB8AC3E}">
        <p14:creationId xmlns:p14="http://schemas.microsoft.com/office/powerpoint/2010/main" val="388499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1BB3-DBD4-C778-35E2-BA2A89900BB8}"/>
              </a:ext>
            </a:extLst>
          </p:cNvPr>
          <p:cNvSpPr>
            <a:spLocks noGrp="1"/>
          </p:cNvSpPr>
          <p:nvPr>
            <p:ph type="title"/>
          </p:nvPr>
        </p:nvSpPr>
        <p:spPr/>
        <p:txBody>
          <a:bodyPr/>
          <a:lstStyle/>
          <a:p>
            <a:r>
              <a:rPr lang="en-US" dirty="0"/>
              <a:t>Funding</a:t>
            </a:r>
          </a:p>
        </p:txBody>
      </p:sp>
      <p:sp>
        <p:nvSpPr>
          <p:cNvPr id="3" name="Content Placeholder 2">
            <a:extLst>
              <a:ext uri="{FF2B5EF4-FFF2-40B4-BE49-F238E27FC236}">
                <a16:creationId xmlns:a16="http://schemas.microsoft.com/office/drawing/2014/main" id="{EA408B14-D2FC-4CDA-F35A-B029645439E9}"/>
              </a:ext>
            </a:extLst>
          </p:cNvPr>
          <p:cNvSpPr>
            <a:spLocks noGrp="1"/>
          </p:cNvSpPr>
          <p:nvPr>
            <p:ph idx="1"/>
          </p:nvPr>
        </p:nvSpPr>
        <p:spPr/>
        <p:txBody>
          <a:bodyPr>
            <a:normAutofit/>
          </a:bodyPr>
          <a:lstStyle/>
          <a:p>
            <a:pPr marL="0" indent="0">
              <a:buNone/>
            </a:pPr>
            <a:r>
              <a:rPr lang="en-US" dirty="0"/>
              <a:t>2025 Budget:</a:t>
            </a:r>
          </a:p>
          <a:p>
            <a:r>
              <a:rPr lang="en-US" dirty="0"/>
              <a:t>The IETF has expenses of some $12M per year</a:t>
            </a:r>
          </a:p>
          <a:p>
            <a:r>
              <a:rPr lang="en-US" dirty="0"/>
              <a:t>Revenue from 3 x IETF meetings per year raise $4.5M</a:t>
            </a:r>
          </a:p>
          <a:p>
            <a:r>
              <a:rPr lang="en-US" dirty="0"/>
              <a:t>The Internet Society contributes $8M</a:t>
            </a:r>
          </a:p>
          <a:p>
            <a:r>
              <a:rPr lang="en-US" dirty="0"/>
              <a:t>The IETF Endowment contributes $300K</a:t>
            </a:r>
          </a:p>
          <a:p>
            <a:endParaRPr lang="en-US" dirty="0"/>
          </a:p>
          <a:p>
            <a:pPr lvl="1"/>
            <a:r>
              <a:rPr lang="en-US" dirty="0"/>
              <a:t>The current objective is to build the Endowment Fund to $US50M, and as a longer-term objective to lift this to $150M</a:t>
            </a:r>
          </a:p>
        </p:txBody>
      </p:sp>
    </p:spTree>
    <p:extLst>
      <p:ext uri="{BB962C8B-B14F-4D97-AF65-F5344CB8AC3E}">
        <p14:creationId xmlns:p14="http://schemas.microsoft.com/office/powerpoint/2010/main" val="34538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D97F3-6F51-0803-7AEF-917E8EEB6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FE977-194A-53EF-D574-DE8862E3FB51}"/>
              </a:ext>
            </a:extLst>
          </p:cNvPr>
          <p:cNvSpPr>
            <a:spLocks noGrp="1"/>
          </p:cNvSpPr>
          <p:nvPr>
            <p:ph type="title"/>
          </p:nvPr>
        </p:nvSpPr>
        <p:spPr/>
        <p:txBody>
          <a:bodyPr/>
          <a:lstStyle/>
          <a:p>
            <a:r>
              <a:rPr lang="en-US" dirty="0"/>
              <a:t>My IETF History</a:t>
            </a:r>
          </a:p>
        </p:txBody>
      </p:sp>
      <p:sp>
        <p:nvSpPr>
          <p:cNvPr id="3" name="Content Placeholder 2">
            <a:extLst>
              <a:ext uri="{FF2B5EF4-FFF2-40B4-BE49-F238E27FC236}">
                <a16:creationId xmlns:a16="http://schemas.microsoft.com/office/drawing/2014/main" id="{44E2D364-BC8D-DC46-580C-78CBB18C74D1}"/>
              </a:ext>
            </a:extLst>
          </p:cNvPr>
          <p:cNvSpPr>
            <a:spLocks noGrp="1"/>
          </p:cNvSpPr>
          <p:nvPr>
            <p:ph idx="1"/>
          </p:nvPr>
        </p:nvSpPr>
        <p:spPr>
          <a:xfrm>
            <a:off x="838200" y="1825625"/>
            <a:ext cx="11353800" cy="4351338"/>
          </a:xfrm>
        </p:spPr>
        <p:txBody>
          <a:bodyPr/>
          <a:lstStyle/>
          <a:p>
            <a:r>
              <a:rPr lang="en-US" dirty="0"/>
              <a:t>1st IETF Meeting – IETF 15 November 1989 Honolulu</a:t>
            </a:r>
          </a:p>
          <a:p>
            <a:r>
              <a:rPr lang="en-US" dirty="0"/>
              <a:t>I’ve attended at least 100 IETF meetings since then (I’ve  lost count!)</a:t>
            </a:r>
          </a:p>
          <a:p>
            <a:r>
              <a:rPr lang="en-US" dirty="0"/>
              <a:t>Member of the Internet Architecture Board: 1999 – 2005</a:t>
            </a:r>
          </a:p>
          <a:p>
            <a:r>
              <a:rPr lang="en-US" dirty="0"/>
              <a:t>Chaired the TACIT, SHIM6, GROW, and SIDR  Working Groups</a:t>
            </a:r>
          </a:p>
          <a:p>
            <a:r>
              <a:rPr lang="en-US" dirty="0"/>
              <a:t>(Currently) Co-Chair of the the DNS Directorate</a:t>
            </a:r>
          </a:p>
          <a:p>
            <a:endParaRPr lang="en-US" dirty="0"/>
          </a:p>
        </p:txBody>
      </p:sp>
      <p:pic>
        <p:nvPicPr>
          <p:cNvPr id="6" name="Picture 5" descr="A black shirt with a tower and text&#10;&#10;AI-generated content may be incorrect.">
            <a:extLst>
              <a:ext uri="{FF2B5EF4-FFF2-40B4-BE49-F238E27FC236}">
                <a16:creationId xmlns:a16="http://schemas.microsoft.com/office/drawing/2014/main" id="{885F4E70-CC26-6C8E-42DA-5925837417B9}"/>
              </a:ext>
            </a:extLst>
          </p:cNvPr>
          <p:cNvPicPr>
            <a:picLocks noChangeAspect="1"/>
          </p:cNvPicPr>
          <p:nvPr/>
        </p:nvPicPr>
        <p:blipFill>
          <a:blip r:embed="rId2"/>
          <a:stretch>
            <a:fillRect/>
          </a:stretch>
        </p:blipFill>
        <p:spPr>
          <a:xfrm>
            <a:off x="1254125" y="4524375"/>
            <a:ext cx="2006600" cy="1447800"/>
          </a:xfrm>
          <a:prstGeom prst="rect">
            <a:avLst/>
          </a:prstGeom>
        </p:spPr>
      </p:pic>
      <p:pic>
        <p:nvPicPr>
          <p:cNvPr id="8" name="Picture 7" descr="A close up of a shirt&#10;&#10;AI-generated content may be incorrect.">
            <a:extLst>
              <a:ext uri="{FF2B5EF4-FFF2-40B4-BE49-F238E27FC236}">
                <a16:creationId xmlns:a16="http://schemas.microsoft.com/office/drawing/2014/main" id="{B66754F5-5335-4611-9424-DE66F5149D7F}"/>
              </a:ext>
            </a:extLst>
          </p:cNvPr>
          <p:cNvPicPr>
            <a:picLocks noChangeAspect="1"/>
          </p:cNvPicPr>
          <p:nvPr/>
        </p:nvPicPr>
        <p:blipFill>
          <a:blip r:embed="rId3"/>
          <a:stretch>
            <a:fillRect/>
          </a:stretch>
        </p:blipFill>
        <p:spPr>
          <a:xfrm>
            <a:off x="9645650" y="4130675"/>
            <a:ext cx="2006600" cy="1841500"/>
          </a:xfrm>
          <a:prstGeom prst="rect">
            <a:avLst/>
          </a:prstGeom>
        </p:spPr>
      </p:pic>
      <p:pic>
        <p:nvPicPr>
          <p:cNvPr id="10" name="Picture 9" descr="A graphic design on a black shirt&#10;&#10;AI-generated content may be incorrect.">
            <a:extLst>
              <a:ext uri="{FF2B5EF4-FFF2-40B4-BE49-F238E27FC236}">
                <a16:creationId xmlns:a16="http://schemas.microsoft.com/office/drawing/2014/main" id="{2E06A3F5-8021-06EC-FEE3-D740A3C7DFD7}"/>
              </a:ext>
            </a:extLst>
          </p:cNvPr>
          <p:cNvPicPr>
            <a:picLocks noChangeAspect="1"/>
          </p:cNvPicPr>
          <p:nvPr/>
        </p:nvPicPr>
        <p:blipFill>
          <a:blip r:embed="rId4"/>
          <a:stretch>
            <a:fillRect/>
          </a:stretch>
        </p:blipFill>
        <p:spPr>
          <a:xfrm>
            <a:off x="3098800" y="4359275"/>
            <a:ext cx="1689100" cy="2425700"/>
          </a:xfrm>
          <a:prstGeom prst="rect">
            <a:avLst/>
          </a:prstGeom>
        </p:spPr>
      </p:pic>
      <p:pic>
        <p:nvPicPr>
          <p:cNvPr id="12" name="Picture 11" descr="A green shirt with white text and trees and a road&#10;&#10;AI-generated content may be incorrect.">
            <a:extLst>
              <a:ext uri="{FF2B5EF4-FFF2-40B4-BE49-F238E27FC236}">
                <a16:creationId xmlns:a16="http://schemas.microsoft.com/office/drawing/2014/main" id="{16A26350-5D8D-D809-3C14-D5FE0BCD9BC7}"/>
              </a:ext>
            </a:extLst>
          </p:cNvPr>
          <p:cNvPicPr>
            <a:picLocks noChangeAspect="1"/>
          </p:cNvPicPr>
          <p:nvPr/>
        </p:nvPicPr>
        <p:blipFill>
          <a:blip r:embed="rId5"/>
          <a:stretch>
            <a:fillRect/>
          </a:stretch>
        </p:blipFill>
        <p:spPr>
          <a:xfrm>
            <a:off x="8191500" y="4335508"/>
            <a:ext cx="1863725" cy="2449467"/>
          </a:xfrm>
          <a:prstGeom prst="rect">
            <a:avLst/>
          </a:prstGeom>
        </p:spPr>
      </p:pic>
      <p:pic>
        <p:nvPicPr>
          <p:cNvPr id="14" name="Picture 13" descr="A graphic design of food and drinks&#10;&#10;AI-generated content may be incorrect.">
            <a:extLst>
              <a:ext uri="{FF2B5EF4-FFF2-40B4-BE49-F238E27FC236}">
                <a16:creationId xmlns:a16="http://schemas.microsoft.com/office/drawing/2014/main" id="{D5ADC1A6-2A26-19BF-441E-779A73005B4C}"/>
              </a:ext>
            </a:extLst>
          </p:cNvPr>
          <p:cNvPicPr>
            <a:picLocks noChangeAspect="1"/>
          </p:cNvPicPr>
          <p:nvPr/>
        </p:nvPicPr>
        <p:blipFill>
          <a:blip r:embed="rId6"/>
          <a:stretch>
            <a:fillRect/>
          </a:stretch>
        </p:blipFill>
        <p:spPr>
          <a:xfrm>
            <a:off x="4787900" y="4335508"/>
            <a:ext cx="1710881" cy="2425701"/>
          </a:xfrm>
          <a:prstGeom prst="rect">
            <a:avLst/>
          </a:prstGeom>
        </p:spPr>
      </p:pic>
      <p:pic>
        <p:nvPicPr>
          <p:cNvPr id="16" name="Picture 15" descr="A blue shirt with white text and pictures&#10;&#10;AI-generated content may be incorrect.">
            <a:extLst>
              <a:ext uri="{FF2B5EF4-FFF2-40B4-BE49-F238E27FC236}">
                <a16:creationId xmlns:a16="http://schemas.microsoft.com/office/drawing/2014/main" id="{7DBE317D-37DD-7BDB-72AF-D5A19A649F12}"/>
              </a:ext>
            </a:extLst>
          </p:cNvPr>
          <p:cNvPicPr>
            <a:picLocks noChangeAspect="1"/>
          </p:cNvPicPr>
          <p:nvPr/>
        </p:nvPicPr>
        <p:blipFill>
          <a:blip r:embed="rId7"/>
          <a:stretch>
            <a:fillRect/>
          </a:stretch>
        </p:blipFill>
        <p:spPr>
          <a:xfrm>
            <a:off x="6407594" y="4622800"/>
            <a:ext cx="1917700" cy="2235200"/>
          </a:xfrm>
          <a:prstGeom prst="rect">
            <a:avLst/>
          </a:prstGeom>
        </p:spPr>
      </p:pic>
    </p:spTree>
    <p:extLst>
      <p:ext uri="{BB962C8B-B14F-4D97-AF65-F5344CB8AC3E}">
        <p14:creationId xmlns:p14="http://schemas.microsoft.com/office/powerpoint/2010/main" val="613035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23A7-1B2D-975E-4E65-7B5B9BA9BDC0}"/>
              </a:ext>
            </a:extLst>
          </p:cNvPr>
          <p:cNvSpPr>
            <a:spLocks noGrp="1"/>
          </p:cNvSpPr>
          <p:nvPr>
            <p:ph type="title"/>
          </p:nvPr>
        </p:nvSpPr>
        <p:spPr/>
        <p:txBody>
          <a:bodyPr/>
          <a:lstStyle/>
          <a:p>
            <a:r>
              <a:rPr lang="en-US" dirty="0"/>
              <a:t>Does the IETF develop technologies any more?</a:t>
            </a:r>
          </a:p>
        </p:txBody>
      </p:sp>
      <p:sp>
        <p:nvSpPr>
          <p:cNvPr id="3" name="Content Placeholder 2">
            <a:extLst>
              <a:ext uri="{FF2B5EF4-FFF2-40B4-BE49-F238E27FC236}">
                <a16:creationId xmlns:a16="http://schemas.microsoft.com/office/drawing/2014/main" id="{6506BE56-9EB3-591F-A804-3099D52FE305}"/>
              </a:ext>
            </a:extLst>
          </p:cNvPr>
          <p:cNvSpPr>
            <a:spLocks noGrp="1"/>
          </p:cNvSpPr>
          <p:nvPr>
            <p:ph idx="1"/>
          </p:nvPr>
        </p:nvSpPr>
        <p:spPr/>
        <p:txBody>
          <a:bodyPr>
            <a:normAutofit fontScale="92500" lnSpcReduction="20000"/>
          </a:bodyPr>
          <a:lstStyle/>
          <a:p>
            <a:r>
              <a:rPr lang="en-US" dirty="0"/>
              <a:t>In the early days the IETF was the place where technologies were developed and debugger, and where deployment was coordinated</a:t>
            </a:r>
          </a:p>
          <a:p>
            <a:r>
              <a:rPr lang="en-US" dirty="0"/>
              <a:t>At that time IETF attracted researchers and academics, developers, network operators and vendors</a:t>
            </a:r>
          </a:p>
          <a:p>
            <a:r>
              <a:rPr lang="en-US" dirty="0"/>
              <a:t>The IETF does not do much in the way of development any more</a:t>
            </a:r>
          </a:p>
          <a:p>
            <a:pPr lvl="1"/>
            <a:r>
              <a:rPr lang="en-US" dirty="0"/>
              <a:t>“design by committee” is excruciatingly painful and often fails!</a:t>
            </a:r>
          </a:p>
          <a:p>
            <a:pPr lvl="1"/>
            <a:r>
              <a:rPr lang="en-US" dirty="0"/>
              <a:t>IPv6 is a good example of the flaws in this process</a:t>
            </a:r>
          </a:p>
          <a:p>
            <a:r>
              <a:rPr lang="en-US" dirty="0"/>
              <a:t>These days the IETF tends to take in contributions by others and passes the technology through a working group review for sanity and consistency</a:t>
            </a:r>
          </a:p>
          <a:p>
            <a:r>
              <a:rPr lang="en-US" dirty="0"/>
              <a:t>These days the IETF attracts researchers, vendor developers, and social scientists!</a:t>
            </a:r>
          </a:p>
        </p:txBody>
      </p:sp>
    </p:spTree>
    <p:extLst>
      <p:ext uri="{BB962C8B-B14F-4D97-AF65-F5344CB8AC3E}">
        <p14:creationId xmlns:p14="http://schemas.microsoft.com/office/powerpoint/2010/main" val="922518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8A84-D6DB-0413-997E-F2E18C1115B0}"/>
              </a:ext>
            </a:extLst>
          </p:cNvPr>
          <p:cNvSpPr>
            <a:spLocks noGrp="1"/>
          </p:cNvSpPr>
          <p:nvPr>
            <p:ph type="title"/>
          </p:nvPr>
        </p:nvSpPr>
        <p:spPr/>
        <p:txBody>
          <a:bodyPr/>
          <a:lstStyle/>
          <a:p>
            <a:r>
              <a:rPr lang="en-US" dirty="0"/>
              <a:t>Working Code?</a:t>
            </a:r>
          </a:p>
        </p:txBody>
      </p:sp>
      <p:sp>
        <p:nvSpPr>
          <p:cNvPr id="3" name="Content Placeholder 2">
            <a:extLst>
              <a:ext uri="{FF2B5EF4-FFF2-40B4-BE49-F238E27FC236}">
                <a16:creationId xmlns:a16="http://schemas.microsoft.com/office/drawing/2014/main" id="{EBCEF2F5-2D3B-A092-556C-A3A21A4E33EA}"/>
              </a:ext>
            </a:extLst>
          </p:cNvPr>
          <p:cNvSpPr>
            <a:spLocks noGrp="1"/>
          </p:cNvSpPr>
          <p:nvPr>
            <p:ph idx="1"/>
          </p:nvPr>
        </p:nvSpPr>
        <p:spPr/>
        <p:txBody>
          <a:bodyPr/>
          <a:lstStyle/>
          <a:p>
            <a:r>
              <a:rPr lang="en-US" dirty="0"/>
              <a:t>These days many vendors are not interested in implementing every internet draft that it on its way to become an RFC</a:t>
            </a:r>
          </a:p>
          <a:p>
            <a:pPr lvl="1"/>
            <a:r>
              <a:rPr lang="en-US" dirty="0"/>
              <a:t>Its just too expensive to constantly tweak a deployed product to implement every idea that is under discussion in an IETF Working Group</a:t>
            </a:r>
          </a:p>
          <a:p>
            <a:r>
              <a:rPr lang="en-US" dirty="0"/>
              <a:t>These days many vendors wait for a Proposed Standard RFC to be published before considering whether to implement it (or not)</a:t>
            </a:r>
          </a:p>
          <a:p>
            <a:pPr lvl="1"/>
            <a:r>
              <a:rPr lang="en-US" dirty="0"/>
              <a:t>Which implies that the characterization of ”running code” is more aspirational than real! </a:t>
            </a:r>
          </a:p>
        </p:txBody>
      </p:sp>
    </p:spTree>
    <p:extLst>
      <p:ext uri="{BB962C8B-B14F-4D97-AF65-F5344CB8AC3E}">
        <p14:creationId xmlns:p14="http://schemas.microsoft.com/office/powerpoint/2010/main" val="2556345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3F78-A1FB-62A8-9E5C-8C72AB2B1F36}"/>
              </a:ext>
            </a:extLst>
          </p:cNvPr>
          <p:cNvSpPr>
            <a:spLocks noGrp="1"/>
          </p:cNvSpPr>
          <p:nvPr>
            <p:ph type="title"/>
          </p:nvPr>
        </p:nvSpPr>
        <p:spPr/>
        <p:txBody>
          <a:bodyPr/>
          <a:lstStyle/>
          <a:p>
            <a:r>
              <a:rPr lang="en-US" dirty="0"/>
              <a:t>Futures</a:t>
            </a:r>
          </a:p>
        </p:txBody>
      </p:sp>
      <p:sp>
        <p:nvSpPr>
          <p:cNvPr id="3" name="Content Placeholder 2">
            <a:extLst>
              <a:ext uri="{FF2B5EF4-FFF2-40B4-BE49-F238E27FC236}">
                <a16:creationId xmlns:a16="http://schemas.microsoft.com/office/drawing/2014/main" id="{7F25E06F-C164-2453-E4C6-F68CE0EA3168}"/>
              </a:ext>
            </a:extLst>
          </p:cNvPr>
          <p:cNvSpPr>
            <a:spLocks noGrp="1"/>
          </p:cNvSpPr>
          <p:nvPr>
            <p:ph idx="1"/>
          </p:nvPr>
        </p:nvSpPr>
        <p:spPr/>
        <p:txBody>
          <a:bodyPr/>
          <a:lstStyle/>
          <a:p>
            <a:r>
              <a:rPr lang="en-US" dirty="0"/>
              <a:t>The IETF relies on continued participation to keep going</a:t>
            </a:r>
          </a:p>
          <a:p>
            <a:r>
              <a:rPr lang="en-US" dirty="0"/>
              <a:t>As long as there are interested folk to attend meetings, contribute to Working Groups, write Internet drafts and volunteer for leadership roles, there is likely to be an IETF!</a:t>
            </a:r>
          </a:p>
          <a:p>
            <a:r>
              <a:rPr lang="en-US" dirty="0"/>
              <a:t>But without that level of support, it will be unable to continue!</a:t>
            </a:r>
          </a:p>
          <a:p>
            <a:r>
              <a:rPr lang="en-US"/>
              <a:t>So, </a:t>
            </a:r>
            <a:r>
              <a:rPr lang="en-US" dirty="0"/>
              <a:t>the IETF’s future is largely up to you!</a:t>
            </a:r>
          </a:p>
        </p:txBody>
      </p:sp>
    </p:spTree>
    <p:extLst>
      <p:ext uri="{BB962C8B-B14F-4D97-AF65-F5344CB8AC3E}">
        <p14:creationId xmlns:p14="http://schemas.microsoft.com/office/powerpoint/2010/main" val="2172699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DFF0E9-0E9D-B9C8-9CCC-FFCCB40E64BA}"/>
              </a:ext>
            </a:extLst>
          </p:cNvPr>
          <p:cNvSpPr txBox="1"/>
          <p:nvPr/>
        </p:nvSpPr>
        <p:spPr>
          <a:xfrm rot="21078236">
            <a:off x="4470400" y="2692401"/>
            <a:ext cx="4643120" cy="769441"/>
          </a:xfrm>
          <a:prstGeom prst="rect">
            <a:avLst/>
          </a:prstGeom>
          <a:noFill/>
        </p:spPr>
        <p:txBody>
          <a:bodyPr wrap="square" rtlCol="0">
            <a:spAutoFit/>
          </a:bodyPr>
          <a:lstStyle/>
          <a:p>
            <a:r>
              <a:rPr lang="en-US" sz="4400" dirty="0">
                <a:latin typeface="AhnbergHand" pitchFamily="2" charset="0"/>
              </a:rPr>
              <a:t>Thanks!</a:t>
            </a:r>
          </a:p>
        </p:txBody>
      </p:sp>
    </p:spTree>
    <p:extLst>
      <p:ext uri="{BB962C8B-B14F-4D97-AF65-F5344CB8AC3E}">
        <p14:creationId xmlns:p14="http://schemas.microsoft.com/office/powerpoint/2010/main" val="367894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F06D-ED5A-A1F3-5ACE-C3B327D4F73D}"/>
              </a:ext>
            </a:extLst>
          </p:cNvPr>
          <p:cNvSpPr>
            <a:spLocks noGrp="1"/>
          </p:cNvSpPr>
          <p:nvPr>
            <p:ph type="title"/>
          </p:nvPr>
        </p:nvSpPr>
        <p:spPr/>
        <p:txBody>
          <a:bodyPr/>
          <a:lstStyle/>
          <a:p>
            <a:r>
              <a:rPr lang="en-US" dirty="0"/>
              <a:t>IETF Meetings</a:t>
            </a:r>
          </a:p>
        </p:txBody>
      </p:sp>
      <p:pic>
        <p:nvPicPr>
          <p:cNvPr id="5" name="Content Placeholder 4" descr="A screenshot of a computer&#10;&#10;AI-generated content may be incorrect.">
            <a:extLst>
              <a:ext uri="{FF2B5EF4-FFF2-40B4-BE49-F238E27FC236}">
                <a16:creationId xmlns:a16="http://schemas.microsoft.com/office/drawing/2014/main" id="{84446917-199E-52F2-8A8B-E57531405C4C}"/>
              </a:ext>
            </a:extLst>
          </p:cNvPr>
          <p:cNvPicPr>
            <a:picLocks noGrp="1" noChangeAspect="1"/>
          </p:cNvPicPr>
          <p:nvPr>
            <p:ph idx="1"/>
          </p:nvPr>
        </p:nvPicPr>
        <p:blipFill>
          <a:blip r:embed="rId2"/>
          <a:stretch>
            <a:fillRect/>
          </a:stretch>
        </p:blipFill>
        <p:spPr>
          <a:xfrm>
            <a:off x="941669" y="1562925"/>
            <a:ext cx="3201706" cy="2328038"/>
          </a:xfrm>
          <a:ln>
            <a:solidFill>
              <a:schemeClr val="tx1"/>
            </a:solidFill>
          </a:ln>
        </p:spPr>
      </p:pic>
      <p:sp>
        <p:nvSpPr>
          <p:cNvPr id="6" name="TextBox 5">
            <a:extLst>
              <a:ext uri="{FF2B5EF4-FFF2-40B4-BE49-F238E27FC236}">
                <a16:creationId xmlns:a16="http://schemas.microsoft.com/office/drawing/2014/main" id="{EC59B7A2-894A-29B7-3A7A-BC2C43C2C09C}"/>
              </a:ext>
            </a:extLst>
          </p:cNvPr>
          <p:cNvSpPr txBox="1"/>
          <p:nvPr/>
        </p:nvSpPr>
        <p:spPr>
          <a:xfrm>
            <a:off x="4743451" y="1876425"/>
            <a:ext cx="6858000" cy="1200329"/>
          </a:xfrm>
          <a:prstGeom prst="rect">
            <a:avLst/>
          </a:prstGeom>
          <a:noFill/>
        </p:spPr>
        <p:txBody>
          <a:bodyPr wrap="square" rtlCol="0">
            <a:spAutoFit/>
          </a:bodyPr>
          <a:lstStyle/>
          <a:p>
            <a:r>
              <a:rPr lang="en-US" dirty="0">
                <a:latin typeface="AhnbergHand" pitchFamily="2" charset="0"/>
              </a:rPr>
              <a:t>Outgrowth of the ARPA network with the advent of the NSF Internet project that expanded the network to a set of US universities. Strong researcher participation, scant vendor interest!</a:t>
            </a:r>
          </a:p>
        </p:txBody>
      </p:sp>
      <p:sp>
        <p:nvSpPr>
          <p:cNvPr id="9" name="Freeform 8">
            <a:extLst>
              <a:ext uri="{FF2B5EF4-FFF2-40B4-BE49-F238E27FC236}">
                <a16:creationId xmlns:a16="http://schemas.microsoft.com/office/drawing/2014/main" id="{BEE82B6D-C0D5-C815-7534-A138A4BCCDD8}"/>
              </a:ext>
            </a:extLst>
          </p:cNvPr>
          <p:cNvSpPr/>
          <p:nvPr/>
        </p:nvSpPr>
        <p:spPr>
          <a:xfrm>
            <a:off x="1030637" y="1952916"/>
            <a:ext cx="881478" cy="228968"/>
          </a:xfrm>
          <a:custGeom>
            <a:avLst/>
            <a:gdLst>
              <a:gd name="connsiteX0" fmla="*/ 77492 w 881478"/>
              <a:gd name="connsiteY0" fmla="*/ 201348 h 228968"/>
              <a:gd name="connsiteX1" fmla="*/ 751668 w 881478"/>
              <a:gd name="connsiteY1" fmla="*/ 224596 h 228968"/>
              <a:gd name="connsiteX2" fmla="*/ 867905 w 881478"/>
              <a:gd name="connsiteY2" fmla="*/ 123857 h 228968"/>
              <a:gd name="connsiteX3" fmla="*/ 565688 w 881478"/>
              <a:gd name="connsiteY3" fmla="*/ 23118 h 228968"/>
              <a:gd name="connsiteX4" fmla="*/ 131736 w 881478"/>
              <a:gd name="connsiteY4" fmla="*/ 15369 h 228968"/>
              <a:gd name="connsiteX5" fmla="*/ 0 w 881478"/>
              <a:gd name="connsiteY5" fmla="*/ 201348 h 22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78" h="228968">
                <a:moveTo>
                  <a:pt x="77492" y="201348"/>
                </a:moveTo>
                <a:cubicBezTo>
                  <a:pt x="348712" y="219429"/>
                  <a:pt x="619933" y="237511"/>
                  <a:pt x="751668" y="224596"/>
                </a:cubicBezTo>
                <a:cubicBezTo>
                  <a:pt x="883404" y="211681"/>
                  <a:pt x="898902" y="157437"/>
                  <a:pt x="867905" y="123857"/>
                </a:cubicBezTo>
                <a:cubicBezTo>
                  <a:pt x="836908" y="90277"/>
                  <a:pt x="688383" y="41199"/>
                  <a:pt x="565688" y="23118"/>
                </a:cubicBezTo>
                <a:cubicBezTo>
                  <a:pt x="442993" y="5037"/>
                  <a:pt x="226017" y="-14336"/>
                  <a:pt x="131736" y="15369"/>
                </a:cubicBezTo>
                <a:cubicBezTo>
                  <a:pt x="37455" y="45074"/>
                  <a:pt x="18727" y="123211"/>
                  <a:pt x="0" y="20134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42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AFD9F-0BCD-6463-15EA-A840D03A3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F7AC0E-9591-FC76-EF25-57536E240283}"/>
              </a:ext>
            </a:extLst>
          </p:cNvPr>
          <p:cNvSpPr>
            <a:spLocks noGrp="1"/>
          </p:cNvSpPr>
          <p:nvPr>
            <p:ph type="title"/>
          </p:nvPr>
        </p:nvSpPr>
        <p:spPr/>
        <p:txBody>
          <a:bodyPr/>
          <a:lstStyle/>
          <a:p>
            <a:r>
              <a:rPr lang="en-US" dirty="0"/>
              <a:t>IETF History</a:t>
            </a:r>
          </a:p>
        </p:txBody>
      </p:sp>
      <p:pic>
        <p:nvPicPr>
          <p:cNvPr id="5" name="Content Placeholder 4" descr="A screenshot of a computer&#10;&#10;AI-generated content may be incorrect.">
            <a:extLst>
              <a:ext uri="{FF2B5EF4-FFF2-40B4-BE49-F238E27FC236}">
                <a16:creationId xmlns:a16="http://schemas.microsoft.com/office/drawing/2014/main" id="{C1190D35-F2B3-9FCF-7383-7273C06B4B2B}"/>
              </a:ext>
            </a:extLst>
          </p:cNvPr>
          <p:cNvPicPr>
            <a:picLocks noGrp="1" noChangeAspect="1"/>
          </p:cNvPicPr>
          <p:nvPr>
            <p:ph idx="1"/>
          </p:nvPr>
        </p:nvPicPr>
        <p:blipFill>
          <a:blip r:embed="rId2"/>
          <a:stretch>
            <a:fillRect/>
          </a:stretch>
        </p:blipFill>
        <p:spPr>
          <a:xfrm>
            <a:off x="941669" y="1562925"/>
            <a:ext cx="3201706" cy="2328038"/>
          </a:xfrm>
          <a:ln>
            <a:solidFill>
              <a:schemeClr val="tx1"/>
            </a:solidFill>
          </a:ln>
        </p:spPr>
      </p:pic>
      <p:sp>
        <p:nvSpPr>
          <p:cNvPr id="4" name="TextBox 3">
            <a:extLst>
              <a:ext uri="{FF2B5EF4-FFF2-40B4-BE49-F238E27FC236}">
                <a16:creationId xmlns:a16="http://schemas.microsoft.com/office/drawing/2014/main" id="{62B088C7-5021-56B8-5D76-CEA22A45C3BF}"/>
              </a:ext>
            </a:extLst>
          </p:cNvPr>
          <p:cNvSpPr txBox="1"/>
          <p:nvPr/>
        </p:nvSpPr>
        <p:spPr>
          <a:xfrm>
            <a:off x="3653726" y="3890962"/>
            <a:ext cx="6096000" cy="369332"/>
          </a:xfrm>
          <a:prstGeom prst="rect">
            <a:avLst/>
          </a:prstGeom>
          <a:noFill/>
        </p:spPr>
        <p:txBody>
          <a:bodyPr wrap="square">
            <a:spAutoFit/>
          </a:bodyPr>
          <a:lstStyle/>
          <a:p>
            <a:r>
              <a:rPr lang="en-US" dirty="0">
                <a:latin typeface="AhnbergHand" pitchFamily="2" charset="0"/>
              </a:rPr>
              <a:t>First IETF hosted outside the US</a:t>
            </a:r>
          </a:p>
        </p:txBody>
      </p:sp>
      <p:pic>
        <p:nvPicPr>
          <p:cNvPr id="9" name="Picture 8" descr="A close-up of a white background&#10;&#10;AI-generated content may be incorrect.">
            <a:extLst>
              <a:ext uri="{FF2B5EF4-FFF2-40B4-BE49-F238E27FC236}">
                <a16:creationId xmlns:a16="http://schemas.microsoft.com/office/drawing/2014/main" id="{C10B0B3B-17FD-CD41-8E4E-48017DE03BD0}"/>
              </a:ext>
            </a:extLst>
          </p:cNvPr>
          <p:cNvPicPr>
            <a:picLocks noChangeAspect="1"/>
          </p:cNvPicPr>
          <p:nvPr/>
        </p:nvPicPr>
        <p:blipFill>
          <a:blip r:embed="rId3"/>
          <a:stretch>
            <a:fillRect/>
          </a:stretch>
        </p:blipFill>
        <p:spPr>
          <a:xfrm>
            <a:off x="2641707" y="1876425"/>
            <a:ext cx="7683500" cy="1828800"/>
          </a:xfrm>
          <a:prstGeom prst="rect">
            <a:avLst/>
          </a:prstGeom>
          <a:ln>
            <a:solidFill>
              <a:schemeClr val="tx1"/>
            </a:solidFill>
          </a:ln>
        </p:spPr>
      </p:pic>
      <p:sp>
        <p:nvSpPr>
          <p:cNvPr id="12" name="Freeform 11">
            <a:extLst>
              <a:ext uri="{FF2B5EF4-FFF2-40B4-BE49-F238E27FC236}">
                <a16:creationId xmlns:a16="http://schemas.microsoft.com/office/drawing/2014/main" id="{0D4AE729-CBEF-1BFA-B21E-035F138F7D7E}"/>
              </a:ext>
            </a:extLst>
          </p:cNvPr>
          <p:cNvSpPr/>
          <p:nvPr/>
        </p:nvSpPr>
        <p:spPr>
          <a:xfrm>
            <a:off x="2633130" y="2908516"/>
            <a:ext cx="1984410" cy="340586"/>
          </a:xfrm>
          <a:custGeom>
            <a:avLst/>
            <a:gdLst>
              <a:gd name="connsiteX0" fmla="*/ 110070 w 1984410"/>
              <a:gd name="connsiteY0" fmla="*/ 291884 h 340586"/>
              <a:gd name="connsiteX1" fmla="*/ 1876877 w 1984410"/>
              <a:gd name="connsiteY1" fmla="*/ 322881 h 340586"/>
              <a:gd name="connsiteX2" fmla="*/ 1613406 w 1984410"/>
              <a:gd name="connsiteY2" fmla="*/ 51660 h 340586"/>
              <a:gd name="connsiteX3" fmla="*/ 164314 w 1984410"/>
              <a:gd name="connsiteY3" fmla="*/ 12915 h 340586"/>
              <a:gd name="connsiteX4" fmla="*/ 94572 w 1984410"/>
              <a:gd name="connsiteY4" fmla="*/ 206643 h 340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410" h="340586">
                <a:moveTo>
                  <a:pt x="110070" y="291884"/>
                </a:moveTo>
                <a:cubicBezTo>
                  <a:pt x="868195" y="327401"/>
                  <a:pt x="1626321" y="362918"/>
                  <a:pt x="1876877" y="322881"/>
                </a:cubicBezTo>
                <a:cubicBezTo>
                  <a:pt x="2127433" y="282844"/>
                  <a:pt x="1898833" y="103321"/>
                  <a:pt x="1613406" y="51660"/>
                </a:cubicBezTo>
                <a:cubicBezTo>
                  <a:pt x="1327979" y="-1"/>
                  <a:pt x="417453" y="-12915"/>
                  <a:pt x="164314" y="12915"/>
                </a:cubicBezTo>
                <a:cubicBezTo>
                  <a:pt x="-88825" y="38745"/>
                  <a:pt x="2873" y="122694"/>
                  <a:pt x="94572" y="20664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32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2851D-A293-28D6-B886-FD25FCE08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5B7FA-3E0C-ADC9-CBE7-C7080903066C}"/>
              </a:ext>
            </a:extLst>
          </p:cNvPr>
          <p:cNvSpPr>
            <a:spLocks noGrp="1"/>
          </p:cNvSpPr>
          <p:nvPr>
            <p:ph type="title"/>
          </p:nvPr>
        </p:nvSpPr>
        <p:spPr/>
        <p:txBody>
          <a:bodyPr/>
          <a:lstStyle/>
          <a:p>
            <a:r>
              <a:rPr lang="en-US" dirty="0"/>
              <a:t>IETF History</a:t>
            </a:r>
          </a:p>
        </p:txBody>
      </p:sp>
      <p:pic>
        <p:nvPicPr>
          <p:cNvPr id="5" name="Content Placeholder 4" descr="A screenshot of a computer&#10;&#10;AI-generated content may be incorrect.">
            <a:extLst>
              <a:ext uri="{FF2B5EF4-FFF2-40B4-BE49-F238E27FC236}">
                <a16:creationId xmlns:a16="http://schemas.microsoft.com/office/drawing/2014/main" id="{81F5B6EE-D56D-B37C-4F04-E134293D8100}"/>
              </a:ext>
            </a:extLst>
          </p:cNvPr>
          <p:cNvPicPr>
            <a:picLocks noGrp="1" noChangeAspect="1"/>
          </p:cNvPicPr>
          <p:nvPr>
            <p:ph idx="1"/>
          </p:nvPr>
        </p:nvPicPr>
        <p:blipFill>
          <a:blip r:embed="rId2"/>
          <a:stretch>
            <a:fillRect/>
          </a:stretch>
        </p:blipFill>
        <p:spPr>
          <a:xfrm>
            <a:off x="941669" y="1562925"/>
            <a:ext cx="3201706" cy="2328038"/>
          </a:xfrm>
          <a:ln>
            <a:solidFill>
              <a:schemeClr val="tx1"/>
            </a:solidFill>
          </a:ln>
        </p:spPr>
      </p:pic>
      <p:sp>
        <p:nvSpPr>
          <p:cNvPr id="4" name="TextBox 3">
            <a:extLst>
              <a:ext uri="{FF2B5EF4-FFF2-40B4-BE49-F238E27FC236}">
                <a16:creationId xmlns:a16="http://schemas.microsoft.com/office/drawing/2014/main" id="{259B07BA-D735-E533-534E-4E6D572FD279}"/>
              </a:ext>
            </a:extLst>
          </p:cNvPr>
          <p:cNvSpPr txBox="1"/>
          <p:nvPr/>
        </p:nvSpPr>
        <p:spPr>
          <a:xfrm>
            <a:off x="5257800" y="5122411"/>
            <a:ext cx="6096000" cy="369332"/>
          </a:xfrm>
          <a:prstGeom prst="rect">
            <a:avLst/>
          </a:prstGeom>
          <a:noFill/>
        </p:spPr>
        <p:txBody>
          <a:bodyPr wrap="square">
            <a:spAutoFit/>
          </a:bodyPr>
          <a:lstStyle/>
          <a:p>
            <a:r>
              <a:rPr lang="en-US" dirty="0">
                <a:latin typeface="AhnbergHand" pitchFamily="2" charset="0"/>
              </a:rPr>
              <a:t>First IETF with more than 1,000 attendees</a:t>
            </a:r>
          </a:p>
        </p:txBody>
      </p:sp>
      <p:pic>
        <p:nvPicPr>
          <p:cNvPr id="3" name="Picture 2" descr="A close-up of a white background&#10;&#10;AI-generated content may be incorrect.">
            <a:extLst>
              <a:ext uri="{FF2B5EF4-FFF2-40B4-BE49-F238E27FC236}">
                <a16:creationId xmlns:a16="http://schemas.microsoft.com/office/drawing/2014/main" id="{E202F4AB-0E45-D561-FCB5-FEB4787AECA0}"/>
              </a:ext>
            </a:extLst>
          </p:cNvPr>
          <p:cNvPicPr>
            <a:picLocks noChangeAspect="1"/>
          </p:cNvPicPr>
          <p:nvPr/>
        </p:nvPicPr>
        <p:blipFill>
          <a:blip r:embed="rId3"/>
          <a:stretch>
            <a:fillRect/>
          </a:stretch>
        </p:blipFill>
        <p:spPr>
          <a:xfrm>
            <a:off x="2641707" y="1876425"/>
            <a:ext cx="7683500" cy="1828800"/>
          </a:xfrm>
          <a:prstGeom prst="rect">
            <a:avLst/>
          </a:prstGeom>
          <a:ln>
            <a:solidFill>
              <a:schemeClr val="tx1"/>
            </a:solidFill>
          </a:ln>
        </p:spPr>
      </p:pic>
      <p:pic>
        <p:nvPicPr>
          <p:cNvPr id="8" name="Picture 7" descr="A white background with black text&#10;&#10;AI-generated content may be incorrect.">
            <a:extLst>
              <a:ext uri="{FF2B5EF4-FFF2-40B4-BE49-F238E27FC236}">
                <a16:creationId xmlns:a16="http://schemas.microsoft.com/office/drawing/2014/main" id="{EC61E105-FB49-BEF1-C0AE-24EC2B4A946F}"/>
              </a:ext>
            </a:extLst>
          </p:cNvPr>
          <p:cNvPicPr>
            <a:picLocks noChangeAspect="1"/>
          </p:cNvPicPr>
          <p:nvPr/>
        </p:nvPicPr>
        <p:blipFill>
          <a:blip r:embed="rId4"/>
          <a:stretch>
            <a:fillRect/>
          </a:stretch>
        </p:blipFill>
        <p:spPr>
          <a:xfrm>
            <a:off x="4796725" y="3355996"/>
            <a:ext cx="5903725" cy="1547570"/>
          </a:xfrm>
          <a:prstGeom prst="rect">
            <a:avLst/>
          </a:prstGeom>
          <a:ln>
            <a:solidFill>
              <a:schemeClr val="tx1"/>
            </a:solidFill>
          </a:ln>
        </p:spPr>
      </p:pic>
      <p:sp>
        <p:nvSpPr>
          <p:cNvPr id="9" name="Freeform 8">
            <a:extLst>
              <a:ext uri="{FF2B5EF4-FFF2-40B4-BE49-F238E27FC236}">
                <a16:creationId xmlns:a16="http://schemas.microsoft.com/office/drawing/2014/main" id="{864093D2-1CA0-1192-0DF7-B0B1D992A577}"/>
              </a:ext>
            </a:extLst>
          </p:cNvPr>
          <p:cNvSpPr/>
          <p:nvPr/>
        </p:nvSpPr>
        <p:spPr>
          <a:xfrm>
            <a:off x="4948827" y="4164739"/>
            <a:ext cx="1350442" cy="266743"/>
          </a:xfrm>
          <a:custGeom>
            <a:avLst/>
            <a:gdLst>
              <a:gd name="connsiteX0" fmla="*/ 119119 w 1350442"/>
              <a:gd name="connsiteY0" fmla="*/ 190285 h 266743"/>
              <a:gd name="connsiteX1" fmla="*/ 1258244 w 1350442"/>
              <a:gd name="connsiteY1" fmla="*/ 260027 h 266743"/>
              <a:gd name="connsiteX2" fmla="*/ 1157505 w 1350442"/>
              <a:gd name="connsiteY2" fmla="*/ 43051 h 266743"/>
              <a:gd name="connsiteX3" fmla="*/ 165614 w 1350442"/>
              <a:gd name="connsiteY3" fmla="*/ 12054 h 266743"/>
              <a:gd name="connsiteX4" fmla="*/ 10631 w 1350442"/>
              <a:gd name="connsiteY4" fmla="*/ 190285 h 266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442" h="266743">
                <a:moveTo>
                  <a:pt x="119119" y="190285"/>
                </a:moveTo>
                <a:cubicBezTo>
                  <a:pt x="602149" y="237425"/>
                  <a:pt x="1085180" y="284566"/>
                  <a:pt x="1258244" y="260027"/>
                </a:cubicBezTo>
                <a:cubicBezTo>
                  <a:pt x="1431308" y="235488"/>
                  <a:pt x="1339610" y="84380"/>
                  <a:pt x="1157505" y="43051"/>
                </a:cubicBezTo>
                <a:cubicBezTo>
                  <a:pt x="975400" y="1722"/>
                  <a:pt x="356760" y="-12485"/>
                  <a:pt x="165614" y="12054"/>
                </a:cubicBezTo>
                <a:cubicBezTo>
                  <a:pt x="-25532" y="36593"/>
                  <a:pt x="-7451" y="113439"/>
                  <a:pt x="10631" y="19028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90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EC21A-AA4B-9C1D-E4F4-583038946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BADD9-23DB-7282-02F1-BF358245B73C}"/>
              </a:ext>
            </a:extLst>
          </p:cNvPr>
          <p:cNvSpPr>
            <a:spLocks noGrp="1"/>
          </p:cNvSpPr>
          <p:nvPr>
            <p:ph type="title"/>
          </p:nvPr>
        </p:nvSpPr>
        <p:spPr/>
        <p:txBody>
          <a:bodyPr/>
          <a:lstStyle/>
          <a:p>
            <a:r>
              <a:rPr lang="en-US" dirty="0"/>
              <a:t>IETF History</a:t>
            </a:r>
          </a:p>
        </p:txBody>
      </p:sp>
      <p:pic>
        <p:nvPicPr>
          <p:cNvPr id="5" name="Content Placeholder 4" descr="A screenshot of a computer&#10;&#10;AI-generated content may be incorrect.">
            <a:extLst>
              <a:ext uri="{FF2B5EF4-FFF2-40B4-BE49-F238E27FC236}">
                <a16:creationId xmlns:a16="http://schemas.microsoft.com/office/drawing/2014/main" id="{EF92AFE9-FF9A-1BBB-30CB-EBE0753E02ED}"/>
              </a:ext>
            </a:extLst>
          </p:cNvPr>
          <p:cNvPicPr>
            <a:picLocks noGrp="1" noChangeAspect="1"/>
          </p:cNvPicPr>
          <p:nvPr>
            <p:ph idx="1"/>
          </p:nvPr>
        </p:nvPicPr>
        <p:blipFill>
          <a:blip r:embed="rId2"/>
          <a:stretch>
            <a:fillRect/>
          </a:stretch>
        </p:blipFill>
        <p:spPr>
          <a:xfrm>
            <a:off x="941669" y="1562925"/>
            <a:ext cx="3201706" cy="2328038"/>
          </a:xfrm>
          <a:ln>
            <a:solidFill>
              <a:schemeClr val="tx1"/>
            </a:solidFill>
          </a:ln>
        </p:spPr>
      </p:pic>
      <p:pic>
        <p:nvPicPr>
          <p:cNvPr id="3" name="Picture 2" descr="A close-up of a white background&#10;&#10;AI-generated content may be incorrect.">
            <a:extLst>
              <a:ext uri="{FF2B5EF4-FFF2-40B4-BE49-F238E27FC236}">
                <a16:creationId xmlns:a16="http://schemas.microsoft.com/office/drawing/2014/main" id="{D479A468-A4E3-BB48-5A4E-59AF1C91D882}"/>
              </a:ext>
            </a:extLst>
          </p:cNvPr>
          <p:cNvPicPr>
            <a:picLocks noChangeAspect="1"/>
          </p:cNvPicPr>
          <p:nvPr/>
        </p:nvPicPr>
        <p:blipFill>
          <a:blip r:embed="rId3"/>
          <a:stretch>
            <a:fillRect/>
          </a:stretch>
        </p:blipFill>
        <p:spPr>
          <a:xfrm>
            <a:off x="2641707" y="1876425"/>
            <a:ext cx="7683500" cy="1828800"/>
          </a:xfrm>
          <a:prstGeom prst="rect">
            <a:avLst/>
          </a:prstGeom>
          <a:ln>
            <a:solidFill>
              <a:schemeClr val="tx1"/>
            </a:solidFill>
          </a:ln>
        </p:spPr>
      </p:pic>
      <p:pic>
        <p:nvPicPr>
          <p:cNvPr id="8" name="Picture 7" descr="A white background with black text&#10;&#10;AI-generated content may be incorrect.">
            <a:extLst>
              <a:ext uri="{FF2B5EF4-FFF2-40B4-BE49-F238E27FC236}">
                <a16:creationId xmlns:a16="http://schemas.microsoft.com/office/drawing/2014/main" id="{B39E16FF-2E60-1265-3FD0-3075988CB9A0}"/>
              </a:ext>
            </a:extLst>
          </p:cNvPr>
          <p:cNvPicPr>
            <a:picLocks noChangeAspect="1"/>
          </p:cNvPicPr>
          <p:nvPr/>
        </p:nvPicPr>
        <p:blipFill>
          <a:blip r:embed="rId4"/>
          <a:stretch>
            <a:fillRect/>
          </a:stretch>
        </p:blipFill>
        <p:spPr>
          <a:xfrm>
            <a:off x="4796725" y="3355996"/>
            <a:ext cx="5903725" cy="1547570"/>
          </a:xfrm>
          <a:prstGeom prst="rect">
            <a:avLst/>
          </a:prstGeom>
          <a:ln>
            <a:solidFill>
              <a:schemeClr val="tx1"/>
            </a:solidFill>
          </a:ln>
        </p:spPr>
      </p:pic>
      <p:pic>
        <p:nvPicPr>
          <p:cNvPr id="7" name="Picture 6" descr="A white background with black text&#10;&#10;AI-generated content may be incorrect.">
            <a:extLst>
              <a:ext uri="{FF2B5EF4-FFF2-40B4-BE49-F238E27FC236}">
                <a16:creationId xmlns:a16="http://schemas.microsoft.com/office/drawing/2014/main" id="{4D449367-DAD4-B372-AB8B-F5A867DC44FD}"/>
              </a:ext>
            </a:extLst>
          </p:cNvPr>
          <p:cNvPicPr>
            <a:picLocks noChangeAspect="1"/>
          </p:cNvPicPr>
          <p:nvPr/>
        </p:nvPicPr>
        <p:blipFill>
          <a:blip r:embed="rId5"/>
          <a:stretch>
            <a:fillRect/>
          </a:stretch>
        </p:blipFill>
        <p:spPr>
          <a:xfrm>
            <a:off x="517901" y="3987198"/>
            <a:ext cx="7772400" cy="1486804"/>
          </a:xfrm>
          <a:prstGeom prst="rect">
            <a:avLst/>
          </a:prstGeom>
          <a:ln>
            <a:solidFill>
              <a:schemeClr val="tx1"/>
            </a:solidFill>
          </a:ln>
        </p:spPr>
      </p:pic>
      <p:sp>
        <p:nvSpPr>
          <p:cNvPr id="6" name="TextBox 5">
            <a:extLst>
              <a:ext uri="{FF2B5EF4-FFF2-40B4-BE49-F238E27FC236}">
                <a16:creationId xmlns:a16="http://schemas.microsoft.com/office/drawing/2014/main" id="{94DCB6C8-AD80-7342-2FA1-38DC3A326965}"/>
              </a:ext>
            </a:extLst>
          </p:cNvPr>
          <p:cNvSpPr txBox="1"/>
          <p:nvPr/>
        </p:nvSpPr>
        <p:spPr>
          <a:xfrm>
            <a:off x="1545956" y="5755975"/>
            <a:ext cx="6096000" cy="369332"/>
          </a:xfrm>
          <a:prstGeom prst="rect">
            <a:avLst/>
          </a:prstGeom>
          <a:noFill/>
        </p:spPr>
        <p:txBody>
          <a:bodyPr wrap="square">
            <a:spAutoFit/>
          </a:bodyPr>
          <a:lstStyle/>
          <a:p>
            <a:r>
              <a:rPr lang="en-US" dirty="0">
                <a:latin typeface="AhnbergHand" pitchFamily="2" charset="0"/>
              </a:rPr>
              <a:t>The formation of a “standalone” IETF</a:t>
            </a:r>
          </a:p>
        </p:txBody>
      </p:sp>
      <p:sp>
        <p:nvSpPr>
          <p:cNvPr id="11" name="Freeform 10">
            <a:extLst>
              <a:ext uri="{FF2B5EF4-FFF2-40B4-BE49-F238E27FC236}">
                <a16:creationId xmlns:a16="http://schemas.microsoft.com/office/drawing/2014/main" id="{A9865F18-D2A0-8ACB-808C-8D63F065009E}"/>
              </a:ext>
            </a:extLst>
          </p:cNvPr>
          <p:cNvSpPr/>
          <p:nvPr/>
        </p:nvSpPr>
        <p:spPr>
          <a:xfrm>
            <a:off x="353276" y="4761289"/>
            <a:ext cx="1591219" cy="364908"/>
          </a:xfrm>
          <a:custGeom>
            <a:avLst/>
            <a:gdLst>
              <a:gd name="connsiteX0" fmla="*/ 220161 w 1591219"/>
              <a:gd name="connsiteY0" fmla="*/ 306657 h 364908"/>
              <a:gd name="connsiteX1" fmla="*/ 1382534 w 1591219"/>
              <a:gd name="connsiteY1" fmla="*/ 345403 h 364908"/>
              <a:gd name="connsiteX2" fmla="*/ 1475524 w 1591219"/>
              <a:gd name="connsiteY2" fmla="*/ 35436 h 364908"/>
              <a:gd name="connsiteX3" fmla="*/ 158168 w 1591219"/>
              <a:gd name="connsiteY3" fmla="*/ 35436 h 364908"/>
              <a:gd name="connsiteX4" fmla="*/ 72927 w 1591219"/>
              <a:gd name="connsiteY4" fmla="*/ 291158 h 36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9" h="364908">
                <a:moveTo>
                  <a:pt x="220161" y="306657"/>
                </a:moveTo>
                <a:cubicBezTo>
                  <a:pt x="696734" y="348632"/>
                  <a:pt x="1173307" y="390607"/>
                  <a:pt x="1382534" y="345403"/>
                </a:cubicBezTo>
                <a:cubicBezTo>
                  <a:pt x="1591761" y="300199"/>
                  <a:pt x="1679585" y="87097"/>
                  <a:pt x="1475524" y="35436"/>
                </a:cubicBezTo>
                <a:cubicBezTo>
                  <a:pt x="1271463" y="-16225"/>
                  <a:pt x="391934" y="-7184"/>
                  <a:pt x="158168" y="35436"/>
                </a:cubicBezTo>
                <a:cubicBezTo>
                  <a:pt x="-75598" y="78056"/>
                  <a:pt x="-1336" y="184607"/>
                  <a:pt x="72927" y="29115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2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BE023-C5E4-C2C0-1C44-9CE83AFF9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32469-DA21-24FF-BF75-1215E4A54F3A}"/>
              </a:ext>
            </a:extLst>
          </p:cNvPr>
          <p:cNvSpPr>
            <a:spLocks noGrp="1"/>
          </p:cNvSpPr>
          <p:nvPr>
            <p:ph type="title"/>
          </p:nvPr>
        </p:nvSpPr>
        <p:spPr/>
        <p:txBody>
          <a:bodyPr/>
          <a:lstStyle/>
          <a:p>
            <a:r>
              <a:rPr lang="en-US" dirty="0"/>
              <a:t>IETF History</a:t>
            </a:r>
          </a:p>
        </p:txBody>
      </p:sp>
      <p:pic>
        <p:nvPicPr>
          <p:cNvPr id="5" name="Content Placeholder 4" descr="A screenshot of a computer&#10;&#10;AI-generated content may be incorrect.">
            <a:extLst>
              <a:ext uri="{FF2B5EF4-FFF2-40B4-BE49-F238E27FC236}">
                <a16:creationId xmlns:a16="http://schemas.microsoft.com/office/drawing/2014/main" id="{19AE8F5B-4B67-3A16-418C-9DE88E7EF2D0}"/>
              </a:ext>
            </a:extLst>
          </p:cNvPr>
          <p:cNvPicPr>
            <a:picLocks noGrp="1" noChangeAspect="1"/>
          </p:cNvPicPr>
          <p:nvPr>
            <p:ph idx="1"/>
          </p:nvPr>
        </p:nvPicPr>
        <p:blipFill>
          <a:blip r:embed="rId2"/>
          <a:stretch>
            <a:fillRect/>
          </a:stretch>
        </p:blipFill>
        <p:spPr>
          <a:xfrm>
            <a:off x="941669" y="1562925"/>
            <a:ext cx="3201706" cy="2328038"/>
          </a:xfrm>
          <a:ln>
            <a:solidFill>
              <a:schemeClr val="tx1"/>
            </a:solidFill>
          </a:ln>
        </p:spPr>
      </p:pic>
      <p:pic>
        <p:nvPicPr>
          <p:cNvPr id="3" name="Picture 2" descr="A close-up of a white background&#10;&#10;AI-generated content may be incorrect.">
            <a:extLst>
              <a:ext uri="{FF2B5EF4-FFF2-40B4-BE49-F238E27FC236}">
                <a16:creationId xmlns:a16="http://schemas.microsoft.com/office/drawing/2014/main" id="{E15C47D7-CA99-8078-452A-8AD212B490AA}"/>
              </a:ext>
            </a:extLst>
          </p:cNvPr>
          <p:cNvPicPr>
            <a:picLocks noChangeAspect="1"/>
          </p:cNvPicPr>
          <p:nvPr/>
        </p:nvPicPr>
        <p:blipFill>
          <a:blip r:embed="rId3"/>
          <a:stretch>
            <a:fillRect/>
          </a:stretch>
        </p:blipFill>
        <p:spPr>
          <a:xfrm>
            <a:off x="2542522" y="1887549"/>
            <a:ext cx="7683500" cy="1828800"/>
          </a:xfrm>
          <a:prstGeom prst="rect">
            <a:avLst/>
          </a:prstGeom>
          <a:ln>
            <a:solidFill>
              <a:schemeClr val="tx1"/>
            </a:solidFill>
          </a:ln>
        </p:spPr>
      </p:pic>
      <p:pic>
        <p:nvPicPr>
          <p:cNvPr id="8" name="Picture 7" descr="A white background with black text&#10;&#10;AI-generated content may be incorrect.">
            <a:extLst>
              <a:ext uri="{FF2B5EF4-FFF2-40B4-BE49-F238E27FC236}">
                <a16:creationId xmlns:a16="http://schemas.microsoft.com/office/drawing/2014/main" id="{66A8EE4D-830F-4049-4866-0AB3C524EBB3}"/>
              </a:ext>
            </a:extLst>
          </p:cNvPr>
          <p:cNvPicPr>
            <a:picLocks noChangeAspect="1"/>
          </p:cNvPicPr>
          <p:nvPr/>
        </p:nvPicPr>
        <p:blipFill>
          <a:blip r:embed="rId4"/>
          <a:stretch>
            <a:fillRect/>
          </a:stretch>
        </p:blipFill>
        <p:spPr>
          <a:xfrm>
            <a:off x="4796725" y="3355996"/>
            <a:ext cx="5903725" cy="1547570"/>
          </a:xfrm>
          <a:prstGeom prst="rect">
            <a:avLst/>
          </a:prstGeom>
          <a:ln>
            <a:solidFill>
              <a:schemeClr val="tx1"/>
            </a:solidFill>
          </a:ln>
        </p:spPr>
      </p:pic>
      <p:pic>
        <p:nvPicPr>
          <p:cNvPr id="7" name="Picture 6" descr="A white background with black text&#10;&#10;AI-generated content may be incorrect.">
            <a:extLst>
              <a:ext uri="{FF2B5EF4-FFF2-40B4-BE49-F238E27FC236}">
                <a16:creationId xmlns:a16="http://schemas.microsoft.com/office/drawing/2014/main" id="{4643EE58-E4C8-AF23-3C17-D99B993F3863}"/>
              </a:ext>
            </a:extLst>
          </p:cNvPr>
          <p:cNvPicPr>
            <a:picLocks noChangeAspect="1"/>
          </p:cNvPicPr>
          <p:nvPr/>
        </p:nvPicPr>
        <p:blipFill>
          <a:blip r:embed="rId5"/>
          <a:stretch>
            <a:fillRect/>
          </a:stretch>
        </p:blipFill>
        <p:spPr>
          <a:xfrm>
            <a:off x="517901" y="3987198"/>
            <a:ext cx="7772400" cy="1486804"/>
          </a:xfrm>
          <a:prstGeom prst="rect">
            <a:avLst/>
          </a:prstGeom>
          <a:ln>
            <a:solidFill>
              <a:schemeClr val="tx1"/>
            </a:solidFill>
          </a:ln>
        </p:spPr>
      </p:pic>
      <p:pic>
        <p:nvPicPr>
          <p:cNvPr id="10" name="Picture 9" descr="A screenshot of a phone&#10;&#10;AI-generated content may be incorrect.">
            <a:extLst>
              <a:ext uri="{FF2B5EF4-FFF2-40B4-BE49-F238E27FC236}">
                <a16:creationId xmlns:a16="http://schemas.microsoft.com/office/drawing/2014/main" id="{A72E1B96-100E-67A7-052D-181913A3D464}"/>
              </a:ext>
            </a:extLst>
          </p:cNvPr>
          <p:cNvPicPr>
            <a:picLocks noChangeAspect="1"/>
          </p:cNvPicPr>
          <p:nvPr/>
        </p:nvPicPr>
        <p:blipFill>
          <a:blip r:embed="rId6"/>
          <a:stretch>
            <a:fillRect/>
          </a:stretch>
        </p:blipFill>
        <p:spPr>
          <a:xfrm>
            <a:off x="3606800" y="4866641"/>
            <a:ext cx="6133885" cy="1516496"/>
          </a:xfrm>
          <a:prstGeom prst="rect">
            <a:avLst/>
          </a:prstGeom>
        </p:spPr>
      </p:pic>
      <p:sp>
        <p:nvSpPr>
          <p:cNvPr id="12" name="TextBox 11">
            <a:extLst>
              <a:ext uri="{FF2B5EF4-FFF2-40B4-BE49-F238E27FC236}">
                <a16:creationId xmlns:a16="http://schemas.microsoft.com/office/drawing/2014/main" id="{55D31EC7-A569-0C31-4504-73522532EFBB}"/>
              </a:ext>
            </a:extLst>
          </p:cNvPr>
          <p:cNvSpPr txBox="1"/>
          <p:nvPr/>
        </p:nvSpPr>
        <p:spPr>
          <a:xfrm>
            <a:off x="4230499" y="6383137"/>
            <a:ext cx="6094708" cy="369332"/>
          </a:xfrm>
          <a:prstGeom prst="rect">
            <a:avLst/>
          </a:prstGeom>
          <a:noFill/>
        </p:spPr>
        <p:txBody>
          <a:bodyPr wrap="square">
            <a:spAutoFit/>
          </a:bodyPr>
          <a:lstStyle/>
          <a:p>
            <a:r>
              <a:rPr lang="en-US" dirty="0">
                <a:latin typeface="AhnbergHand" pitchFamily="2" charset="0"/>
              </a:rPr>
              <a:t>Latest IETF Meeting</a:t>
            </a:r>
          </a:p>
        </p:txBody>
      </p:sp>
      <p:sp>
        <p:nvSpPr>
          <p:cNvPr id="13" name="Freeform 12">
            <a:extLst>
              <a:ext uri="{FF2B5EF4-FFF2-40B4-BE49-F238E27FC236}">
                <a16:creationId xmlns:a16="http://schemas.microsoft.com/office/drawing/2014/main" id="{E0ABA309-F4E6-A2FA-DED3-C3012E75ED53}"/>
              </a:ext>
            </a:extLst>
          </p:cNvPr>
          <p:cNvSpPr/>
          <p:nvPr/>
        </p:nvSpPr>
        <p:spPr>
          <a:xfrm>
            <a:off x="3764192" y="5762664"/>
            <a:ext cx="4781164" cy="405089"/>
          </a:xfrm>
          <a:custGeom>
            <a:avLst/>
            <a:gdLst>
              <a:gd name="connsiteX0" fmla="*/ 218872 w 4781164"/>
              <a:gd name="connsiteY0" fmla="*/ 374665 h 405089"/>
              <a:gd name="connsiteX1" fmla="*/ 2473876 w 4781164"/>
              <a:gd name="connsiteY1" fmla="*/ 382414 h 405089"/>
              <a:gd name="connsiteX2" fmla="*/ 4573896 w 4781164"/>
              <a:gd name="connsiteY2" fmla="*/ 382414 h 405089"/>
              <a:gd name="connsiteX3" fmla="*/ 4279428 w 4781164"/>
              <a:gd name="connsiteY3" fmla="*/ 80197 h 405089"/>
              <a:gd name="connsiteX4" fmla="*/ 823306 w 4781164"/>
              <a:gd name="connsiteY4" fmla="*/ 2705 h 405089"/>
              <a:gd name="connsiteX5" fmla="*/ 56140 w 4781164"/>
              <a:gd name="connsiteY5" fmla="*/ 149939 h 405089"/>
              <a:gd name="connsiteX6" fmla="*/ 118133 w 4781164"/>
              <a:gd name="connsiteY6" fmla="*/ 328170 h 40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64" h="405089">
                <a:moveTo>
                  <a:pt x="218872" y="374665"/>
                </a:moveTo>
                <a:lnTo>
                  <a:pt x="2473876" y="382414"/>
                </a:lnTo>
                <a:cubicBezTo>
                  <a:pt x="3199713" y="383705"/>
                  <a:pt x="4272971" y="432783"/>
                  <a:pt x="4573896" y="382414"/>
                </a:cubicBezTo>
                <a:cubicBezTo>
                  <a:pt x="4874821" y="332045"/>
                  <a:pt x="4904526" y="143482"/>
                  <a:pt x="4279428" y="80197"/>
                </a:cubicBezTo>
                <a:cubicBezTo>
                  <a:pt x="3654330" y="16912"/>
                  <a:pt x="1527187" y="-8919"/>
                  <a:pt x="823306" y="2705"/>
                </a:cubicBezTo>
                <a:cubicBezTo>
                  <a:pt x="119425" y="14329"/>
                  <a:pt x="173669" y="95695"/>
                  <a:pt x="56140" y="149939"/>
                </a:cubicBezTo>
                <a:cubicBezTo>
                  <a:pt x="-61389" y="204183"/>
                  <a:pt x="28372" y="266176"/>
                  <a:pt x="118133" y="3281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546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2375</TotalTime>
  <Words>2685</Words>
  <Application>Microsoft Macintosh PowerPoint</Application>
  <PresentationFormat>Widescreen</PresentationFormat>
  <Paragraphs>268</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AhnbergHand</vt:lpstr>
      <vt:lpstr>Aptos</vt:lpstr>
      <vt:lpstr>Aptos Display</vt:lpstr>
      <vt:lpstr>Arial</vt:lpstr>
      <vt:lpstr>Powderfinger Type</vt:lpstr>
      <vt:lpstr>Office Theme</vt:lpstr>
      <vt:lpstr>An IETF Tutorial -  All you wanted to know about the IETF</vt:lpstr>
      <vt:lpstr>ALL you wanted to know?</vt:lpstr>
      <vt:lpstr>My IETF History</vt:lpstr>
      <vt:lpstr>My IETF History</vt:lpstr>
      <vt:lpstr>IETF Meetings</vt:lpstr>
      <vt:lpstr>IETF History</vt:lpstr>
      <vt:lpstr>IETF History</vt:lpstr>
      <vt:lpstr>IETF History</vt:lpstr>
      <vt:lpstr>IETF History</vt:lpstr>
      <vt:lpstr>IETF Meeting Attendance</vt:lpstr>
      <vt:lpstr>IETF Meetings</vt:lpstr>
      <vt:lpstr>IETF Meetings</vt:lpstr>
      <vt:lpstr>IETF Meeting Locations</vt:lpstr>
      <vt:lpstr>Asia/Pacific Meetings</vt:lpstr>
      <vt:lpstr>The IETF is a Standards Body</vt:lpstr>
      <vt:lpstr>IETF RFC Publication</vt:lpstr>
      <vt:lpstr>Overview</vt:lpstr>
      <vt:lpstr>The Culture of the IETF</vt:lpstr>
      <vt:lpstr>The Culture of the IETF</vt:lpstr>
      <vt:lpstr>The Culture of the IETF</vt:lpstr>
      <vt:lpstr>The Culture of the IETF</vt:lpstr>
      <vt:lpstr>The measurement of “success”</vt:lpstr>
      <vt:lpstr>The Purpose of the IETF</vt:lpstr>
      <vt:lpstr>The Purpose of the IETF</vt:lpstr>
      <vt:lpstr>The Purpose of the IETF</vt:lpstr>
      <vt:lpstr>The Purpose of the IETF</vt:lpstr>
      <vt:lpstr>IETF Mantras</vt:lpstr>
      <vt:lpstr>IETF Mantras</vt:lpstr>
      <vt:lpstr>IETF Mantras</vt:lpstr>
      <vt:lpstr>The IETF Document Management Process</vt:lpstr>
      <vt:lpstr>The IETF Document Management Process</vt:lpstr>
      <vt:lpstr>The IETF Document Management Process</vt:lpstr>
      <vt:lpstr>Intellectual Property Rights</vt:lpstr>
      <vt:lpstr>The Organisation of the IETF</vt:lpstr>
      <vt:lpstr>IETF Organisation</vt:lpstr>
      <vt:lpstr>IRTF Organisation</vt:lpstr>
      <vt:lpstr>Internet Architecture Board</vt:lpstr>
      <vt:lpstr>Others</vt:lpstr>
      <vt:lpstr>Funding</vt:lpstr>
      <vt:lpstr>Does the IETF develop technologies any more?</vt:lpstr>
      <vt:lpstr>Working Code?</vt:lpstr>
      <vt:lpstr>Futures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Geoff Huston</dc:creator>
  <cp:lastModifiedBy>Geoff Huston</cp:lastModifiedBy>
  <cp:revision>10</cp:revision>
  <cp:lastPrinted>2025-10-14T04:35:58Z</cp:lastPrinted>
  <dcterms:created xsi:type="dcterms:W3CDTF">2025-09-30T06:42:06Z</dcterms:created>
  <dcterms:modified xsi:type="dcterms:W3CDTF">2025-10-21T00:57:33Z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2025-10-01T05:32:41Z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c6daedc9-e0e6-4f4c-9441-4270afa5d3bb</vt:lpwstr>
  </property>
  <property fmtid="{D5CDD505-2E9C-101B-9397-08002B2CF9AE}" pid="8" name="MSIP_Label_66ca7b2a-4f6d-4766-806a-1a0c76ea1c59_ContentBits">
    <vt:lpwstr>0</vt:lpwstr>
  </property>
  <property fmtid="{D5CDD505-2E9C-101B-9397-08002B2CF9AE}" pid="9" name="MSIP_Label_66ca7b2a-4f6d-4766-806a-1a0c76ea1c59_Tag">
    <vt:lpwstr>50, 3, 0, 1</vt:lpwstr>
  </property>
</Properties>
</file>