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4" r:id="rId9"/>
    <p:sldId id="276" r:id="rId10"/>
    <p:sldId id="265" r:id="rId11"/>
    <p:sldId id="266" r:id="rId12"/>
    <p:sldId id="268" r:id="rId13"/>
    <p:sldId id="269" r:id="rId14"/>
    <p:sldId id="281" r:id="rId15"/>
    <p:sldId id="270" r:id="rId16"/>
    <p:sldId id="271" r:id="rId17"/>
    <p:sldId id="278" r:id="rId18"/>
    <p:sldId id="272" r:id="rId19"/>
    <p:sldId id="279" r:id="rId20"/>
    <p:sldId id="280"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94694"/>
  </p:normalViewPr>
  <p:slideViewPr>
    <p:cSldViewPr snapToGrid="0">
      <p:cViewPr varScale="1">
        <p:scale>
          <a:sx n="121" d="100"/>
          <a:sy n="121" d="100"/>
        </p:scale>
        <p:origin x="83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C9CD7-258F-2B47-AD20-2606AADB28AB}" type="datetimeFigureOut">
              <a:rPr lang="en-US" smtClean="0"/>
              <a:t>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115F8-9907-3044-B26E-EDB4DFE85729}" type="slidenum">
              <a:rPr lang="en-US" smtClean="0"/>
              <a:t>‹#›</a:t>
            </a:fld>
            <a:endParaRPr lang="en-US"/>
          </a:p>
        </p:txBody>
      </p:sp>
    </p:spTree>
    <p:extLst>
      <p:ext uri="{BB962C8B-B14F-4D97-AF65-F5344CB8AC3E}">
        <p14:creationId xmlns:p14="http://schemas.microsoft.com/office/powerpoint/2010/main" val="111529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4B0A-7FFD-3F9E-5EF3-DF4C913F15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677A9C6-46D6-5974-6DC9-92C27945B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4A2D1E7-12E0-3166-BBD7-37CD27F5A222}"/>
              </a:ext>
            </a:extLst>
          </p:cNvPr>
          <p:cNvSpPr>
            <a:spLocks noGrp="1"/>
          </p:cNvSpPr>
          <p:nvPr>
            <p:ph type="dt" sz="half" idx="10"/>
          </p:nvPr>
        </p:nvSpPr>
        <p:spPr/>
        <p:txBody>
          <a:bodyPr/>
          <a:lstStyle/>
          <a:p>
            <a:fld id="{D9FB2E4C-CBFD-164B-87C2-DAD6DDA00C0D}" type="datetime1">
              <a:rPr lang="en-AU" smtClean="0"/>
              <a:t>1/11/2025</a:t>
            </a:fld>
            <a:endParaRPr lang="en-US"/>
          </a:p>
        </p:txBody>
      </p:sp>
      <p:sp>
        <p:nvSpPr>
          <p:cNvPr id="5" name="Footer Placeholder 4">
            <a:extLst>
              <a:ext uri="{FF2B5EF4-FFF2-40B4-BE49-F238E27FC236}">
                <a16:creationId xmlns:a16="http://schemas.microsoft.com/office/drawing/2014/main" id="{3EAC4616-39DF-0AEA-D819-6EB1F45D6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131FE-6291-D978-21FB-F9640CDE7360}"/>
              </a:ext>
            </a:extLst>
          </p:cNvPr>
          <p:cNvSpPr>
            <a:spLocks noGrp="1"/>
          </p:cNvSpPr>
          <p:nvPr>
            <p:ph type="sldNum" sz="quarter" idx="12"/>
          </p:nvPr>
        </p:nvSpPr>
        <p:spPr/>
        <p:txBody>
          <a:bodyPr/>
          <a:lstStyle/>
          <a:p>
            <a:r>
              <a:rPr lang="en-US" dirty="0"/>
              <a:t>Slide </a:t>
            </a:r>
            <a:fld id="{C6F40E7F-D311-FF4A-94D9-711AF80BF04A}" type="slidenum">
              <a:rPr lang="en-US" smtClean="0"/>
              <a:t>‹#›</a:t>
            </a:fld>
            <a:endParaRPr lang="en-US" dirty="0"/>
          </a:p>
        </p:txBody>
      </p:sp>
    </p:spTree>
    <p:extLst>
      <p:ext uri="{BB962C8B-B14F-4D97-AF65-F5344CB8AC3E}">
        <p14:creationId xmlns:p14="http://schemas.microsoft.com/office/powerpoint/2010/main" val="85267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E402-3B35-9C35-30EF-EE331EDE7B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C69922-769F-EB89-C647-C6C8988621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7BD4CE-C1FB-49EF-7E78-C2B3F7503790}"/>
              </a:ext>
            </a:extLst>
          </p:cNvPr>
          <p:cNvSpPr>
            <a:spLocks noGrp="1"/>
          </p:cNvSpPr>
          <p:nvPr>
            <p:ph type="dt" sz="half" idx="10"/>
          </p:nvPr>
        </p:nvSpPr>
        <p:spPr/>
        <p:txBody>
          <a:bodyPr/>
          <a:lstStyle/>
          <a:p>
            <a:fld id="{B8B77E30-2FD0-6C46-8A7F-7870765F2656}" type="datetime1">
              <a:rPr lang="en-AU" smtClean="0"/>
              <a:t>1/11/2025</a:t>
            </a:fld>
            <a:endParaRPr lang="en-US"/>
          </a:p>
        </p:txBody>
      </p:sp>
      <p:sp>
        <p:nvSpPr>
          <p:cNvPr id="5" name="Footer Placeholder 4">
            <a:extLst>
              <a:ext uri="{FF2B5EF4-FFF2-40B4-BE49-F238E27FC236}">
                <a16:creationId xmlns:a16="http://schemas.microsoft.com/office/drawing/2014/main" id="{CD7BA9BF-59EC-81E4-4931-08E98722A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1A332-C7F3-88CE-ECB8-6B48FF70FA94}"/>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9863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69F90-D733-2FCD-D742-E25DC0209B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2D6406-8931-CBCF-61F1-3542979352E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82B716-7574-70EA-50AB-C1B0E33A4EAB}"/>
              </a:ext>
            </a:extLst>
          </p:cNvPr>
          <p:cNvSpPr>
            <a:spLocks noGrp="1"/>
          </p:cNvSpPr>
          <p:nvPr>
            <p:ph type="dt" sz="half" idx="10"/>
          </p:nvPr>
        </p:nvSpPr>
        <p:spPr/>
        <p:txBody>
          <a:bodyPr/>
          <a:lstStyle/>
          <a:p>
            <a:fld id="{95E78296-9B18-9C46-8990-3D4CB3C474FD}" type="datetime1">
              <a:rPr lang="en-AU" smtClean="0"/>
              <a:t>1/11/2025</a:t>
            </a:fld>
            <a:endParaRPr lang="en-US"/>
          </a:p>
        </p:txBody>
      </p:sp>
      <p:sp>
        <p:nvSpPr>
          <p:cNvPr id="5" name="Footer Placeholder 4">
            <a:extLst>
              <a:ext uri="{FF2B5EF4-FFF2-40B4-BE49-F238E27FC236}">
                <a16:creationId xmlns:a16="http://schemas.microsoft.com/office/drawing/2014/main" id="{A356197C-A942-6403-9FAD-270E3FDC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72887-5FA0-8D44-973C-88495D587110}"/>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387648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95D0-E26E-02D3-FD50-DDB648D2186E}"/>
              </a:ext>
            </a:extLst>
          </p:cNvPr>
          <p:cNvSpPr>
            <a:spLocks noGrp="1"/>
          </p:cNvSpPr>
          <p:nvPr>
            <p:ph type="title"/>
          </p:nvPr>
        </p:nvSpPr>
        <p:spPr/>
        <p:txBody>
          <a:bodyPr/>
          <a:lstStyle>
            <a:lvl1pPr>
              <a:defRPr baseline="0">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DA485C8-F59F-A09F-6C56-D446168BBB6B}"/>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4B5741C-3A56-809D-7226-E9BE13392436}"/>
              </a:ext>
            </a:extLst>
          </p:cNvPr>
          <p:cNvSpPr>
            <a:spLocks noGrp="1"/>
          </p:cNvSpPr>
          <p:nvPr>
            <p:ph type="dt" sz="half" idx="10"/>
          </p:nvPr>
        </p:nvSpPr>
        <p:spPr/>
        <p:txBody>
          <a:bodyPr/>
          <a:lstStyle/>
          <a:p>
            <a:fld id="{B612CA68-2EEA-8441-B9DA-D695C6C3A407}" type="datetime1">
              <a:rPr lang="en-AU" smtClean="0"/>
              <a:t>1/11/2025</a:t>
            </a:fld>
            <a:endParaRPr lang="en-US"/>
          </a:p>
        </p:txBody>
      </p:sp>
      <p:sp>
        <p:nvSpPr>
          <p:cNvPr id="5" name="Footer Placeholder 4">
            <a:extLst>
              <a:ext uri="{FF2B5EF4-FFF2-40B4-BE49-F238E27FC236}">
                <a16:creationId xmlns:a16="http://schemas.microsoft.com/office/drawing/2014/main" id="{50686009-D4D8-3691-F538-3821E2F91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E0512-6C99-9FC9-65A9-4C515C228287}"/>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167214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19B3-78B4-FEC0-12DD-331C54F0A7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DB5C90-CA29-D24F-0BA3-F7FB5E8E90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234F50-1DA4-ADA8-EB11-9D7EE2849B36}"/>
              </a:ext>
            </a:extLst>
          </p:cNvPr>
          <p:cNvSpPr>
            <a:spLocks noGrp="1"/>
          </p:cNvSpPr>
          <p:nvPr>
            <p:ph type="dt" sz="half" idx="10"/>
          </p:nvPr>
        </p:nvSpPr>
        <p:spPr/>
        <p:txBody>
          <a:bodyPr/>
          <a:lstStyle/>
          <a:p>
            <a:fld id="{56E8635E-392F-9B4C-B9F7-59829E34953B}" type="datetime1">
              <a:rPr lang="en-AU" smtClean="0"/>
              <a:t>1/11/2025</a:t>
            </a:fld>
            <a:endParaRPr lang="en-US"/>
          </a:p>
        </p:txBody>
      </p:sp>
      <p:sp>
        <p:nvSpPr>
          <p:cNvPr id="5" name="Footer Placeholder 4">
            <a:extLst>
              <a:ext uri="{FF2B5EF4-FFF2-40B4-BE49-F238E27FC236}">
                <a16:creationId xmlns:a16="http://schemas.microsoft.com/office/drawing/2014/main" id="{D9C3133E-5630-A869-F17E-12B4A29AB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D0E4D-7FED-0123-A643-B085C253F93D}"/>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67312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A560-6397-BB43-BF9F-1F687CC8B2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C5916E-D1D8-F5D0-DB51-3B5D0AC4C2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A5CAC29-9DE1-3C09-7E32-1CF0575E66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FFF89C-C8E6-2F5C-CFB3-27C11BE77360}"/>
              </a:ext>
            </a:extLst>
          </p:cNvPr>
          <p:cNvSpPr>
            <a:spLocks noGrp="1"/>
          </p:cNvSpPr>
          <p:nvPr>
            <p:ph type="dt" sz="half" idx="10"/>
          </p:nvPr>
        </p:nvSpPr>
        <p:spPr/>
        <p:txBody>
          <a:bodyPr/>
          <a:lstStyle/>
          <a:p>
            <a:fld id="{B2A55879-45FF-F547-865F-F4DB4D88675B}" type="datetime1">
              <a:rPr lang="en-AU" smtClean="0"/>
              <a:t>1/11/2025</a:t>
            </a:fld>
            <a:endParaRPr lang="en-US"/>
          </a:p>
        </p:txBody>
      </p:sp>
      <p:sp>
        <p:nvSpPr>
          <p:cNvPr id="6" name="Footer Placeholder 5">
            <a:extLst>
              <a:ext uri="{FF2B5EF4-FFF2-40B4-BE49-F238E27FC236}">
                <a16:creationId xmlns:a16="http://schemas.microsoft.com/office/drawing/2014/main" id="{29798564-A3A4-A2AF-4056-E23AFAAA2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0116B-A278-6139-3BEE-B55B743A7F25}"/>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80161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8560-6A41-C750-254B-666228E111E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42BEF1-A6C8-B576-2DE5-FEA56455E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161F68-8EF4-F5FF-27CD-8D5E5D7A6A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F8FC43-F76F-CD57-9A04-5B1462910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D35DFB-F95C-8E3E-5742-71F2ECE5BE8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32D3C7-EF11-A839-A40C-B44F98FDFE91}"/>
              </a:ext>
            </a:extLst>
          </p:cNvPr>
          <p:cNvSpPr>
            <a:spLocks noGrp="1"/>
          </p:cNvSpPr>
          <p:nvPr>
            <p:ph type="dt" sz="half" idx="10"/>
          </p:nvPr>
        </p:nvSpPr>
        <p:spPr/>
        <p:txBody>
          <a:bodyPr/>
          <a:lstStyle/>
          <a:p>
            <a:fld id="{31D31481-0BE7-F742-9365-AC9E952FFD53}" type="datetime1">
              <a:rPr lang="en-AU" smtClean="0"/>
              <a:t>1/11/2025</a:t>
            </a:fld>
            <a:endParaRPr lang="en-US"/>
          </a:p>
        </p:txBody>
      </p:sp>
      <p:sp>
        <p:nvSpPr>
          <p:cNvPr id="8" name="Footer Placeholder 7">
            <a:extLst>
              <a:ext uri="{FF2B5EF4-FFF2-40B4-BE49-F238E27FC236}">
                <a16:creationId xmlns:a16="http://schemas.microsoft.com/office/drawing/2014/main" id="{52DA078E-6F39-F75B-EDE4-FBEB6E708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0AC4A-FE0B-88B3-4B4E-29924BAC40A1}"/>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190022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AC30-6528-A1EC-670F-9C19509099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AB083B-1BED-FC13-3FA7-4A54FB50C828}"/>
              </a:ext>
            </a:extLst>
          </p:cNvPr>
          <p:cNvSpPr>
            <a:spLocks noGrp="1"/>
          </p:cNvSpPr>
          <p:nvPr>
            <p:ph type="dt" sz="half" idx="10"/>
          </p:nvPr>
        </p:nvSpPr>
        <p:spPr/>
        <p:txBody>
          <a:bodyPr/>
          <a:lstStyle/>
          <a:p>
            <a:fld id="{98D2788A-6718-FF40-9446-71DD7ACEE216}" type="datetime1">
              <a:rPr lang="en-AU" smtClean="0"/>
              <a:t>1/11/2025</a:t>
            </a:fld>
            <a:endParaRPr lang="en-US"/>
          </a:p>
        </p:txBody>
      </p:sp>
      <p:sp>
        <p:nvSpPr>
          <p:cNvPr id="4" name="Footer Placeholder 3">
            <a:extLst>
              <a:ext uri="{FF2B5EF4-FFF2-40B4-BE49-F238E27FC236}">
                <a16:creationId xmlns:a16="http://schemas.microsoft.com/office/drawing/2014/main" id="{B4EBCF7B-9FD8-A975-4905-DF44A25E44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44D59F-65BC-D1B9-B291-DA907FB81875}"/>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37664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06D61-26E7-7B27-92B2-D0BC558764E8}"/>
              </a:ext>
            </a:extLst>
          </p:cNvPr>
          <p:cNvSpPr>
            <a:spLocks noGrp="1"/>
          </p:cNvSpPr>
          <p:nvPr>
            <p:ph type="dt" sz="half" idx="10"/>
          </p:nvPr>
        </p:nvSpPr>
        <p:spPr/>
        <p:txBody>
          <a:bodyPr/>
          <a:lstStyle/>
          <a:p>
            <a:fld id="{9E9F7437-6F68-3247-826D-9D2AD425AAC0}" type="datetime1">
              <a:rPr lang="en-AU" smtClean="0"/>
              <a:t>1/11/2025</a:t>
            </a:fld>
            <a:endParaRPr lang="en-US"/>
          </a:p>
        </p:txBody>
      </p:sp>
      <p:sp>
        <p:nvSpPr>
          <p:cNvPr id="3" name="Footer Placeholder 2">
            <a:extLst>
              <a:ext uri="{FF2B5EF4-FFF2-40B4-BE49-F238E27FC236}">
                <a16:creationId xmlns:a16="http://schemas.microsoft.com/office/drawing/2014/main" id="{E3B7A4AE-DF52-CC38-D4C3-784C28A62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CCD0E-7F69-1F53-0B3B-815A7D393016}"/>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37672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5DB4-ACB1-DD73-563D-5463FF9C63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263327-4854-B7E4-F2AA-20698651E4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CFD3BF-A789-2180-B744-11CFFBF37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68DDD-84AD-8A41-E515-FDB283E0F726}"/>
              </a:ext>
            </a:extLst>
          </p:cNvPr>
          <p:cNvSpPr>
            <a:spLocks noGrp="1"/>
          </p:cNvSpPr>
          <p:nvPr>
            <p:ph type="dt" sz="half" idx="10"/>
          </p:nvPr>
        </p:nvSpPr>
        <p:spPr/>
        <p:txBody>
          <a:bodyPr/>
          <a:lstStyle/>
          <a:p>
            <a:fld id="{285030D5-CF4B-9C46-969E-7122489AA55C}" type="datetime1">
              <a:rPr lang="en-AU" smtClean="0"/>
              <a:t>1/11/2025</a:t>
            </a:fld>
            <a:endParaRPr lang="en-US"/>
          </a:p>
        </p:txBody>
      </p:sp>
      <p:sp>
        <p:nvSpPr>
          <p:cNvPr id="6" name="Footer Placeholder 5">
            <a:extLst>
              <a:ext uri="{FF2B5EF4-FFF2-40B4-BE49-F238E27FC236}">
                <a16:creationId xmlns:a16="http://schemas.microsoft.com/office/drawing/2014/main" id="{CBA40D3A-DE22-A020-4777-E19011D31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66527-1839-3FD7-17B3-816D45A8D387}"/>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384958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8E39-8229-941D-7ACB-0F102654DE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E14187-5916-012E-FCF9-ADF803AC3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D0F1D5-599D-DD82-6AF2-8A35F4098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DF26DE-122C-674B-41C5-73084CBBA5A0}"/>
              </a:ext>
            </a:extLst>
          </p:cNvPr>
          <p:cNvSpPr>
            <a:spLocks noGrp="1"/>
          </p:cNvSpPr>
          <p:nvPr>
            <p:ph type="dt" sz="half" idx="10"/>
          </p:nvPr>
        </p:nvSpPr>
        <p:spPr/>
        <p:txBody>
          <a:bodyPr/>
          <a:lstStyle/>
          <a:p>
            <a:fld id="{64ED65B1-F402-644A-BC64-04B74235F021}" type="datetime1">
              <a:rPr lang="en-AU" smtClean="0"/>
              <a:t>1/11/2025</a:t>
            </a:fld>
            <a:endParaRPr lang="en-US"/>
          </a:p>
        </p:txBody>
      </p:sp>
      <p:sp>
        <p:nvSpPr>
          <p:cNvPr id="6" name="Footer Placeholder 5">
            <a:extLst>
              <a:ext uri="{FF2B5EF4-FFF2-40B4-BE49-F238E27FC236}">
                <a16:creationId xmlns:a16="http://schemas.microsoft.com/office/drawing/2014/main" id="{234220BC-8421-301B-2A26-7F5D94E67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EBE1A-43DD-6205-2A2A-611EDDD62A68}"/>
              </a:ext>
            </a:extLst>
          </p:cNvPr>
          <p:cNvSpPr>
            <a:spLocks noGrp="1"/>
          </p:cNvSpPr>
          <p:nvPr>
            <p:ph type="sldNum" sz="quarter" idx="12"/>
          </p:nvPr>
        </p:nvSpPr>
        <p:spPr/>
        <p:txBody>
          <a:bodyPr/>
          <a:lstStyle/>
          <a:p>
            <a:fld id="{C6F40E7F-D311-FF4A-94D9-711AF80BF04A}" type="slidenum">
              <a:rPr lang="en-US" smtClean="0"/>
              <a:t>‹#›</a:t>
            </a:fld>
            <a:endParaRPr lang="en-US"/>
          </a:p>
        </p:txBody>
      </p:sp>
    </p:spTree>
    <p:extLst>
      <p:ext uri="{BB962C8B-B14F-4D97-AF65-F5344CB8AC3E}">
        <p14:creationId xmlns:p14="http://schemas.microsoft.com/office/powerpoint/2010/main" val="218135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FD271-43D0-75CD-1681-C4E02BE534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24346D-7798-90B2-96D5-5F3E623AC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FE0A83-02E7-44E6-7F40-53EEF3B7E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2DBD4F-D8A6-7F48-B80F-73F1AC701DB6}" type="datetime1">
              <a:rPr lang="en-AU" smtClean="0"/>
              <a:t>1/11/2025</a:t>
            </a:fld>
            <a:endParaRPr lang="en-US"/>
          </a:p>
        </p:txBody>
      </p:sp>
      <p:sp>
        <p:nvSpPr>
          <p:cNvPr id="5" name="Footer Placeholder 4">
            <a:extLst>
              <a:ext uri="{FF2B5EF4-FFF2-40B4-BE49-F238E27FC236}">
                <a16:creationId xmlns:a16="http://schemas.microsoft.com/office/drawing/2014/main" id="{93FD60DC-F0BE-64B7-C2DF-B4141FFFDA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8B61A3-BEF3-6187-096B-0A5FC4FCB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F40E7F-D311-FF4A-94D9-711AF80BF04A}" type="slidenum">
              <a:rPr lang="en-US" smtClean="0"/>
              <a:t>‹#›</a:t>
            </a:fld>
            <a:endParaRPr lang="en-US"/>
          </a:p>
        </p:txBody>
      </p:sp>
    </p:spTree>
    <p:extLst>
      <p:ext uri="{BB962C8B-B14F-4D97-AF65-F5344CB8AC3E}">
        <p14:creationId xmlns:p14="http://schemas.microsoft.com/office/powerpoint/2010/main" val="29320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oot-servers.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rssac-caucus/RSSAC002-dat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rssac-caucus/RSSAC002-dat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rssac-caucus/RSSAC002-dat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rssac-caucus/RSSAC002-dat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rssac-caucus/RSSAC002-dat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1C23-F86E-EEED-B19B-6C064557CE2C}"/>
              </a:ext>
            </a:extLst>
          </p:cNvPr>
          <p:cNvSpPr>
            <a:spLocks noGrp="1"/>
          </p:cNvSpPr>
          <p:nvPr>
            <p:ph type="ctrTitle"/>
          </p:nvPr>
        </p:nvSpPr>
        <p:spPr/>
        <p:txBody>
          <a:bodyPr>
            <a:normAutofit/>
          </a:bodyPr>
          <a:lstStyle/>
          <a:p>
            <a:r>
              <a:rPr lang="en-US" sz="8000" dirty="0" err="1">
                <a:latin typeface="Powderfinger Type" panose="02020709070000000403" pitchFamily="49" charset="77"/>
              </a:rPr>
              <a:t>LocalRoot</a:t>
            </a:r>
            <a:r>
              <a:rPr lang="en-US" sz="8000" dirty="0">
                <a:latin typeface="Powderfinger Type" panose="02020709070000000403" pitchFamily="49" charset="77"/>
              </a:rPr>
              <a:t>++</a:t>
            </a:r>
            <a:br>
              <a:rPr lang="en-US" dirty="0">
                <a:latin typeface="Powderfinger Type" panose="02020709070000000403" pitchFamily="49" charset="77"/>
              </a:rPr>
            </a:br>
            <a:r>
              <a:rPr lang="en-US" sz="3600" dirty="0">
                <a:latin typeface="Powderfinger Type" panose="02020709070000000403" pitchFamily="49" charset="77"/>
              </a:rPr>
              <a:t>Making </a:t>
            </a:r>
            <a:r>
              <a:rPr lang="en-US" sz="3600" dirty="0" err="1">
                <a:latin typeface="Powderfinger Type" panose="02020709070000000403" pitchFamily="49" charset="77"/>
              </a:rPr>
              <a:t>Localroot</a:t>
            </a:r>
            <a:r>
              <a:rPr lang="en-US" sz="3600" dirty="0">
                <a:latin typeface="Powderfinger Type" panose="02020709070000000403" pitchFamily="49" charset="77"/>
              </a:rPr>
              <a:t> the default in the DNS</a:t>
            </a:r>
            <a:endParaRPr lang="en-US" dirty="0">
              <a:latin typeface="Powderfinger Type" panose="02020709070000000403" pitchFamily="49" charset="77"/>
            </a:endParaRPr>
          </a:p>
        </p:txBody>
      </p:sp>
      <p:sp>
        <p:nvSpPr>
          <p:cNvPr id="3" name="Subtitle 2">
            <a:extLst>
              <a:ext uri="{FF2B5EF4-FFF2-40B4-BE49-F238E27FC236}">
                <a16:creationId xmlns:a16="http://schemas.microsoft.com/office/drawing/2014/main" id="{D1C8516A-FB5B-BF88-F7E7-58D005C9CC2F}"/>
              </a:ext>
            </a:extLst>
          </p:cNvPr>
          <p:cNvSpPr>
            <a:spLocks noGrp="1"/>
          </p:cNvSpPr>
          <p:nvPr>
            <p:ph type="subTitle" idx="1"/>
          </p:nvPr>
        </p:nvSpPr>
        <p:spPr>
          <a:xfrm>
            <a:off x="2795751" y="5956355"/>
            <a:ext cx="9144000" cy="1655762"/>
          </a:xfrm>
        </p:spPr>
        <p:txBody>
          <a:bodyPr/>
          <a:lstStyle/>
          <a:p>
            <a:pPr algn="r"/>
            <a:r>
              <a:rPr lang="en-US" dirty="0">
                <a:latin typeface="AhnbergHand" pitchFamily="2" charset="0"/>
              </a:rPr>
              <a:t>Geoff Huston</a:t>
            </a:r>
          </a:p>
          <a:p>
            <a:pPr algn="r"/>
            <a:endParaRPr lang="en-US" dirty="0"/>
          </a:p>
        </p:txBody>
      </p:sp>
    </p:spTree>
    <p:extLst>
      <p:ext uri="{BB962C8B-B14F-4D97-AF65-F5344CB8AC3E}">
        <p14:creationId xmlns:p14="http://schemas.microsoft.com/office/powerpoint/2010/main" val="161418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2C18-74D8-87B5-5BA1-AC6D53FF9B81}"/>
              </a:ext>
            </a:extLst>
          </p:cNvPr>
          <p:cNvSpPr>
            <a:spLocks noGrp="1"/>
          </p:cNvSpPr>
          <p:nvPr>
            <p:ph type="title"/>
          </p:nvPr>
        </p:nvSpPr>
        <p:spPr/>
        <p:txBody>
          <a:bodyPr/>
          <a:lstStyle/>
          <a:p>
            <a:r>
              <a:rPr lang="en-US" dirty="0"/>
              <a:t>More Named Root Servers</a:t>
            </a:r>
          </a:p>
        </p:txBody>
      </p:sp>
      <p:sp>
        <p:nvSpPr>
          <p:cNvPr id="3" name="Content Placeholder 2">
            <a:extLst>
              <a:ext uri="{FF2B5EF4-FFF2-40B4-BE49-F238E27FC236}">
                <a16:creationId xmlns:a16="http://schemas.microsoft.com/office/drawing/2014/main" id="{283279B4-14E0-A95D-14E1-9B7AAFE5F21A}"/>
              </a:ext>
            </a:extLst>
          </p:cNvPr>
          <p:cNvSpPr>
            <a:spLocks noGrp="1"/>
          </p:cNvSpPr>
          <p:nvPr>
            <p:ph idx="1"/>
          </p:nvPr>
        </p:nvSpPr>
        <p:spPr/>
        <p:txBody>
          <a:bodyPr>
            <a:normAutofit/>
          </a:bodyPr>
          <a:lstStyle/>
          <a:p>
            <a:r>
              <a:rPr lang="en-US" dirty="0"/>
              <a:t>Why not just expand the number of named root services from 13 to some a larger number?</a:t>
            </a:r>
          </a:p>
          <a:p>
            <a:pPr lvl="1"/>
            <a:r>
              <a:rPr lang="en-US" dirty="0"/>
              <a:t>13 was based on a non-fragmented priming response in an IPv4 only environment</a:t>
            </a:r>
          </a:p>
          <a:p>
            <a:pPr lvl="1"/>
            <a:r>
              <a:rPr lang="en-US" dirty="0"/>
              <a:t>When we moved to dual stack operation it was no longer possible to keep the response with 512 octets</a:t>
            </a:r>
          </a:p>
          <a:p>
            <a:pPr lvl="2"/>
            <a:r>
              <a:rPr lang="en-US" dirty="0"/>
              <a:t>A priming response is 811 bytes these days</a:t>
            </a:r>
          </a:p>
          <a:p>
            <a:r>
              <a:rPr lang="en-US" dirty="0"/>
              <a:t>Adding more named servers to the root does not necessarily add useful resilience nor does it add useful capacity</a:t>
            </a:r>
          </a:p>
        </p:txBody>
      </p:sp>
      <p:sp>
        <p:nvSpPr>
          <p:cNvPr id="4" name="Slide Number Placeholder 3">
            <a:extLst>
              <a:ext uri="{FF2B5EF4-FFF2-40B4-BE49-F238E27FC236}">
                <a16:creationId xmlns:a16="http://schemas.microsoft.com/office/drawing/2014/main" id="{37F2ADD2-47DC-BBBC-3922-96994E040EE1}"/>
              </a:ext>
            </a:extLst>
          </p:cNvPr>
          <p:cNvSpPr>
            <a:spLocks noGrp="1"/>
          </p:cNvSpPr>
          <p:nvPr>
            <p:ph type="sldNum" sz="quarter" idx="12"/>
          </p:nvPr>
        </p:nvSpPr>
        <p:spPr/>
        <p:txBody>
          <a:bodyPr/>
          <a:lstStyle/>
          <a:p>
            <a:fld id="{C6F40E7F-D311-FF4A-94D9-711AF80BF04A}" type="slidenum">
              <a:rPr lang="en-US" smtClean="0"/>
              <a:t>10</a:t>
            </a:fld>
            <a:endParaRPr lang="en-US"/>
          </a:p>
        </p:txBody>
      </p:sp>
    </p:spTree>
    <p:extLst>
      <p:ext uri="{BB962C8B-B14F-4D97-AF65-F5344CB8AC3E}">
        <p14:creationId xmlns:p14="http://schemas.microsoft.com/office/powerpoint/2010/main" val="222875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1377-E24C-2FA0-AA56-2A86272A1AD2}"/>
              </a:ext>
            </a:extLst>
          </p:cNvPr>
          <p:cNvSpPr>
            <a:spLocks noGrp="1"/>
          </p:cNvSpPr>
          <p:nvPr>
            <p:ph type="title"/>
          </p:nvPr>
        </p:nvSpPr>
        <p:spPr/>
        <p:txBody>
          <a:bodyPr/>
          <a:lstStyle/>
          <a:p>
            <a:r>
              <a:rPr lang="en-US" dirty="0"/>
              <a:t>More Root Service Platforms</a:t>
            </a:r>
          </a:p>
        </p:txBody>
      </p:sp>
      <p:pic>
        <p:nvPicPr>
          <p:cNvPr id="5" name="Picture 4" descr="A close up of numbers&#10;&#10;AI-generated content may be incorrect.">
            <a:extLst>
              <a:ext uri="{FF2B5EF4-FFF2-40B4-BE49-F238E27FC236}">
                <a16:creationId xmlns:a16="http://schemas.microsoft.com/office/drawing/2014/main" id="{7A8AF97B-E8CB-98BC-DED7-A62C522E3CC8}"/>
              </a:ext>
            </a:extLst>
          </p:cNvPr>
          <p:cNvPicPr>
            <a:picLocks noChangeAspect="1"/>
          </p:cNvPicPr>
          <p:nvPr/>
        </p:nvPicPr>
        <p:blipFill>
          <a:blip r:embed="rId2"/>
          <a:stretch>
            <a:fillRect/>
          </a:stretch>
        </p:blipFill>
        <p:spPr>
          <a:xfrm>
            <a:off x="651641" y="1382935"/>
            <a:ext cx="1850259" cy="4547965"/>
          </a:xfrm>
          <a:prstGeom prst="rect">
            <a:avLst/>
          </a:prstGeom>
        </p:spPr>
      </p:pic>
      <p:sp>
        <p:nvSpPr>
          <p:cNvPr id="6" name="TextBox 5">
            <a:extLst>
              <a:ext uri="{FF2B5EF4-FFF2-40B4-BE49-F238E27FC236}">
                <a16:creationId xmlns:a16="http://schemas.microsoft.com/office/drawing/2014/main" id="{E053B99C-B548-85A0-3DF7-02E04880FB3B}"/>
              </a:ext>
            </a:extLst>
          </p:cNvPr>
          <p:cNvSpPr txBox="1"/>
          <p:nvPr/>
        </p:nvSpPr>
        <p:spPr>
          <a:xfrm>
            <a:off x="3163329" y="1841500"/>
            <a:ext cx="247184" cy="461665"/>
          </a:xfrm>
          <a:prstGeom prst="rect">
            <a:avLst/>
          </a:prstGeom>
          <a:noFill/>
        </p:spPr>
        <p:txBody>
          <a:bodyPr wrap="none" rtlCol="0">
            <a:spAutoFit/>
          </a:bodyPr>
          <a:lstStyle/>
          <a:p>
            <a:r>
              <a:rPr lang="en-US" sz="2400" dirty="0"/>
              <a:t> </a:t>
            </a:r>
          </a:p>
        </p:txBody>
      </p:sp>
      <p:sp>
        <p:nvSpPr>
          <p:cNvPr id="7" name="TextBox 6">
            <a:extLst>
              <a:ext uri="{FF2B5EF4-FFF2-40B4-BE49-F238E27FC236}">
                <a16:creationId xmlns:a16="http://schemas.microsoft.com/office/drawing/2014/main" id="{2ADA2994-54D4-A234-9880-C9C233868002}"/>
              </a:ext>
            </a:extLst>
          </p:cNvPr>
          <p:cNvSpPr txBox="1"/>
          <p:nvPr/>
        </p:nvSpPr>
        <p:spPr>
          <a:xfrm>
            <a:off x="3079531" y="1944414"/>
            <a:ext cx="8597462" cy="4401205"/>
          </a:xfrm>
          <a:prstGeom prst="rect">
            <a:avLst/>
          </a:prstGeom>
          <a:noFill/>
        </p:spPr>
        <p:txBody>
          <a:bodyPr wrap="square" rtlCol="0">
            <a:spAutoFit/>
          </a:bodyPr>
          <a:lstStyle/>
          <a:p>
            <a:r>
              <a:rPr lang="en-US" sz="2800" dirty="0"/>
              <a:t>Another option is to use the inherent parallelism that’s obtained through anycast, and this has been enthusiastically embraced by the root name service operators. Anycast increases overall system capacity and improves service resilience</a:t>
            </a:r>
          </a:p>
          <a:p>
            <a:endParaRPr lang="en-US" sz="2800" dirty="0"/>
          </a:p>
          <a:p>
            <a:r>
              <a:rPr lang="en-US" sz="2800" dirty="0"/>
              <a:t>Anycast doesn’t necessarily result in even load balancing across servers</a:t>
            </a:r>
          </a:p>
          <a:p>
            <a:endParaRPr lang="en-US" sz="2800" dirty="0"/>
          </a:p>
          <a:p>
            <a:endParaRPr lang="en-US" sz="2800" dirty="0"/>
          </a:p>
        </p:txBody>
      </p:sp>
      <p:sp>
        <p:nvSpPr>
          <p:cNvPr id="8" name="TextBox 7">
            <a:extLst>
              <a:ext uri="{FF2B5EF4-FFF2-40B4-BE49-F238E27FC236}">
                <a16:creationId xmlns:a16="http://schemas.microsoft.com/office/drawing/2014/main" id="{8A585A0D-F5A2-B947-E746-8B7D1FC270A6}"/>
              </a:ext>
            </a:extLst>
          </p:cNvPr>
          <p:cNvSpPr txBox="1"/>
          <p:nvPr/>
        </p:nvSpPr>
        <p:spPr>
          <a:xfrm>
            <a:off x="226410" y="5930900"/>
            <a:ext cx="4550980" cy="646331"/>
          </a:xfrm>
          <a:prstGeom prst="rect">
            <a:avLst/>
          </a:prstGeom>
          <a:noFill/>
        </p:spPr>
        <p:txBody>
          <a:bodyPr wrap="square" rtlCol="0">
            <a:spAutoFit/>
          </a:bodyPr>
          <a:lstStyle/>
          <a:p>
            <a:r>
              <a:rPr lang="en-AU" i="1" dirty="0"/>
              <a:t>Anycast Site Counts for Root Servers, March 2025 (</a:t>
            </a:r>
            <a:r>
              <a:rPr lang="en-AU" i="1" dirty="0">
                <a:hlinkClick r:id="rId3"/>
              </a:rPr>
              <a:t>https://root-servers.org/</a:t>
            </a:r>
            <a:r>
              <a:rPr lang="en-AU" i="1" dirty="0"/>
              <a:t>)</a:t>
            </a:r>
            <a:endParaRPr lang="en-US" dirty="0"/>
          </a:p>
        </p:txBody>
      </p:sp>
      <p:sp>
        <p:nvSpPr>
          <p:cNvPr id="3" name="Slide Number Placeholder 2">
            <a:extLst>
              <a:ext uri="{FF2B5EF4-FFF2-40B4-BE49-F238E27FC236}">
                <a16:creationId xmlns:a16="http://schemas.microsoft.com/office/drawing/2014/main" id="{D0A199C3-5374-B1C5-96DB-B4F4FF20AD8B}"/>
              </a:ext>
            </a:extLst>
          </p:cNvPr>
          <p:cNvSpPr>
            <a:spLocks noGrp="1"/>
          </p:cNvSpPr>
          <p:nvPr>
            <p:ph type="sldNum" sz="quarter" idx="12"/>
          </p:nvPr>
        </p:nvSpPr>
        <p:spPr/>
        <p:txBody>
          <a:bodyPr/>
          <a:lstStyle/>
          <a:p>
            <a:fld id="{C6F40E7F-D311-FF4A-94D9-711AF80BF04A}" type="slidenum">
              <a:rPr lang="en-US" smtClean="0"/>
              <a:t>11</a:t>
            </a:fld>
            <a:endParaRPr lang="en-US"/>
          </a:p>
        </p:txBody>
      </p:sp>
    </p:spTree>
    <p:extLst>
      <p:ext uri="{BB962C8B-B14F-4D97-AF65-F5344CB8AC3E}">
        <p14:creationId xmlns:p14="http://schemas.microsoft.com/office/powerpoint/2010/main" val="325693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641B-F459-459F-2534-7C1E2453A72F}"/>
              </a:ext>
            </a:extLst>
          </p:cNvPr>
          <p:cNvSpPr>
            <a:spLocks noGrp="1"/>
          </p:cNvSpPr>
          <p:nvPr>
            <p:ph type="title"/>
          </p:nvPr>
        </p:nvSpPr>
        <p:spPr/>
        <p:txBody>
          <a:bodyPr/>
          <a:lstStyle/>
          <a:p>
            <a:r>
              <a:rPr lang="en-US" dirty="0"/>
              <a:t>More Root Service Platforms</a:t>
            </a:r>
          </a:p>
        </p:txBody>
      </p:sp>
      <p:sp>
        <p:nvSpPr>
          <p:cNvPr id="3" name="Content Placeholder 2">
            <a:extLst>
              <a:ext uri="{FF2B5EF4-FFF2-40B4-BE49-F238E27FC236}">
                <a16:creationId xmlns:a16="http://schemas.microsoft.com/office/drawing/2014/main" id="{FAECFF6B-7C79-D76A-3BE5-32F13CFAA7F8}"/>
              </a:ext>
            </a:extLst>
          </p:cNvPr>
          <p:cNvSpPr>
            <a:spLocks noGrp="1"/>
          </p:cNvSpPr>
          <p:nvPr>
            <p:ph idx="1"/>
          </p:nvPr>
        </p:nvSpPr>
        <p:spPr/>
        <p:txBody>
          <a:bodyPr/>
          <a:lstStyle/>
          <a:p>
            <a:r>
              <a:rPr lang="en-AU" dirty="0"/>
              <a:t>Even this anycast form of expanding the distributed root service may not be enough in the longer term. </a:t>
            </a:r>
          </a:p>
          <a:p>
            <a:r>
              <a:rPr lang="en-AU" dirty="0"/>
              <a:t>If we are facing a 25% compound annual query growth rate, then  in four years from now we may need double the root service capacity from the current levels, and in a further four years we’ll need to double it again. Exponential growth is a very harsh master.</a:t>
            </a:r>
          </a:p>
          <a:p>
            <a:r>
              <a:rPr lang="en-AU" dirty="0"/>
              <a:t>Can this anycast model of anycast replicated root servers expand indefinitely? </a:t>
            </a:r>
          </a:p>
          <a:p>
            <a:r>
              <a:rPr lang="en-AU" dirty="0"/>
              <a:t>Or should we look elsewhere for scaling solutions?</a:t>
            </a:r>
          </a:p>
          <a:p>
            <a:endParaRPr lang="en-US" dirty="0"/>
          </a:p>
        </p:txBody>
      </p:sp>
      <p:sp>
        <p:nvSpPr>
          <p:cNvPr id="4" name="Slide Number Placeholder 3">
            <a:extLst>
              <a:ext uri="{FF2B5EF4-FFF2-40B4-BE49-F238E27FC236}">
                <a16:creationId xmlns:a16="http://schemas.microsoft.com/office/drawing/2014/main" id="{5B3F78A9-1A06-356F-5BF8-E69301B56D82}"/>
              </a:ext>
            </a:extLst>
          </p:cNvPr>
          <p:cNvSpPr>
            <a:spLocks noGrp="1"/>
          </p:cNvSpPr>
          <p:nvPr>
            <p:ph type="sldNum" sz="quarter" idx="12"/>
          </p:nvPr>
        </p:nvSpPr>
        <p:spPr/>
        <p:txBody>
          <a:bodyPr/>
          <a:lstStyle/>
          <a:p>
            <a:fld id="{C6F40E7F-D311-FF4A-94D9-711AF80BF04A}" type="slidenum">
              <a:rPr lang="en-US" smtClean="0"/>
              <a:t>12</a:t>
            </a:fld>
            <a:endParaRPr lang="en-US"/>
          </a:p>
        </p:txBody>
      </p:sp>
    </p:spTree>
    <p:extLst>
      <p:ext uri="{BB962C8B-B14F-4D97-AF65-F5344CB8AC3E}">
        <p14:creationId xmlns:p14="http://schemas.microsoft.com/office/powerpoint/2010/main" val="15838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BC34-4A88-AA50-8B9B-E7D26B7EE043}"/>
              </a:ext>
            </a:extLst>
          </p:cNvPr>
          <p:cNvSpPr>
            <a:spLocks noGrp="1"/>
          </p:cNvSpPr>
          <p:nvPr>
            <p:ph type="title"/>
          </p:nvPr>
        </p:nvSpPr>
        <p:spPr/>
        <p:txBody>
          <a:bodyPr/>
          <a:lstStyle/>
          <a:p>
            <a:r>
              <a:rPr lang="en-US" dirty="0"/>
              <a:t>Caching for Negative Responses</a:t>
            </a:r>
          </a:p>
        </p:txBody>
      </p:sp>
      <p:sp>
        <p:nvSpPr>
          <p:cNvPr id="3" name="Content Placeholder 2">
            <a:extLst>
              <a:ext uri="{FF2B5EF4-FFF2-40B4-BE49-F238E27FC236}">
                <a16:creationId xmlns:a16="http://schemas.microsoft.com/office/drawing/2014/main" id="{2B8CF14F-6B4B-E78A-5F7E-8256DDF40F49}"/>
              </a:ext>
            </a:extLst>
          </p:cNvPr>
          <p:cNvSpPr>
            <a:spLocks noGrp="1"/>
          </p:cNvSpPr>
          <p:nvPr>
            <p:ph idx="1"/>
          </p:nvPr>
        </p:nvSpPr>
        <p:spPr>
          <a:xfrm>
            <a:off x="271849" y="1825625"/>
            <a:ext cx="4164227" cy="4351338"/>
          </a:xfrm>
        </p:spPr>
        <p:txBody>
          <a:bodyPr/>
          <a:lstStyle/>
          <a:p>
            <a:r>
              <a:rPr lang="en-US" dirty="0"/>
              <a:t>One half of all queries to the Root Servers are answered with NXDOMAIN</a:t>
            </a:r>
          </a:p>
          <a:p>
            <a:r>
              <a:rPr lang="en-US" dirty="0"/>
              <a:t>RFC8198 describes a way to cache the negative space in the root zone by leveraging the NSEC records</a:t>
            </a:r>
          </a:p>
        </p:txBody>
      </p:sp>
      <p:pic>
        <p:nvPicPr>
          <p:cNvPr id="5" name="Picture 4" descr="A graph with different colored lines&#10;&#10;AI-generated content may be incorrect.">
            <a:extLst>
              <a:ext uri="{FF2B5EF4-FFF2-40B4-BE49-F238E27FC236}">
                <a16:creationId xmlns:a16="http://schemas.microsoft.com/office/drawing/2014/main" id="{B66CBD5F-466C-695B-97F2-06F5F2B0C059}"/>
              </a:ext>
            </a:extLst>
          </p:cNvPr>
          <p:cNvPicPr>
            <a:picLocks noChangeAspect="1"/>
          </p:cNvPicPr>
          <p:nvPr/>
        </p:nvPicPr>
        <p:blipFill>
          <a:blip r:embed="rId2"/>
          <a:stretch>
            <a:fillRect/>
          </a:stretch>
        </p:blipFill>
        <p:spPr>
          <a:xfrm>
            <a:off x="4419600" y="1311275"/>
            <a:ext cx="7772400" cy="5181600"/>
          </a:xfrm>
          <a:prstGeom prst="rect">
            <a:avLst/>
          </a:prstGeom>
        </p:spPr>
      </p:pic>
      <p:sp>
        <p:nvSpPr>
          <p:cNvPr id="6" name="TextBox 5">
            <a:extLst>
              <a:ext uri="{FF2B5EF4-FFF2-40B4-BE49-F238E27FC236}">
                <a16:creationId xmlns:a16="http://schemas.microsoft.com/office/drawing/2014/main" id="{3B24D6FB-1BD2-17D9-2127-128E6B459E87}"/>
              </a:ext>
            </a:extLst>
          </p:cNvPr>
          <p:cNvSpPr txBox="1"/>
          <p:nvPr/>
        </p:nvSpPr>
        <p:spPr>
          <a:xfrm>
            <a:off x="5313263" y="6465129"/>
            <a:ext cx="5400389" cy="369332"/>
          </a:xfrm>
          <a:prstGeom prst="rect">
            <a:avLst/>
          </a:prstGeom>
          <a:noFill/>
        </p:spPr>
        <p:txBody>
          <a:bodyPr wrap="none" rtlCol="0">
            <a:spAutoFit/>
          </a:bodyPr>
          <a:lstStyle/>
          <a:p>
            <a:r>
              <a:rPr lang="en-AU" i="1" dirty="0">
                <a:hlinkClick r:id="rId3"/>
              </a:rPr>
              <a:t>% of responses that are NXDOMAIN - RSSAC002</a:t>
            </a:r>
            <a:r>
              <a:rPr lang="en-AU" i="1" dirty="0"/>
              <a:t> data</a:t>
            </a:r>
            <a:endParaRPr lang="en-US" dirty="0"/>
          </a:p>
        </p:txBody>
      </p:sp>
      <p:sp>
        <p:nvSpPr>
          <p:cNvPr id="4" name="Slide Number Placeholder 3">
            <a:extLst>
              <a:ext uri="{FF2B5EF4-FFF2-40B4-BE49-F238E27FC236}">
                <a16:creationId xmlns:a16="http://schemas.microsoft.com/office/drawing/2014/main" id="{A24B5106-72B5-C4E8-76FA-869557427C49}"/>
              </a:ext>
            </a:extLst>
          </p:cNvPr>
          <p:cNvSpPr>
            <a:spLocks noGrp="1"/>
          </p:cNvSpPr>
          <p:nvPr>
            <p:ph type="sldNum" sz="quarter" idx="12"/>
          </p:nvPr>
        </p:nvSpPr>
        <p:spPr/>
        <p:txBody>
          <a:bodyPr/>
          <a:lstStyle/>
          <a:p>
            <a:fld id="{C6F40E7F-D311-FF4A-94D9-711AF80BF04A}" type="slidenum">
              <a:rPr lang="en-US" smtClean="0"/>
              <a:t>13</a:t>
            </a:fld>
            <a:endParaRPr lang="en-US"/>
          </a:p>
        </p:txBody>
      </p:sp>
    </p:spTree>
    <p:extLst>
      <p:ext uri="{BB962C8B-B14F-4D97-AF65-F5344CB8AC3E}">
        <p14:creationId xmlns:p14="http://schemas.microsoft.com/office/powerpoint/2010/main" val="38595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5D3C3-4E01-59FF-ACD2-C5C25F77D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6C4C6-15A0-1F07-90D6-837715664D9F}"/>
              </a:ext>
            </a:extLst>
          </p:cNvPr>
          <p:cNvSpPr>
            <a:spLocks noGrp="1"/>
          </p:cNvSpPr>
          <p:nvPr>
            <p:ph type="title"/>
          </p:nvPr>
        </p:nvSpPr>
        <p:spPr/>
        <p:txBody>
          <a:bodyPr/>
          <a:lstStyle/>
          <a:p>
            <a:r>
              <a:rPr lang="en-US" dirty="0"/>
              <a:t>Caching for Negative Responses</a:t>
            </a:r>
          </a:p>
        </p:txBody>
      </p:sp>
      <p:sp>
        <p:nvSpPr>
          <p:cNvPr id="3" name="Content Placeholder 2">
            <a:extLst>
              <a:ext uri="{FF2B5EF4-FFF2-40B4-BE49-F238E27FC236}">
                <a16:creationId xmlns:a16="http://schemas.microsoft.com/office/drawing/2014/main" id="{54666462-F660-BD48-5170-16B80D69B0B1}"/>
              </a:ext>
            </a:extLst>
          </p:cNvPr>
          <p:cNvSpPr>
            <a:spLocks noGrp="1"/>
          </p:cNvSpPr>
          <p:nvPr>
            <p:ph idx="1"/>
          </p:nvPr>
        </p:nvSpPr>
        <p:spPr>
          <a:xfrm>
            <a:off x="271849" y="1825625"/>
            <a:ext cx="4164227" cy="4351338"/>
          </a:xfrm>
        </p:spPr>
        <p:txBody>
          <a:bodyPr/>
          <a:lstStyle/>
          <a:p>
            <a:r>
              <a:rPr lang="en-US" dirty="0"/>
              <a:t>One half of all queries to the Root Servers are answered with NXDOMAIN</a:t>
            </a:r>
          </a:p>
          <a:p>
            <a:r>
              <a:rPr lang="en-US" dirty="0"/>
              <a:t>RFC8198 describes a way to cache the negative space in the root zone by leveraging the NSEC records</a:t>
            </a:r>
          </a:p>
        </p:txBody>
      </p:sp>
      <p:pic>
        <p:nvPicPr>
          <p:cNvPr id="5" name="Picture 4" descr="A graph with different colored lines&#10;&#10;AI-generated content may be incorrect.">
            <a:extLst>
              <a:ext uri="{FF2B5EF4-FFF2-40B4-BE49-F238E27FC236}">
                <a16:creationId xmlns:a16="http://schemas.microsoft.com/office/drawing/2014/main" id="{2EE4C20D-5D96-4130-404C-1B2C706A6E40}"/>
              </a:ext>
            </a:extLst>
          </p:cNvPr>
          <p:cNvPicPr>
            <a:picLocks noChangeAspect="1"/>
          </p:cNvPicPr>
          <p:nvPr/>
        </p:nvPicPr>
        <p:blipFill>
          <a:blip r:embed="rId2"/>
          <a:stretch>
            <a:fillRect/>
          </a:stretch>
        </p:blipFill>
        <p:spPr>
          <a:xfrm>
            <a:off x="4419600" y="1311275"/>
            <a:ext cx="7772400" cy="5181600"/>
          </a:xfrm>
          <a:prstGeom prst="rect">
            <a:avLst/>
          </a:prstGeom>
        </p:spPr>
      </p:pic>
      <p:sp>
        <p:nvSpPr>
          <p:cNvPr id="6" name="TextBox 5">
            <a:extLst>
              <a:ext uri="{FF2B5EF4-FFF2-40B4-BE49-F238E27FC236}">
                <a16:creationId xmlns:a16="http://schemas.microsoft.com/office/drawing/2014/main" id="{E1025A16-B8E0-1759-974F-5FD9489BCBF1}"/>
              </a:ext>
            </a:extLst>
          </p:cNvPr>
          <p:cNvSpPr txBox="1"/>
          <p:nvPr/>
        </p:nvSpPr>
        <p:spPr>
          <a:xfrm>
            <a:off x="5313263" y="6465129"/>
            <a:ext cx="5400389" cy="369332"/>
          </a:xfrm>
          <a:prstGeom prst="rect">
            <a:avLst/>
          </a:prstGeom>
          <a:noFill/>
        </p:spPr>
        <p:txBody>
          <a:bodyPr wrap="none" rtlCol="0">
            <a:spAutoFit/>
          </a:bodyPr>
          <a:lstStyle/>
          <a:p>
            <a:r>
              <a:rPr lang="en-AU" i="1" dirty="0">
                <a:hlinkClick r:id="rId3"/>
              </a:rPr>
              <a:t>% of responses that are NXDOMAIN - RSSAC002</a:t>
            </a:r>
            <a:r>
              <a:rPr lang="en-AU" i="1" dirty="0"/>
              <a:t> data</a:t>
            </a:r>
            <a:endParaRPr lang="en-US" dirty="0"/>
          </a:p>
        </p:txBody>
      </p:sp>
      <p:sp>
        <p:nvSpPr>
          <p:cNvPr id="7" name="Freeform 6">
            <a:extLst>
              <a:ext uri="{FF2B5EF4-FFF2-40B4-BE49-F238E27FC236}">
                <a16:creationId xmlns:a16="http://schemas.microsoft.com/office/drawing/2014/main" id="{8E78A976-E110-91C3-838C-3BD2DA540B35}"/>
              </a:ext>
            </a:extLst>
          </p:cNvPr>
          <p:cNvSpPr/>
          <p:nvPr/>
        </p:nvSpPr>
        <p:spPr>
          <a:xfrm>
            <a:off x="8628993" y="2459421"/>
            <a:ext cx="3531476" cy="1443700"/>
          </a:xfrm>
          <a:custGeom>
            <a:avLst/>
            <a:gdLst>
              <a:gd name="connsiteX0" fmla="*/ 0 w 3531476"/>
              <a:gd name="connsiteY0" fmla="*/ 0 h 1443700"/>
              <a:gd name="connsiteX1" fmla="*/ 241738 w 3531476"/>
              <a:gd name="connsiteY1" fmla="*/ 420413 h 1443700"/>
              <a:gd name="connsiteX2" fmla="*/ 1156138 w 3531476"/>
              <a:gd name="connsiteY2" fmla="*/ 1103586 h 1443700"/>
              <a:gd name="connsiteX3" fmla="*/ 1629104 w 3531476"/>
              <a:gd name="connsiteY3" fmla="*/ 893379 h 1443700"/>
              <a:gd name="connsiteX4" fmla="*/ 2154621 w 3531476"/>
              <a:gd name="connsiteY4" fmla="*/ 1019503 h 1443700"/>
              <a:gd name="connsiteX5" fmla="*/ 2732690 w 3531476"/>
              <a:gd name="connsiteY5" fmla="*/ 1366345 h 1443700"/>
              <a:gd name="connsiteX6" fmla="*/ 2932386 w 3531476"/>
              <a:gd name="connsiteY6" fmla="*/ 1439917 h 1443700"/>
              <a:gd name="connsiteX7" fmla="*/ 3531476 w 3531476"/>
              <a:gd name="connsiteY7" fmla="*/ 1292772 h 14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476" h="1443700">
                <a:moveTo>
                  <a:pt x="0" y="0"/>
                </a:moveTo>
                <a:cubicBezTo>
                  <a:pt x="24524" y="118241"/>
                  <a:pt x="49048" y="236482"/>
                  <a:pt x="241738" y="420413"/>
                </a:cubicBezTo>
                <a:cubicBezTo>
                  <a:pt x="434428" y="604344"/>
                  <a:pt x="924910" y="1024758"/>
                  <a:pt x="1156138" y="1103586"/>
                </a:cubicBezTo>
                <a:cubicBezTo>
                  <a:pt x="1387366" y="1182414"/>
                  <a:pt x="1462690" y="907393"/>
                  <a:pt x="1629104" y="893379"/>
                </a:cubicBezTo>
                <a:cubicBezTo>
                  <a:pt x="1795518" y="879365"/>
                  <a:pt x="1970690" y="940675"/>
                  <a:pt x="2154621" y="1019503"/>
                </a:cubicBezTo>
                <a:cubicBezTo>
                  <a:pt x="2338552" y="1098331"/>
                  <a:pt x="2603063" y="1296276"/>
                  <a:pt x="2732690" y="1366345"/>
                </a:cubicBezTo>
                <a:cubicBezTo>
                  <a:pt x="2862318" y="1436414"/>
                  <a:pt x="2799255" y="1452179"/>
                  <a:pt x="2932386" y="1439917"/>
                </a:cubicBezTo>
                <a:cubicBezTo>
                  <a:pt x="3065517" y="1427655"/>
                  <a:pt x="3298496" y="1360213"/>
                  <a:pt x="3531476" y="1292772"/>
                </a:cubicBezTo>
              </a:path>
            </a:pathLst>
          </a:cu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81D3E5C-7B0D-74C1-670C-3E752268A10B}"/>
              </a:ext>
            </a:extLst>
          </p:cNvPr>
          <p:cNvSpPr>
            <a:spLocks noGrp="1"/>
          </p:cNvSpPr>
          <p:nvPr>
            <p:ph type="sldNum" sz="quarter" idx="12"/>
          </p:nvPr>
        </p:nvSpPr>
        <p:spPr/>
        <p:txBody>
          <a:bodyPr/>
          <a:lstStyle/>
          <a:p>
            <a:fld id="{C6F40E7F-D311-FF4A-94D9-711AF80BF04A}" type="slidenum">
              <a:rPr lang="en-US" smtClean="0"/>
              <a:t>14</a:t>
            </a:fld>
            <a:endParaRPr lang="en-US"/>
          </a:p>
        </p:txBody>
      </p:sp>
    </p:spTree>
    <p:extLst>
      <p:ext uri="{BB962C8B-B14F-4D97-AF65-F5344CB8AC3E}">
        <p14:creationId xmlns:p14="http://schemas.microsoft.com/office/powerpoint/2010/main" val="40025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7AB8-A69F-5A34-EEEC-DF6CE2608608}"/>
              </a:ext>
            </a:extLst>
          </p:cNvPr>
          <p:cNvSpPr>
            <a:spLocks noGrp="1"/>
          </p:cNvSpPr>
          <p:nvPr>
            <p:ph type="title"/>
          </p:nvPr>
        </p:nvSpPr>
        <p:spPr/>
        <p:txBody>
          <a:bodyPr/>
          <a:lstStyle/>
          <a:p>
            <a:r>
              <a:rPr lang="en-US" dirty="0"/>
              <a:t>Aren’t we negative caching already?</a:t>
            </a:r>
          </a:p>
        </p:txBody>
      </p:sp>
      <p:sp>
        <p:nvSpPr>
          <p:cNvPr id="3" name="Content Placeholder 2">
            <a:extLst>
              <a:ext uri="{FF2B5EF4-FFF2-40B4-BE49-F238E27FC236}">
                <a16:creationId xmlns:a16="http://schemas.microsoft.com/office/drawing/2014/main" id="{E264328D-C5CA-7C4D-BFBB-AF144431396C}"/>
              </a:ext>
            </a:extLst>
          </p:cNvPr>
          <p:cNvSpPr>
            <a:spLocks noGrp="1"/>
          </p:cNvSpPr>
          <p:nvPr>
            <p:ph idx="1"/>
          </p:nvPr>
        </p:nvSpPr>
        <p:spPr/>
        <p:txBody>
          <a:bodyPr/>
          <a:lstStyle/>
          <a:p>
            <a:r>
              <a:rPr lang="en-AU" dirty="0"/>
              <a:t>Bind supports this function as of release 9.12. </a:t>
            </a:r>
          </a:p>
          <a:p>
            <a:r>
              <a:rPr lang="en-AU" dirty="0"/>
              <a:t>Unbound supports this as of release 1.7.0. </a:t>
            </a:r>
          </a:p>
          <a:p>
            <a:r>
              <a:rPr lang="en-AU" dirty="0"/>
              <a:t>Knot resolver supports this as of version 2.0.0. </a:t>
            </a:r>
          </a:p>
          <a:p>
            <a:endParaRPr lang="en-AU" dirty="0"/>
          </a:p>
          <a:p>
            <a:r>
              <a:rPr lang="en-AU" dirty="0"/>
              <a:t>But the queries at the root zone keep growing despite the declining proportion of queries resulting in an NXDOMAIN response!</a:t>
            </a:r>
          </a:p>
          <a:p>
            <a:r>
              <a:rPr lang="en-AU" dirty="0"/>
              <a:t>How can we increase the effectiveness of local caching and reduce the query dependence on the root zone servers?</a:t>
            </a:r>
            <a:endParaRPr lang="en-US" dirty="0"/>
          </a:p>
        </p:txBody>
      </p:sp>
      <p:sp>
        <p:nvSpPr>
          <p:cNvPr id="4" name="Slide Number Placeholder 3">
            <a:extLst>
              <a:ext uri="{FF2B5EF4-FFF2-40B4-BE49-F238E27FC236}">
                <a16:creationId xmlns:a16="http://schemas.microsoft.com/office/drawing/2014/main" id="{568D3FE6-D13F-923F-DBAA-EDABD257B3CB}"/>
              </a:ext>
            </a:extLst>
          </p:cNvPr>
          <p:cNvSpPr>
            <a:spLocks noGrp="1"/>
          </p:cNvSpPr>
          <p:nvPr>
            <p:ph type="sldNum" sz="quarter" idx="12"/>
          </p:nvPr>
        </p:nvSpPr>
        <p:spPr/>
        <p:txBody>
          <a:bodyPr/>
          <a:lstStyle/>
          <a:p>
            <a:fld id="{C6F40E7F-D311-FF4A-94D9-711AF80BF04A}" type="slidenum">
              <a:rPr lang="en-US" smtClean="0"/>
              <a:t>15</a:t>
            </a:fld>
            <a:endParaRPr lang="en-US"/>
          </a:p>
        </p:txBody>
      </p:sp>
    </p:spTree>
    <p:extLst>
      <p:ext uri="{BB962C8B-B14F-4D97-AF65-F5344CB8AC3E}">
        <p14:creationId xmlns:p14="http://schemas.microsoft.com/office/powerpoint/2010/main" val="310718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16EA-2E79-AA35-E6A9-62D90982A169}"/>
              </a:ext>
            </a:extLst>
          </p:cNvPr>
          <p:cNvSpPr>
            <a:spLocks noGrp="1"/>
          </p:cNvSpPr>
          <p:nvPr>
            <p:ph type="title"/>
          </p:nvPr>
        </p:nvSpPr>
        <p:spPr/>
        <p:txBody>
          <a:bodyPr/>
          <a:lstStyle/>
          <a:p>
            <a:r>
              <a:rPr lang="en-US" dirty="0"/>
              <a:t>Cache the ENTIRE Root Zone?</a:t>
            </a:r>
          </a:p>
        </p:txBody>
      </p:sp>
      <p:sp>
        <p:nvSpPr>
          <p:cNvPr id="3" name="Content Placeholder 2">
            <a:extLst>
              <a:ext uri="{FF2B5EF4-FFF2-40B4-BE49-F238E27FC236}">
                <a16:creationId xmlns:a16="http://schemas.microsoft.com/office/drawing/2014/main" id="{9EF528B3-223D-A0AC-F937-1305364DC84A}"/>
              </a:ext>
            </a:extLst>
          </p:cNvPr>
          <p:cNvSpPr>
            <a:spLocks noGrp="1"/>
          </p:cNvSpPr>
          <p:nvPr>
            <p:ph idx="1"/>
          </p:nvPr>
        </p:nvSpPr>
        <p:spPr/>
        <p:txBody>
          <a:bodyPr/>
          <a:lstStyle/>
          <a:p>
            <a:r>
              <a:rPr lang="en-US" dirty="0"/>
              <a:t>Rather than caching individual entries from the root zone why not configure recursive resolvers to cache the ENTIRE root zone</a:t>
            </a:r>
          </a:p>
          <a:p>
            <a:r>
              <a:rPr lang="en-US" dirty="0"/>
              <a:t>Its tiny -   2.2Mbytes!</a:t>
            </a:r>
          </a:p>
          <a:p>
            <a:r>
              <a:rPr lang="en-US" dirty="0"/>
              <a:t>It’s signed with a ZONEMD record, so the resolver can validate the authenticity and currency of the root zone</a:t>
            </a:r>
          </a:p>
          <a:p>
            <a:r>
              <a:rPr lang="en-US" dirty="0"/>
              <a:t>It’s private – queries to the root zone don’t leak beyond the recursive resolver</a:t>
            </a:r>
          </a:p>
          <a:p>
            <a:r>
              <a:rPr lang="en-US" dirty="0"/>
              <a:t>This approach is documented as RFC 8806 (using AXFR - zone transfer over TCP)</a:t>
            </a:r>
          </a:p>
        </p:txBody>
      </p:sp>
      <p:sp>
        <p:nvSpPr>
          <p:cNvPr id="4" name="Slide Number Placeholder 3">
            <a:extLst>
              <a:ext uri="{FF2B5EF4-FFF2-40B4-BE49-F238E27FC236}">
                <a16:creationId xmlns:a16="http://schemas.microsoft.com/office/drawing/2014/main" id="{022AA2C5-549D-F116-B628-4563F4B91258}"/>
              </a:ext>
            </a:extLst>
          </p:cNvPr>
          <p:cNvSpPr>
            <a:spLocks noGrp="1"/>
          </p:cNvSpPr>
          <p:nvPr>
            <p:ph type="sldNum" sz="quarter" idx="12"/>
          </p:nvPr>
        </p:nvSpPr>
        <p:spPr/>
        <p:txBody>
          <a:bodyPr/>
          <a:lstStyle/>
          <a:p>
            <a:fld id="{C6F40E7F-D311-FF4A-94D9-711AF80BF04A}" type="slidenum">
              <a:rPr lang="en-US" smtClean="0"/>
              <a:t>16</a:t>
            </a:fld>
            <a:endParaRPr lang="en-US"/>
          </a:p>
        </p:txBody>
      </p:sp>
    </p:spTree>
    <p:extLst>
      <p:ext uri="{BB962C8B-B14F-4D97-AF65-F5344CB8AC3E}">
        <p14:creationId xmlns:p14="http://schemas.microsoft.com/office/powerpoint/2010/main" val="11232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DAD8-7259-2EEC-D4AF-0B7571FAED9F}"/>
              </a:ext>
            </a:extLst>
          </p:cNvPr>
          <p:cNvSpPr>
            <a:spLocks noGrp="1"/>
          </p:cNvSpPr>
          <p:nvPr>
            <p:ph type="title"/>
          </p:nvPr>
        </p:nvSpPr>
        <p:spPr/>
        <p:txBody>
          <a:bodyPr/>
          <a:lstStyle/>
          <a:p>
            <a:r>
              <a:rPr lang="en-US" dirty="0"/>
              <a:t>Cache the ENTIRE Root Zone</a:t>
            </a:r>
          </a:p>
        </p:txBody>
      </p:sp>
      <p:pic>
        <p:nvPicPr>
          <p:cNvPr id="5" name="Content Placeholder 4">
            <a:extLst>
              <a:ext uri="{FF2B5EF4-FFF2-40B4-BE49-F238E27FC236}">
                <a16:creationId xmlns:a16="http://schemas.microsoft.com/office/drawing/2014/main" id="{A419981F-B65D-E1B8-C86F-212ACEAC719A}"/>
              </a:ext>
            </a:extLst>
          </p:cNvPr>
          <p:cNvPicPr>
            <a:picLocks noGrp="1" noChangeAspect="1"/>
          </p:cNvPicPr>
          <p:nvPr>
            <p:ph idx="1"/>
          </p:nvPr>
        </p:nvPicPr>
        <p:blipFill>
          <a:blip r:embed="rId2"/>
          <a:stretch>
            <a:fillRect/>
          </a:stretch>
        </p:blipFill>
        <p:spPr>
          <a:xfrm>
            <a:off x="2754700" y="1825625"/>
            <a:ext cx="6682600" cy="4351338"/>
          </a:xfrm>
        </p:spPr>
      </p:pic>
      <p:sp>
        <p:nvSpPr>
          <p:cNvPr id="3" name="Slide Number Placeholder 2">
            <a:extLst>
              <a:ext uri="{FF2B5EF4-FFF2-40B4-BE49-F238E27FC236}">
                <a16:creationId xmlns:a16="http://schemas.microsoft.com/office/drawing/2014/main" id="{3ACA8A34-0C86-DC74-AF97-ECF07157DC95}"/>
              </a:ext>
            </a:extLst>
          </p:cNvPr>
          <p:cNvSpPr>
            <a:spLocks noGrp="1"/>
          </p:cNvSpPr>
          <p:nvPr>
            <p:ph type="sldNum" sz="quarter" idx="12"/>
          </p:nvPr>
        </p:nvSpPr>
        <p:spPr/>
        <p:txBody>
          <a:bodyPr/>
          <a:lstStyle/>
          <a:p>
            <a:fld id="{C6F40E7F-D311-FF4A-94D9-711AF80BF04A}" type="slidenum">
              <a:rPr lang="en-US" smtClean="0"/>
              <a:t>17</a:t>
            </a:fld>
            <a:endParaRPr lang="en-US"/>
          </a:p>
        </p:txBody>
      </p:sp>
    </p:spTree>
    <p:extLst>
      <p:ext uri="{BB962C8B-B14F-4D97-AF65-F5344CB8AC3E}">
        <p14:creationId xmlns:p14="http://schemas.microsoft.com/office/powerpoint/2010/main" val="208865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7917-9B1E-37FF-BAEF-CF2B4E70EF72}"/>
              </a:ext>
            </a:extLst>
          </p:cNvPr>
          <p:cNvSpPr>
            <a:spLocks noGrp="1"/>
          </p:cNvSpPr>
          <p:nvPr>
            <p:ph type="title"/>
          </p:nvPr>
        </p:nvSpPr>
        <p:spPr/>
        <p:txBody>
          <a:bodyPr/>
          <a:lstStyle/>
          <a:p>
            <a:r>
              <a:rPr lang="en-US" dirty="0"/>
              <a:t>Cache the ENTIRE Root Zone</a:t>
            </a:r>
          </a:p>
        </p:txBody>
      </p:sp>
      <p:sp>
        <p:nvSpPr>
          <p:cNvPr id="3" name="Content Placeholder 2">
            <a:extLst>
              <a:ext uri="{FF2B5EF4-FFF2-40B4-BE49-F238E27FC236}">
                <a16:creationId xmlns:a16="http://schemas.microsoft.com/office/drawing/2014/main" id="{79CEA04E-DC36-8C5F-FE74-0661DBB1833C}"/>
              </a:ext>
            </a:extLst>
          </p:cNvPr>
          <p:cNvSpPr>
            <a:spLocks noGrp="1"/>
          </p:cNvSpPr>
          <p:nvPr>
            <p:ph idx="1"/>
          </p:nvPr>
        </p:nvSpPr>
        <p:spPr>
          <a:xfrm>
            <a:off x="838199" y="1825624"/>
            <a:ext cx="10905067" cy="5032376"/>
          </a:xfrm>
        </p:spPr>
        <p:txBody>
          <a:bodyPr>
            <a:normAutofit fontScale="92500" lnSpcReduction="10000"/>
          </a:bodyPr>
          <a:lstStyle/>
          <a:p>
            <a:pPr marL="0" indent="0">
              <a:buNone/>
            </a:pPr>
            <a:r>
              <a:rPr lang="en-US" dirty="0"/>
              <a:t>How?</a:t>
            </a:r>
          </a:p>
          <a:p>
            <a:pPr marL="0" indent="0">
              <a:buNone/>
            </a:pPr>
            <a:endParaRPr lang="en-US" dirty="0"/>
          </a:p>
          <a:p>
            <a:pPr marL="457200" lvl="1" indent="0">
              <a:buNone/>
            </a:pPr>
            <a:r>
              <a:rPr lang="en-US" dirty="0"/>
              <a:t>Bind config:</a:t>
            </a:r>
          </a:p>
          <a:p>
            <a:pPr marL="914400" lvl="2" indent="0">
              <a:buNone/>
            </a:pPr>
            <a:r>
              <a:rPr lang="en-US" sz="1500" dirty="0">
                <a:latin typeface="Courier New" panose="02070309020205020404" pitchFamily="49" charset="0"/>
                <a:cs typeface="Courier New" panose="02070309020205020404" pitchFamily="49" charset="0"/>
              </a:rPr>
              <a:t>// prime the server with knowledge of the root servers</a:t>
            </a:r>
          </a:p>
          <a:p>
            <a:pPr marL="914400" lvl="2" indent="0">
              <a:buNone/>
            </a:pPr>
            <a:r>
              <a:rPr lang="en-US" sz="1500" dirty="0">
                <a:latin typeface="Courier New" panose="02070309020205020404" pitchFamily="49" charset="0"/>
                <a:cs typeface="Courier New" panose="02070309020205020404" pitchFamily="49" charset="0"/>
              </a:rPr>
              <a:t>zone "." { type mirror; };</a:t>
            </a:r>
            <a:endParaRPr lang="en-US" dirty="0"/>
          </a:p>
          <a:p>
            <a:pPr marL="457200" lvl="1" indent="0">
              <a:buNone/>
            </a:pPr>
            <a:r>
              <a:rPr lang="en-US" dirty="0"/>
              <a:t>Knot config:</a:t>
            </a:r>
          </a:p>
          <a:p>
            <a:pPr marL="914400" lvl="2" indent="0">
              <a:buNone/>
            </a:pPr>
            <a:r>
              <a:rPr lang="en-US" sz="1400" dirty="0" err="1">
                <a:latin typeface="Courier New" panose="02070309020205020404" pitchFamily="49" charset="0"/>
                <a:cs typeface="Courier New" panose="02070309020205020404" pitchFamily="49" charset="0"/>
              </a:rPr>
              <a:t>modules.load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prefil</a:t>
            </a:r>
            <a:r>
              <a:rPr lang="en-US" sz="1400" dirty="0">
                <a:latin typeface="Courier New" panose="02070309020205020404" pitchFamily="49" charset="0"/>
                <a:cs typeface="Courier New" panose="02070309020205020404" pitchFamily="49" charset="0"/>
              </a:rPr>
              <a:t>’)</a:t>
            </a:r>
          </a:p>
          <a:p>
            <a:pPr marL="914400" lvl="2"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Prefill.config</a:t>
            </a:r>
            <a:r>
              <a:rPr lang="en-US" sz="1400" dirty="0">
                <a:latin typeface="Courier New" panose="02070309020205020404" pitchFamily="49" charset="0"/>
                <a:cs typeface="Courier New" panose="02070309020205020404" pitchFamily="49" charset="0"/>
              </a:rPr>
              <a:t>({ [‘.’] = { </a:t>
            </a:r>
            <a:r>
              <a:rPr lang="en-US" sz="1400" dirty="0" err="1">
                <a:latin typeface="Courier New" panose="02070309020205020404" pitchFamily="49" charset="0"/>
                <a:cs typeface="Courier New" panose="02070309020205020404" pitchFamily="49" charset="0"/>
              </a:rPr>
              <a:t>url</a:t>
            </a:r>
            <a:r>
              <a:rPr lang="en-US" sz="1400" dirty="0">
                <a:latin typeface="Courier New" panose="02070309020205020404" pitchFamily="49" charset="0"/>
                <a:cs typeface="Courier New" panose="02070309020205020404" pitchFamily="49" charset="0"/>
              </a:rPr>
              <a:t>=‘https://</a:t>
            </a:r>
            <a:r>
              <a:rPr lang="en-US" sz="1400" dirty="0" err="1">
                <a:latin typeface="Courier New" panose="02070309020205020404" pitchFamily="49" charset="0"/>
                <a:cs typeface="Courier New" panose="02070309020205020404" pitchFamily="49" charset="0"/>
              </a:rPr>
              <a:t>www.internic.net</a:t>
            </a:r>
            <a:r>
              <a:rPr lang="en-US" sz="1400" dirty="0">
                <a:latin typeface="Courier New" panose="02070309020205020404" pitchFamily="49" charset="0"/>
                <a:cs typeface="Courier New" panose="02070309020205020404" pitchFamily="49" charset="0"/>
              </a:rPr>
              <a:t>/domain/</a:t>
            </a:r>
            <a:r>
              <a:rPr lang="en-US" sz="1400" dirty="0" err="1">
                <a:latin typeface="Courier New" panose="02070309020205020404" pitchFamily="49" charset="0"/>
                <a:cs typeface="Courier New" panose="02070309020205020404" pitchFamily="49" charset="0"/>
              </a:rPr>
              <a:t>root.zone</a:t>
            </a:r>
            <a:r>
              <a:rPr lang="en-US" sz="1400" dirty="0">
                <a:latin typeface="Courier New" panose="02070309020205020404" pitchFamily="49" charset="0"/>
                <a:cs typeface="Courier New" panose="02070309020205020404" pitchFamily="49" charset="0"/>
              </a:rPr>
              <a:t>’, interval=86400 })</a:t>
            </a:r>
          </a:p>
          <a:p>
            <a:pPr marL="457200" lvl="1" indent="0">
              <a:buNone/>
            </a:pPr>
            <a:r>
              <a:rPr lang="en-US" dirty="0"/>
              <a:t>Unbound config:</a:t>
            </a:r>
          </a:p>
          <a:p>
            <a:pPr marL="914400" lvl="2" indent="0">
              <a:buNone/>
            </a:pPr>
            <a:r>
              <a:rPr lang="en-US" sz="1500" dirty="0">
                <a:latin typeface="Courier New" panose="02070309020205020404" pitchFamily="49" charset="0"/>
                <a:cs typeface="Courier New" panose="02070309020205020404" pitchFamily="49" charset="0"/>
              </a:rPr>
              <a:t>auth-zone:</a:t>
            </a:r>
          </a:p>
          <a:p>
            <a:pPr marL="914400" lvl="2" indent="0">
              <a:buNone/>
            </a:pPr>
            <a:r>
              <a:rPr lang="en-US" sz="1500" dirty="0">
                <a:latin typeface="Courier New" panose="02070309020205020404" pitchFamily="49" charset="0"/>
                <a:cs typeface="Courier New" panose="02070309020205020404" pitchFamily="49" charset="0"/>
              </a:rPr>
              <a:t>  name: "."</a:t>
            </a:r>
          </a:p>
          <a:p>
            <a:pPr marL="914400" lvl="2" indent="0">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url</a:t>
            </a:r>
            <a:r>
              <a:rPr lang="en-US" sz="1500" dirty="0">
                <a:latin typeface="Courier New" panose="02070309020205020404" pitchFamily="49" charset="0"/>
                <a:cs typeface="Courier New" panose="02070309020205020404" pitchFamily="49" charset="0"/>
              </a:rPr>
              <a:t>: "https://</a:t>
            </a:r>
            <a:r>
              <a:rPr lang="en-US" sz="1500" dirty="0" err="1">
                <a:latin typeface="Courier New" panose="02070309020205020404" pitchFamily="49" charset="0"/>
                <a:cs typeface="Courier New" panose="02070309020205020404" pitchFamily="49" charset="0"/>
              </a:rPr>
              <a:t>www.internic.net</a:t>
            </a:r>
            <a:r>
              <a:rPr lang="en-US" sz="1500" dirty="0">
                <a:latin typeface="Courier New" panose="02070309020205020404" pitchFamily="49" charset="0"/>
                <a:cs typeface="Courier New" panose="02070309020205020404" pitchFamily="49" charset="0"/>
              </a:rPr>
              <a:t>/domain/</a:t>
            </a:r>
            <a:r>
              <a:rPr lang="en-US" sz="1500" dirty="0" err="1">
                <a:latin typeface="Courier New" panose="02070309020205020404" pitchFamily="49" charset="0"/>
                <a:cs typeface="Courier New" panose="02070309020205020404" pitchFamily="49" charset="0"/>
              </a:rPr>
              <a:t>root.zone</a:t>
            </a:r>
            <a:r>
              <a:rPr lang="en-US" sz="1500" dirty="0">
                <a:latin typeface="Courier New" panose="02070309020205020404" pitchFamily="49" charset="0"/>
                <a:cs typeface="Courier New" panose="02070309020205020404" pitchFamily="49" charset="0"/>
              </a:rPr>
              <a:t>"</a:t>
            </a:r>
          </a:p>
          <a:p>
            <a:pPr marL="914400" lvl="2" indent="0">
              <a:buNone/>
            </a:pPr>
            <a:r>
              <a:rPr lang="en-US" sz="1500" dirty="0">
                <a:latin typeface="Courier New" panose="02070309020205020404" pitchFamily="49" charset="0"/>
                <a:cs typeface="Courier New" panose="02070309020205020404" pitchFamily="49" charset="0"/>
              </a:rPr>
              <a:t>    fallback-enabled: yes</a:t>
            </a:r>
          </a:p>
          <a:p>
            <a:pPr marL="914400" lvl="2" indent="0">
              <a:buNone/>
            </a:pPr>
            <a:r>
              <a:rPr lang="en-US" sz="1500" dirty="0">
                <a:latin typeface="Courier New" panose="02070309020205020404" pitchFamily="49" charset="0"/>
                <a:cs typeface="Courier New" panose="02070309020205020404" pitchFamily="49" charset="0"/>
              </a:rPr>
              <a:t>    for-downstream: no</a:t>
            </a:r>
          </a:p>
          <a:p>
            <a:pPr marL="914400" lvl="2" indent="0">
              <a:buNone/>
            </a:pPr>
            <a:r>
              <a:rPr lang="en-US" sz="1500" dirty="0">
                <a:latin typeface="Courier New" panose="02070309020205020404" pitchFamily="49" charset="0"/>
                <a:cs typeface="Courier New" panose="02070309020205020404" pitchFamily="49" charset="0"/>
              </a:rPr>
              <a:t>    for-upstream: yes</a:t>
            </a:r>
          </a:p>
          <a:p>
            <a:pPr marL="914400" lvl="2" indent="0">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zonefile</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root.zone</a:t>
            </a:r>
            <a:r>
              <a:rPr lang="en-US" sz="1500" dirty="0">
                <a:latin typeface="Courier New" panose="02070309020205020404" pitchFamily="49" charset="0"/>
                <a:cs typeface="Courier New" panose="02070309020205020404" pitchFamily="49" charset="0"/>
              </a:rPr>
              <a:t>"</a:t>
            </a:r>
          </a:p>
          <a:p>
            <a:pPr marL="914400" lvl="2" indent="0">
              <a:buNone/>
            </a:pPr>
            <a:r>
              <a:rPr lang="en-US" sz="1500" dirty="0">
                <a:latin typeface="Courier New" panose="02070309020205020404" pitchFamily="49" charset="0"/>
                <a:cs typeface="Courier New" panose="02070309020205020404" pitchFamily="49" charset="0"/>
              </a:rPr>
              <a:t>  prefetch: yes</a:t>
            </a:r>
          </a:p>
        </p:txBody>
      </p:sp>
      <p:sp>
        <p:nvSpPr>
          <p:cNvPr id="4" name="Slide Number Placeholder 3">
            <a:extLst>
              <a:ext uri="{FF2B5EF4-FFF2-40B4-BE49-F238E27FC236}">
                <a16:creationId xmlns:a16="http://schemas.microsoft.com/office/drawing/2014/main" id="{F2209549-73B7-47E9-E952-C0EA02D172CE}"/>
              </a:ext>
            </a:extLst>
          </p:cNvPr>
          <p:cNvSpPr>
            <a:spLocks noGrp="1"/>
          </p:cNvSpPr>
          <p:nvPr>
            <p:ph type="sldNum" sz="quarter" idx="12"/>
          </p:nvPr>
        </p:nvSpPr>
        <p:spPr/>
        <p:txBody>
          <a:bodyPr/>
          <a:lstStyle/>
          <a:p>
            <a:fld id="{C6F40E7F-D311-FF4A-94D9-711AF80BF04A}" type="slidenum">
              <a:rPr lang="en-US" smtClean="0"/>
              <a:t>18</a:t>
            </a:fld>
            <a:endParaRPr lang="en-US"/>
          </a:p>
        </p:txBody>
      </p:sp>
    </p:spTree>
    <p:extLst>
      <p:ext uri="{BB962C8B-B14F-4D97-AF65-F5344CB8AC3E}">
        <p14:creationId xmlns:p14="http://schemas.microsoft.com/office/powerpoint/2010/main" val="8074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CC86-4048-9191-51EF-90DD2884F679}"/>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9CA3223A-BE38-570A-708E-01022AD31F8B}"/>
              </a:ext>
            </a:extLst>
          </p:cNvPr>
          <p:cNvSpPr>
            <a:spLocks noGrp="1"/>
          </p:cNvSpPr>
          <p:nvPr>
            <p:ph idx="1"/>
          </p:nvPr>
        </p:nvSpPr>
        <p:spPr/>
        <p:txBody>
          <a:bodyPr/>
          <a:lstStyle/>
          <a:p>
            <a:r>
              <a:rPr lang="en-US" dirty="0"/>
              <a:t>Increased resolution speed</a:t>
            </a:r>
          </a:p>
          <a:p>
            <a:pPr lvl="1"/>
            <a:r>
              <a:rPr lang="en-US" dirty="0"/>
              <a:t>It’s a local lookup every time</a:t>
            </a:r>
          </a:p>
          <a:p>
            <a:r>
              <a:rPr lang="en-US" dirty="0"/>
              <a:t>Improved privacy</a:t>
            </a:r>
          </a:p>
          <a:p>
            <a:pPr lvl="1"/>
            <a:r>
              <a:rPr lang="en-US" dirty="0"/>
              <a:t>No root queries leak!</a:t>
            </a:r>
          </a:p>
          <a:p>
            <a:r>
              <a:rPr lang="en-US" dirty="0"/>
              <a:t>Decreased root zone attack surface</a:t>
            </a:r>
          </a:p>
          <a:p>
            <a:pPr lvl="1"/>
            <a:r>
              <a:rPr lang="en-US" dirty="0"/>
              <a:t>Non-existent root label queries are answered directly by the resolver and not passed into the DNS</a:t>
            </a:r>
          </a:p>
          <a:p>
            <a:r>
              <a:rPr lang="en-US" dirty="0"/>
              <a:t>Reduced external </a:t>
            </a:r>
            <a:r>
              <a:rPr lang="en-US"/>
              <a:t>service dependence in the DNS</a:t>
            </a:r>
            <a:endParaRPr lang="en-US" dirty="0"/>
          </a:p>
        </p:txBody>
      </p:sp>
      <p:sp>
        <p:nvSpPr>
          <p:cNvPr id="4" name="Slide Number Placeholder 3">
            <a:extLst>
              <a:ext uri="{FF2B5EF4-FFF2-40B4-BE49-F238E27FC236}">
                <a16:creationId xmlns:a16="http://schemas.microsoft.com/office/drawing/2014/main" id="{2A86B682-B278-B5A7-0818-29079654F6BC}"/>
              </a:ext>
            </a:extLst>
          </p:cNvPr>
          <p:cNvSpPr>
            <a:spLocks noGrp="1"/>
          </p:cNvSpPr>
          <p:nvPr>
            <p:ph type="sldNum" sz="quarter" idx="12"/>
          </p:nvPr>
        </p:nvSpPr>
        <p:spPr/>
        <p:txBody>
          <a:bodyPr/>
          <a:lstStyle/>
          <a:p>
            <a:fld id="{C6F40E7F-D311-FF4A-94D9-711AF80BF04A}" type="slidenum">
              <a:rPr lang="en-US" smtClean="0"/>
              <a:t>19</a:t>
            </a:fld>
            <a:endParaRPr lang="en-US"/>
          </a:p>
        </p:txBody>
      </p:sp>
    </p:spTree>
    <p:extLst>
      <p:ext uri="{BB962C8B-B14F-4D97-AF65-F5344CB8AC3E}">
        <p14:creationId xmlns:p14="http://schemas.microsoft.com/office/powerpoint/2010/main" val="325352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36E7-F74E-0249-FC01-A1E333932444}"/>
              </a:ext>
            </a:extLst>
          </p:cNvPr>
          <p:cNvSpPr>
            <a:spLocks noGrp="1"/>
          </p:cNvSpPr>
          <p:nvPr>
            <p:ph type="title"/>
          </p:nvPr>
        </p:nvSpPr>
        <p:spPr>
          <a:xfrm>
            <a:off x="184935" y="365125"/>
            <a:ext cx="11168865" cy="1325563"/>
          </a:xfrm>
        </p:spPr>
        <p:txBody>
          <a:bodyPr/>
          <a:lstStyle/>
          <a:p>
            <a:r>
              <a:rPr lang="en-US" dirty="0"/>
              <a:t>The Role of the Root in the DNS</a:t>
            </a:r>
          </a:p>
        </p:txBody>
      </p:sp>
      <p:pic>
        <p:nvPicPr>
          <p:cNvPr id="5" name="Content Placeholder 4" descr="A diagram of a diagram of a rectangle and rectangles&#10;&#10;AI-generated content may be incorrect.">
            <a:extLst>
              <a:ext uri="{FF2B5EF4-FFF2-40B4-BE49-F238E27FC236}">
                <a16:creationId xmlns:a16="http://schemas.microsoft.com/office/drawing/2014/main" id="{F93B5AF0-3B6E-A6FD-A691-1BE9DBAD48BB}"/>
              </a:ext>
            </a:extLst>
          </p:cNvPr>
          <p:cNvPicPr>
            <a:picLocks noGrp="1" noChangeAspect="1"/>
          </p:cNvPicPr>
          <p:nvPr>
            <p:ph idx="1"/>
          </p:nvPr>
        </p:nvPicPr>
        <p:blipFill>
          <a:blip r:embed="rId2"/>
          <a:stretch>
            <a:fillRect/>
          </a:stretch>
        </p:blipFill>
        <p:spPr>
          <a:xfrm>
            <a:off x="1449902" y="1457763"/>
            <a:ext cx="8115035" cy="4351338"/>
          </a:xfrm>
        </p:spPr>
      </p:pic>
      <p:sp>
        <p:nvSpPr>
          <p:cNvPr id="6" name="TextBox 5">
            <a:extLst>
              <a:ext uri="{FF2B5EF4-FFF2-40B4-BE49-F238E27FC236}">
                <a16:creationId xmlns:a16="http://schemas.microsoft.com/office/drawing/2014/main" id="{4C30E4A8-5BEC-E912-FF86-2217BF0DE848}"/>
              </a:ext>
            </a:extLst>
          </p:cNvPr>
          <p:cNvSpPr txBox="1"/>
          <p:nvPr/>
        </p:nvSpPr>
        <p:spPr>
          <a:xfrm>
            <a:off x="184935" y="1742148"/>
            <a:ext cx="4305025" cy="369332"/>
          </a:xfrm>
          <a:prstGeom prst="rect">
            <a:avLst/>
          </a:prstGeom>
          <a:noFill/>
        </p:spPr>
        <p:txBody>
          <a:bodyPr wrap="none" rtlCol="0">
            <a:spAutoFit/>
          </a:bodyPr>
          <a:lstStyle/>
          <a:p>
            <a:r>
              <a:rPr lang="en-US" dirty="0"/>
              <a:t>Every DNS resolution starts with root data</a:t>
            </a:r>
          </a:p>
        </p:txBody>
      </p:sp>
      <p:sp>
        <p:nvSpPr>
          <p:cNvPr id="3" name="Freeform 2">
            <a:extLst>
              <a:ext uri="{FF2B5EF4-FFF2-40B4-BE49-F238E27FC236}">
                <a16:creationId xmlns:a16="http://schemas.microsoft.com/office/drawing/2014/main" id="{E7BB2C19-9C82-8CC8-FA7A-C3F2AA8BE5AC}"/>
              </a:ext>
            </a:extLst>
          </p:cNvPr>
          <p:cNvSpPr/>
          <p:nvPr/>
        </p:nvSpPr>
        <p:spPr>
          <a:xfrm>
            <a:off x="4187617" y="1683379"/>
            <a:ext cx="5360217" cy="1737915"/>
          </a:xfrm>
          <a:custGeom>
            <a:avLst/>
            <a:gdLst>
              <a:gd name="connsiteX0" fmla="*/ 826172 w 5360217"/>
              <a:gd name="connsiteY0" fmla="*/ 1737915 h 1737915"/>
              <a:gd name="connsiteX1" fmla="*/ 2459763 w 5360217"/>
              <a:gd name="connsiteY1" fmla="*/ 1388594 h 1737915"/>
              <a:gd name="connsiteX2" fmla="*/ 5110495 w 5360217"/>
              <a:gd name="connsiteY2" fmla="*/ 1090643 h 1737915"/>
              <a:gd name="connsiteX3" fmla="*/ 4822819 w 5360217"/>
              <a:gd name="connsiteY3" fmla="*/ 104324 h 1737915"/>
              <a:gd name="connsiteX4" fmla="*/ 1350154 w 5360217"/>
              <a:gd name="connsiteY4" fmla="*/ 104324 h 1737915"/>
              <a:gd name="connsiteX5" fmla="*/ 35062 w 5360217"/>
              <a:gd name="connsiteY5" fmla="*/ 772145 h 1737915"/>
              <a:gd name="connsiteX6" fmla="*/ 507673 w 5360217"/>
              <a:gd name="connsiteY6" fmla="*/ 1604351 h 17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217" h="1737915">
                <a:moveTo>
                  <a:pt x="826172" y="1737915"/>
                </a:moveTo>
                <a:cubicBezTo>
                  <a:pt x="1285940" y="1617194"/>
                  <a:pt x="1745709" y="1496473"/>
                  <a:pt x="2459763" y="1388594"/>
                </a:cubicBezTo>
                <a:cubicBezTo>
                  <a:pt x="3173817" y="1280715"/>
                  <a:pt x="4716652" y="1304688"/>
                  <a:pt x="5110495" y="1090643"/>
                </a:cubicBezTo>
                <a:cubicBezTo>
                  <a:pt x="5504338" y="876598"/>
                  <a:pt x="5449542" y="268710"/>
                  <a:pt x="4822819" y="104324"/>
                </a:cubicBezTo>
                <a:cubicBezTo>
                  <a:pt x="4196096" y="-60062"/>
                  <a:pt x="2148114" y="-6980"/>
                  <a:pt x="1350154" y="104324"/>
                </a:cubicBezTo>
                <a:cubicBezTo>
                  <a:pt x="552194" y="215628"/>
                  <a:pt x="175475" y="522140"/>
                  <a:pt x="35062" y="772145"/>
                </a:cubicBezTo>
                <a:cubicBezTo>
                  <a:pt x="-105352" y="1022149"/>
                  <a:pt x="201160" y="1313250"/>
                  <a:pt x="507673" y="160435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F4A692-B14A-43FF-2D0C-48CBAEA219D9}"/>
              </a:ext>
            </a:extLst>
          </p:cNvPr>
          <p:cNvSpPr txBox="1"/>
          <p:nvPr/>
        </p:nvSpPr>
        <p:spPr>
          <a:xfrm>
            <a:off x="4708635" y="5693796"/>
            <a:ext cx="2945037" cy="369332"/>
          </a:xfrm>
          <a:prstGeom prst="rect">
            <a:avLst/>
          </a:prstGeom>
          <a:noFill/>
        </p:spPr>
        <p:txBody>
          <a:bodyPr wrap="none" rtlCol="0">
            <a:spAutoFit/>
          </a:bodyPr>
          <a:lstStyle/>
          <a:p>
            <a:r>
              <a:rPr lang="en-US" dirty="0">
                <a:latin typeface="AhnbergHand" pitchFamily="2" charset="0"/>
              </a:rPr>
              <a:t>But you knew all this!</a:t>
            </a:r>
          </a:p>
        </p:txBody>
      </p:sp>
      <p:sp>
        <p:nvSpPr>
          <p:cNvPr id="7" name="Slide Number Placeholder 6">
            <a:extLst>
              <a:ext uri="{FF2B5EF4-FFF2-40B4-BE49-F238E27FC236}">
                <a16:creationId xmlns:a16="http://schemas.microsoft.com/office/drawing/2014/main" id="{8F1A7144-8C85-A241-A572-1225225ACBEA}"/>
              </a:ext>
            </a:extLst>
          </p:cNvPr>
          <p:cNvSpPr>
            <a:spLocks noGrp="1"/>
          </p:cNvSpPr>
          <p:nvPr>
            <p:ph type="sldNum" sz="quarter" idx="12"/>
          </p:nvPr>
        </p:nvSpPr>
        <p:spPr/>
        <p:txBody>
          <a:bodyPr/>
          <a:lstStyle/>
          <a:p>
            <a:fld id="{C6F40E7F-D311-FF4A-94D9-711AF80BF04A}" type="slidenum">
              <a:rPr lang="en-US" smtClean="0"/>
              <a:t>2</a:t>
            </a:fld>
            <a:endParaRPr lang="en-US"/>
          </a:p>
        </p:txBody>
      </p:sp>
    </p:spTree>
    <p:extLst>
      <p:ext uri="{BB962C8B-B14F-4D97-AF65-F5344CB8AC3E}">
        <p14:creationId xmlns:p14="http://schemas.microsoft.com/office/powerpoint/2010/main" val="244059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EA200-4B34-E5E0-F4BC-4154467B7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1A7E0-5992-857B-5CB2-D08C7954E84A}"/>
              </a:ext>
            </a:extLst>
          </p:cNvPr>
          <p:cNvSpPr>
            <a:spLocks noGrp="1"/>
          </p:cNvSpPr>
          <p:nvPr>
            <p:ph type="title"/>
          </p:nvPr>
        </p:nvSpPr>
        <p:spPr/>
        <p:txBody>
          <a:bodyPr/>
          <a:lstStyle/>
          <a:p>
            <a:r>
              <a:rPr lang="en-US" dirty="0"/>
              <a:t>Why don’t we...</a:t>
            </a:r>
          </a:p>
        </p:txBody>
      </p:sp>
      <p:sp>
        <p:nvSpPr>
          <p:cNvPr id="3" name="Content Placeholder 2">
            <a:extLst>
              <a:ext uri="{FF2B5EF4-FFF2-40B4-BE49-F238E27FC236}">
                <a16:creationId xmlns:a16="http://schemas.microsoft.com/office/drawing/2014/main" id="{A68ACEE0-E162-6099-34A5-8ECCF4ED8516}"/>
              </a:ext>
            </a:extLst>
          </p:cNvPr>
          <p:cNvSpPr>
            <a:spLocks noGrp="1"/>
          </p:cNvSpPr>
          <p:nvPr>
            <p:ph idx="1"/>
          </p:nvPr>
        </p:nvSpPr>
        <p:spPr/>
        <p:txBody>
          <a:bodyPr/>
          <a:lstStyle/>
          <a:p>
            <a:r>
              <a:rPr lang="en-US" dirty="0"/>
              <a:t>Make a prefetch of the root zone </a:t>
            </a:r>
            <a:r>
              <a:rPr lang="en-US" b="1" dirty="0"/>
              <a:t>the default action </a:t>
            </a:r>
            <a:r>
              <a:rPr lang="en-US" dirty="0"/>
              <a:t>for recursive resolvers?</a:t>
            </a:r>
          </a:p>
          <a:p>
            <a:r>
              <a:rPr lang="en-US" dirty="0"/>
              <a:t>And fall back to incremental queries only when/if the prefetch fails</a:t>
            </a:r>
          </a:p>
          <a:p>
            <a:endParaRPr lang="en-US" dirty="0"/>
          </a:p>
          <a:p>
            <a:endParaRPr lang="en-US" dirty="0"/>
          </a:p>
          <a:p>
            <a:pPr marL="0" indent="0">
              <a:buNone/>
            </a:pPr>
            <a:r>
              <a:rPr lang="en-US" dirty="0"/>
              <a:t>draft-</a:t>
            </a:r>
            <a:r>
              <a:rPr lang="en-US" dirty="0" err="1"/>
              <a:t>wkumari</a:t>
            </a:r>
            <a:r>
              <a:rPr lang="en-US" dirty="0"/>
              <a:t>-</a:t>
            </a:r>
            <a:r>
              <a:rPr lang="en-US" dirty="0" err="1"/>
              <a:t>dns-localroot-bcp</a:t>
            </a:r>
            <a:r>
              <a:rPr lang="en-US" dirty="0"/>
              <a:t> to be discussed at IETF124 proposes using a BCP to change the default </a:t>
            </a:r>
            <a:r>
              <a:rPr lang="en-US" dirty="0" err="1"/>
              <a:t>behaviour</a:t>
            </a:r>
            <a:r>
              <a:rPr lang="en-US" dirty="0"/>
              <a:t> of DNS resolvers to make </a:t>
            </a:r>
            <a:r>
              <a:rPr lang="en-US" dirty="0" err="1"/>
              <a:t>localroot</a:t>
            </a:r>
            <a:r>
              <a:rPr lang="en-US" dirty="0"/>
              <a:t> the default action</a:t>
            </a:r>
          </a:p>
        </p:txBody>
      </p:sp>
      <p:sp>
        <p:nvSpPr>
          <p:cNvPr id="4" name="Slide Number Placeholder 3">
            <a:extLst>
              <a:ext uri="{FF2B5EF4-FFF2-40B4-BE49-F238E27FC236}">
                <a16:creationId xmlns:a16="http://schemas.microsoft.com/office/drawing/2014/main" id="{C5F5C3A9-6A69-A1A5-A928-B7E02E2D696C}"/>
              </a:ext>
            </a:extLst>
          </p:cNvPr>
          <p:cNvSpPr>
            <a:spLocks noGrp="1"/>
          </p:cNvSpPr>
          <p:nvPr>
            <p:ph type="sldNum" sz="quarter" idx="12"/>
          </p:nvPr>
        </p:nvSpPr>
        <p:spPr/>
        <p:txBody>
          <a:bodyPr/>
          <a:lstStyle/>
          <a:p>
            <a:fld id="{C6F40E7F-D311-FF4A-94D9-711AF80BF04A}" type="slidenum">
              <a:rPr lang="en-US" smtClean="0"/>
              <a:t>20</a:t>
            </a:fld>
            <a:endParaRPr lang="en-US"/>
          </a:p>
        </p:txBody>
      </p:sp>
    </p:spTree>
    <p:extLst>
      <p:ext uri="{BB962C8B-B14F-4D97-AF65-F5344CB8AC3E}">
        <p14:creationId xmlns:p14="http://schemas.microsoft.com/office/powerpoint/2010/main" val="2635826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2EA8-BAB4-F17F-EA6C-DD879E8C89E6}"/>
              </a:ext>
            </a:extLst>
          </p:cNvPr>
          <p:cNvSpPr>
            <a:spLocks noGrp="1"/>
          </p:cNvSpPr>
          <p:nvPr>
            <p:ph type="title"/>
          </p:nvPr>
        </p:nvSpPr>
        <p:spPr/>
        <p:txBody>
          <a:bodyPr/>
          <a:lstStyle/>
          <a:p>
            <a:r>
              <a:rPr lang="en-US" dirty="0"/>
              <a:t>Thanks!</a:t>
            </a:r>
          </a:p>
        </p:txBody>
      </p:sp>
      <p:sp>
        <p:nvSpPr>
          <p:cNvPr id="3" name="Slide Number Placeholder 2">
            <a:extLst>
              <a:ext uri="{FF2B5EF4-FFF2-40B4-BE49-F238E27FC236}">
                <a16:creationId xmlns:a16="http://schemas.microsoft.com/office/drawing/2014/main" id="{58F51173-7557-4E1F-C709-A652C5BE7591}"/>
              </a:ext>
            </a:extLst>
          </p:cNvPr>
          <p:cNvSpPr>
            <a:spLocks noGrp="1"/>
          </p:cNvSpPr>
          <p:nvPr>
            <p:ph type="sldNum" sz="quarter" idx="12"/>
          </p:nvPr>
        </p:nvSpPr>
        <p:spPr/>
        <p:txBody>
          <a:bodyPr/>
          <a:lstStyle/>
          <a:p>
            <a:fld id="{C6F40E7F-D311-FF4A-94D9-711AF80BF04A}" type="slidenum">
              <a:rPr lang="en-US" smtClean="0"/>
              <a:t>21</a:t>
            </a:fld>
            <a:endParaRPr lang="en-US"/>
          </a:p>
        </p:txBody>
      </p:sp>
    </p:spTree>
    <p:extLst>
      <p:ext uri="{BB962C8B-B14F-4D97-AF65-F5344CB8AC3E}">
        <p14:creationId xmlns:p14="http://schemas.microsoft.com/office/powerpoint/2010/main" val="297397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D38-1ACA-9D93-9C12-2D78AFE674CB}"/>
              </a:ext>
            </a:extLst>
          </p:cNvPr>
          <p:cNvSpPr>
            <a:spLocks noGrp="1"/>
          </p:cNvSpPr>
          <p:nvPr>
            <p:ph type="title"/>
          </p:nvPr>
        </p:nvSpPr>
        <p:spPr/>
        <p:txBody>
          <a:bodyPr/>
          <a:lstStyle/>
          <a:p>
            <a:r>
              <a:rPr lang="en-US" dirty="0"/>
              <a:t>Root Query Load over time</a:t>
            </a:r>
          </a:p>
        </p:txBody>
      </p:sp>
      <p:pic>
        <p:nvPicPr>
          <p:cNvPr id="5" name="Content Placeholder 4" descr="A graph of different colored lines&#10;&#10;AI-generated content may be incorrect.">
            <a:extLst>
              <a:ext uri="{FF2B5EF4-FFF2-40B4-BE49-F238E27FC236}">
                <a16:creationId xmlns:a16="http://schemas.microsoft.com/office/drawing/2014/main" id="{A50BB9E8-993C-9770-4259-4F56C0F40F11}"/>
              </a:ext>
            </a:extLst>
          </p:cNvPr>
          <p:cNvPicPr>
            <a:picLocks noGrp="1" noChangeAspect="1"/>
          </p:cNvPicPr>
          <p:nvPr>
            <p:ph idx="1"/>
          </p:nvPr>
        </p:nvPicPr>
        <p:blipFill>
          <a:blip r:embed="rId2"/>
          <a:stretch>
            <a:fillRect/>
          </a:stretch>
        </p:blipFill>
        <p:spPr>
          <a:xfrm>
            <a:off x="2485654" y="1690688"/>
            <a:ext cx="6527007" cy="4351338"/>
          </a:xfrm>
        </p:spPr>
      </p:pic>
      <p:sp>
        <p:nvSpPr>
          <p:cNvPr id="6" name="TextBox 5">
            <a:extLst>
              <a:ext uri="{FF2B5EF4-FFF2-40B4-BE49-F238E27FC236}">
                <a16:creationId xmlns:a16="http://schemas.microsoft.com/office/drawing/2014/main" id="{EB4E38B3-0CAE-D6F9-10AC-83EDD40503C3}"/>
              </a:ext>
            </a:extLst>
          </p:cNvPr>
          <p:cNvSpPr txBox="1"/>
          <p:nvPr/>
        </p:nvSpPr>
        <p:spPr>
          <a:xfrm>
            <a:off x="2743200" y="6411310"/>
            <a:ext cx="5685659" cy="369332"/>
          </a:xfrm>
          <a:prstGeom prst="rect">
            <a:avLst/>
          </a:prstGeom>
          <a:noFill/>
        </p:spPr>
        <p:txBody>
          <a:bodyPr wrap="none" rtlCol="0">
            <a:spAutoFit/>
          </a:bodyPr>
          <a:lstStyle/>
          <a:p>
            <a:r>
              <a:rPr lang="en-AU" i="1" dirty="0"/>
              <a:t>From </a:t>
            </a:r>
            <a:r>
              <a:rPr lang="en-AU" i="1" dirty="0">
                <a:hlinkClick r:id="rId3"/>
              </a:rPr>
              <a:t>https://github.com/rssac-caucus/RSSAC002-data</a:t>
            </a:r>
            <a:endParaRPr lang="en-US" dirty="0"/>
          </a:p>
        </p:txBody>
      </p:sp>
      <p:sp>
        <p:nvSpPr>
          <p:cNvPr id="3" name="TextBox 2">
            <a:extLst>
              <a:ext uri="{FF2B5EF4-FFF2-40B4-BE49-F238E27FC236}">
                <a16:creationId xmlns:a16="http://schemas.microsoft.com/office/drawing/2014/main" id="{87D1EEA6-7044-BD1F-6D80-6E214F5098D4}"/>
              </a:ext>
            </a:extLst>
          </p:cNvPr>
          <p:cNvSpPr txBox="1"/>
          <p:nvPr/>
        </p:nvSpPr>
        <p:spPr>
          <a:xfrm>
            <a:off x="8500533" y="6041978"/>
            <a:ext cx="678391" cy="369332"/>
          </a:xfrm>
          <a:prstGeom prst="rect">
            <a:avLst/>
          </a:prstGeom>
          <a:noFill/>
        </p:spPr>
        <p:txBody>
          <a:bodyPr wrap="none" rtlCol="0">
            <a:spAutoFit/>
          </a:bodyPr>
          <a:lstStyle/>
          <a:p>
            <a:r>
              <a:rPr lang="en-US" dirty="0"/>
              <a:t>2025</a:t>
            </a:r>
          </a:p>
        </p:txBody>
      </p:sp>
      <p:sp>
        <p:nvSpPr>
          <p:cNvPr id="4" name="TextBox 3">
            <a:extLst>
              <a:ext uri="{FF2B5EF4-FFF2-40B4-BE49-F238E27FC236}">
                <a16:creationId xmlns:a16="http://schemas.microsoft.com/office/drawing/2014/main" id="{F96AA853-6B66-12C4-6B2E-18F7A90AD1AF}"/>
              </a:ext>
            </a:extLst>
          </p:cNvPr>
          <p:cNvSpPr txBox="1"/>
          <p:nvPr/>
        </p:nvSpPr>
        <p:spPr>
          <a:xfrm>
            <a:off x="5837131" y="6042002"/>
            <a:ext cx="678391" cy="369332"/>
          </a:xfrm>
          <a:prstGeom prst="rect">
            <a:avLst/>
          </a:prstGeom>
          <a:noFill/>
        </p:spPr>
        <p:txBody>
          <a:bodyPr wrap="none" rtlCol="0">
            <a:spAutoFit/>
          </a:bodyPr>
          <a:lstStyle/>
          <a:p>
            <a:r>
              <a:rPr lang="en-US" dirty="0"/>
              <a:t>2021</a:t>
            </a:r>
          </a:p>
        </p:txBody>
      </p:sp>
      <p:sp>
        <p:nvSpPr>
          <p:cNvPr id="7" name="TextBox 6">
            <a:extLst>
              <a:ext uri="{FF2B5EF4-FFF2-40B4-BE49-F238E27FC236}">
                <a16:creationId xmlns:a16="http://schemas.microsoft.com/office/drawing/2014/main" id="{C096B2EE-6B14-ACC4-3F6E-3EF49C1DC959}"/>
              </a:ext>
            </a:extLst>
          </p:cNvPr>
          <p:cNvSpPr txBox="1"/>
          <p:nvPr/>
        </p:nvSpPr>
        <p:spPr>
          <a:xfrm>
            <a:off x="3483001" y="6041978"/>
            <a:ext cx="678391" cy="369332"/>
          </a:xfrm>
          <a:prstGeom prst="rect">
            <a:avLst/>
          </a:prstGeom>
          <a:noFill/>
        </p:spPr>
        <p:txBody>
          <a:bodyPr wrap="none" rtlCol="0">
            <a:spAutoFit/>
          </a:bodyPr>
          <a:lstStyle/>
          <a:p>
            <a:r>
              <a:rPr lang="en-US" dirty="0"/>
              <a:t>2017</a:t>
            </a:r>
          </a:p>
        </p:txBody>
      </p:sp>
      <p:sp>
        <p:nvSpPr>
          <p:cNvPr id="8" name="Slide Number Placeholder 7">
            <a:extLst>
              <a:ext uri="{FF2B5EF4-FFF2-40B4-BE49-F238E27FC236}">
                <a16:creationId xmlns:a16="http://schemas.microsoft.com/office/drawing/2014/main" id="{521593E3-A647-FFC5-5129-FD2D9936C6B7}"/>
              </a:ext>
            </a:extLst>
          </p:cNvPr>
          <p:cNvSpPr>
            <a:spLocks noGrp="1"/>
          </p:cNvSpPr>
          <p:nvPr>
            <p:ph type="sldNum" sz="quarter" idx="12"/>
          </p:nvPr>
        </p:nvSpPr>
        <p:spPr/>
        <p:txBody>
          <a:bodyPr/>
          <a:lstStyle/>
          <a:p>
            <a:fld id="{C6F40E7F-D311-FF4A-94D9-711AF80BF04A}" type="slidenum">
              <a:rPr lang="en-US" smtClean="0"/>
              <a:t>3</a:t>
            </a:fld>
            <a:endParaRPr lang="en-US"/>
          </a:p>
        </p:txBody>
      </p:sp>
    </p:spTree>
    <p:extLst>
      <p:ext uri="{BB962C8B-B14F-4D97-AF65-F5344CB8AC3E}">
        <p14:creationId xmlns:p14="http://schemas.microsoft.com/office/powerpoint/2010/main" val="104242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63E0-D1B0-0394-1E0A-3265BCCC9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6ECD9-783F-CAB8-21EC-473AC0A0EFEB}"/>
              </a:ext>
            </a:extLst>
          </p:cNvPr>
          <p:cNvSpPr>
            <a:spLocks noGrp="1"/>
          </p:cNvSpPr>
          <p:nvPr>
            <p:ph type="title"/>
          </p:nvPr>
        </p:nvSpPr>
        <p:spPr/>
        <p:txBody>
          <a:bodyPr/>
          <a:lstStyle/>
          <a:p>
            <a:r>
              <a:rPr lang="en-US" dirty="0"/>
              <a:t>Root Query Load over time</a:t>
            </a:r>
          </a:p>
        </p:txBody>
      </p:sp>
      <p:pic>
        <p:nvPicPr>
          <p:cNvPr id="5" name="Content Placeholder 4" descr="A graph of different colored lines&#10;&#10;AI-generated content may be incorrect.">
            <a:extLst>
              <a:ext uri="{FF2B5EF4-FFF2-40B4-BE49-F238E27FC236}">
                <a16:creationId xmlns:a16="http://schemas.microsoft.com/office/drawing/2014/main" id="{61B7AB56-E42A-F088-59FF-50CD45E4033A}"/>
              </a:ext>
            </a:extLst>
          </p:cNvPr>
          <p:cNvPicPr>
            <a:picLocks noGrp="1" noChangeAspect="1"/>
          </p:cNvPicPr>
          <p:nvPr>
            <p:ph idx="1"/>
          </p:nvPr>
        </p:nvPicPr>
        <p:blipFill>
          <a:blip r:embed="rId2"/>
          <a:stretch>
            <a:fillRect/>
          </a:stretch>
        </p:blipFill>
        <p:spPr>
          <a:xfrm>
            <a:off x="2485654" y="1690688"/>
            <a:ext cx="6527007" cy="4351338"/>
          </a:xfrm>
        </p:spPr>
      </p:pic>
      <p:sp>
        <p:nvSpPr>
          <p:cNvPr id="6" name="TextBox 5">
            <a:extLst>
              <a:ext uri="{FF2B5EF4-FFF2-40B4-BE49-F238E27FC236}">
                <a16:creationId xmlns:a16="http://schemas.microsoft.com/office/drawing/2014/main" id="{B70C224E-0AB4-C8F1-0703-341683550540}"/>
              </a:ext>
            </a:extLst>
          </p:cNvPr>
          <p:cNvSpPr txBox="1"/>
          <p:nvPr/>
        </p:nvSpPr>
        <p:spPr>
          <a:xfrm>
            <a:off x="2743200" y="6411310"/>
            <a:ext cx="5685659" cy="369332"/>
          </a:xfrm>
          <a:prstGeom prst="rect">
            <a:avLst/>
          </a:prstGeom>
          <a:noFill/>
        </p:spPr>
        <p:txBody>
          <a:bodyPr wrap="none" rtlCol="0">
            <a:spAutoFit/>
          </a:bodyPr>
          <a:lstStyle/>
          <a:p>
            <a:r>
              <a:rPr lang="en-AU" i="1" dirty="0"/>
              <a:t>From </a:t>
            </a:r>
            <a:r>
              <a:rPr lang="en-AU" i="1" dirty="0">
                <a:hlinkClick r:id="rId3"/>
              </a:rPr>
              <a:t>https://github.com/rssac-caucus/RSSAC002-data</a:t>
            </a:r>
            <a:endParaRPr lang="en-US" dirty="0"/>
          </a:p>
        </p:txBody>
      </p:sp>
      <p:sp>
        <p:nvSpPr>
          <p:cNvPr id="3" name="TextBox 2">
            <a:extLst>
              <a:ext uri="{FF2B5EF4-FFF2-40B4-BE49-F238E27FC236}">
                <a16:creationId xmlns:a16="http://schemas.microsoft.com/office/drawing/2014/main" id="{C9A1C114-4FE0-F4B2-2604-DF526F58F89F}"/>
              </a:ext>
            </a:extLst>
          </p:cNvPr>
          <p:cNvSpPr txBox="1"/>
          <p:nvPr/>
        </p:nvSpPr>
        <p:spPr>
          <a:xfrm>
            <a:off x="6642538" y="1690688"/>
            <a:ext cx="5234125" cy="369332"/>
          </a:xfrm>
          <a:prstGeom prst="rect">
            <a:avLst/>
          </a:prstGeom>
          <a:solidFill>
            <a:schemeClr val="bg1"/>
          </a:solidFill>
        </p:spPr>
        <p:txBody>
          <a:bodyPr wrap="none" rtlCol="0">
            <a:spAutoFit/>
          </a:bodyPr>
          <a:lstStyle/>
          <a:p>
            <a:r>
              <a:rPr lang="en-US" dirty="0">
                <a:latin typeface="AhnbergHand" pitchFamily="2" charset="0"/>
              </a:rPr>
              <a:t>Chrome stopped their use of </a:t>
            </a:r>
            <a:r>
              <a:rPr lang="en-US" dirty="0" err="1">
                <a:latin typeface="AhnbergHand" pitchFamily="2" charset="0"/>
              </a:rPr>
              <a:t>Chromeiods</a:t>
            </a:r>
            <a:endParaRPr lang="en-US" dirty="0">
              <a:latin typeface="AhnbergHand" pitchFamily="2" charset="0"/>
            </a:endParaRPr>
          </a:p>
        </p:txBody>
      </p:sp>
      <p:sp>
        <p:nvSpPr>
          <p:cNvPr id="4" name="Freeform 3">
            <a:extLst>
              <a:ext uri="{FF2B5EF4-FFF2-40B4-BE49-F238E27FC236}">
                <a16:creationId xmlns:a16="http://schemas.microsoft.com/office/drawing/2014/main" id="{65F48EC0-16F0-CA61-408D-941E142CEE88}"/>
              </a:ext>
            </a:extLst>
          </p:cNvPr>
          <p:cNvSpPr/>
          <p:nvPr/>
        </p:nvSpPr>
        <p:spPr>
          <a:xfrm>
            <a:off x="6284155" y="2102069"/>
            <a:ext cx="1430438" cy="588579"/>
          </a:xfrm>
          <a:custGeom>
            <a:avLst/>
            <a:gdLst>
              <a:gd name="connsiteX0" fmla="*/ 1430438 w 1430438"/>
              <a:gd name="connsiteY0" fmla="*/ 0 h 588579"/>
              <a:gd name="connsiteX1" fmla="*/ 74604 w 1430438"/>
              <a:gd name="connsiteY1" fmla="*/ 504497 h 588579"/>
              <a:gd name="connsiteX2" fmla="*/ 158686 w 1430438"/>
              <a:gd name="connsiteY2" fmla="*/ 378372 h 588579"/>
              <a:gd name="connsiteX3" fmla="*/ 1031 w 1430438"/>
              <a:gd name="connsiteY3" fmla="*/ 536028 h 588579"/>
              <a:gd name="connsiteX4" fmla="*/ 179707 w 1430438"/>
              <a:gd name="connsiteY4" fmla="*/ 588579 h 58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38" h="588579">
                <a:moveTo>
                  <a:pt x="1430438" y="0"/>
                </a:moveTo>
                <a:cubicBezTo>
                  <a:pt x="858500" y="220717"/>
                  <a:pt x="286563" y="441435"/>
                  <a:pt x="74604" y="504497"/>
                </a:cubicBezTo>
                <a:cubicBezTo>
                  <a:pt x="-137355" y="567559"/>
                  <a:pt x="170948" y="373117"/>
                  <a:pt x="158686" y="378372"/>
                </a:cubicBezTo>
                <a:cubicBezTo>
                  <a:pt x="146424" y="383627"/>
                  <a:pt x="-2473" y="500994"/>
                  <a:pt x="1031" y="536028"/>
                </a:cubicBezTo>
                <a:cubicBezTo>
                  <a:pt x="4534" y="571063"/>
                  <a:pt x="92120" y="579821"/>
                  <a:pt x="179707" y="58857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D7DC0E-7A56-5FEE-54A0-F94ECAF03563}"/>
              </a:ext>
            </a:extLst>
          </p:cNvPr>
          <p:cNvSpPr txBox="1"/>
          <p:nvPr/>
        </p:nvSpPr>
        <p:spPr>
          <a:xfrm>
            <a:off x="8500533" y="6041978"/>
            <a:ext cx="678391" cy="369332"/>
          </a:xfrm>
          <a:prstGeom prst="rect">
            <a:avLst/>
          </a:prstGeom>
          <a:noFill/>
        </p:spPr>
        <p:txBody>
          <a:bodyPr wrap="none" rtlCol="0">
            <a:spAutoFit/>
          </a:bodyPr>
          <a:lstStyle/>
          <a:p>
            <a:r>
              <a:rPr lang="en-US" dirty="0"/>
              <a:t>2025</a:t>
            </a:r>
          </a:p>
        </p:txBody>
      </p:sp>
      <p:sp>
        <p:nvSpPr>
          <p:cNvPr id="8" name="TextBox 7">
            <a:extLst>
              <a:ext uri="{FF2B5EF4-FFF2-40B4-BE49-F238E27FC236}">
                <a16:creationId xmlns:a16="http://schemas.microsoft.com/office/drawing/2014/main" id="{D9586294-5F86-009B-BB29-32BC38888430}"/>
              </a:ext>
            </a:extLst>
          </p:cNvPr>
          <p:cNvSpPr txBox="1"/>
          <p:nvPr/>
        </p:nvSpPr>
        <p:spPr>
          <a:xfrm>
            <a:off x="5837131" y="6042002"/>
            <a:ext cx="678391" cy="369332"/>
          </a:xfrm>
          <a:prstGeom prst="rect">
            <a:avLst/>
          </a:prstGeom>
          <a:noFill/>
        </p:spPr>
        <p:txBody>
          <a:bodyPr wrap="none" rtlCol="0">
            <a:spAutoFit/>
          </a:bodyPr>
          <a:lstStyle/>
          <a:p>
            <a:r>
              <a:rPr lang="en-US" dirty="0"/>
              <a:t>2021</a:t>
            </a:r>
          </a:p>
        </p:txBody>
      </p:sp>
      <p:sp>
        <p:nvSpPr>
          <p:cNvPr id="9" name="TextBox 8">
            <a:extLst>
              <a:ext uri="{FF2B5EF4-FFF2-40B4-BE49-F238E27FC236}">
                <a16:creationId xmlns:a16="http://schemas.microsoft.com/office/drawing/2014/main" id="{BA1DEB81-6853-3EE0-200E-A8419A8D09CF}"/>
              </a:ext>
            </a:extLst>
          </p:cNvPr>
          <p:cNvSpPr txBox="1"/>
          <p:nvPr/>
        </p:nvSpPr>
        <p:spPr>
          <a:xfrm>
            <a:off x="3483001" y="6041978"/>
            <a:ext cx="678391" cy="369332"/>
          </a:xfrm>
          <a:prstGeom prst="rect">
            <a:avLst/>
          </a:prstGeom>
          <a:noFill/>
        </p:spPr>
        <p:txBody>
          <a:bodyPr wrap="none" rtlCol="0">
            <a:spAutoFit/>
          </a:bodyPr>
          <a:lstStyle/>
          <a:p>
            <a:r>
              <a:rPr lang="en-US" dirty="0"/>
              <a:t>2017</a:t>
            </a:r>
          </a:p>
        </p:txBody>
      </p:sp>
      <p:sp>
        <p:nvSpPr>
          <p:cNvPr id="10" name="Slide Number Placeholder 9">
            <a:extLst>
              <a:ext uri="{FF2B5EF4-FFF2-40B4-BE49-F238E27FC236}">
                <a16:creationId xmlns:a16="http://schemas.microsoft.com/office/drawing/2014/main" id="{532BCC42-E466-FEAD-9972-4A31C3F7EDF3}"/>
              </a:ext>
            </a:extLst>
          </p:cNvPr>
          <p:cNvSpPr>
            <a:spLocks noGrp="1"/>
          </p:cNvSpPr>
          <p:nvPr>
            <p:ph type="sldNum" sz="quarter" idx="12"/>
          </p:nvPr>
        </p:nvSpPr>
        <p:spPr/>
        <p:txBody>
          <a:bodyPr/>
          <a:lstStyle/>
          <a:p>
            <a:fld id="{C6F40E7F-D311-FF4A-94D9-711AF80BF04A}" type="slidenum">
              <a:rPr lang="en-US" smtClean="0"/>
              <a:t>4</a:t>
            </a:fld>
            <a:endParaRPr lang="en-US"/>
          </a:p>
        </p:txBody>
      </p:sp>
    </p:spTree>
    <p:extLst>
      <p:ext uri="{BB962C8B-B14F-4D97-AF65-F5344CB8AC3E}">
        <p14:creationId xmlns:p14="http://schemas.microsoft.com/office/powerpoint/2010/main" val="229948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D10C8-6759-7D89-F62A-5578972E5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BDFD7-5C72-D0EA-0850-2FD071594B8D}"/>
              </a:ext>
            </a:extLst>
          </p:cNvPr>
          <p:cNvSpPr>
            <a:spLocks noGrp="1"/>
          </p:cNvSpPr>
          <p:nvPr>
            <p:ph type="title"/>
          </p:nvPr>
        </p:nvSpPr>
        <p:spPr/>
        <p:txBody>
          <a:bodyPr/>
          <a:lstStyle/>
          <a:p>
            <a:r>
              <a:rPr lang="en-US" dirty="0"/>
              <a:t>Root Query Load over time</a:t>
            </a:r>
          </a:p>
        </p:txBody>
      </p:sp>
      <p:pic>
        <p:nvPicPr>
          <p:cNvPr id="5" name="Content Placeholder 4" descr="A graph of different colored lines&#10;&#10;AI-generated content may be incorrect.">
            <a:extLst>
              <a:ext uri="{FF2B5EF4-FFF2-40B4-BE49-F238E27FC236}">
                <a16:creationId xmlns:a16="http://schemas.microsoft.com/office/drawing/2014/main" id="{089677BD-C68D-6509-D215-D661BE99828A}"/>
              </a:ext>
            </a:extLst>
          </p:cNvPr>
          <p:cNvPicPr>
            <a:picLocks noGrp="1" noChangeAspect="1"/>
          </p:cNvPicPr>
          <p:nvPr>
            <p:ph idx="1"/>
          </p:nvPr>
        </p:nvPicPr>
        <p:blipFill>
          <a:blip r:embed="rId2"/>
          <a:stretch>
            <a:fillRect/>
          </a:stretch>
        </p:blipFill>
        <p:spPr>
          <a:xfrm>
            <a:off x="2485654" y="1690688"/>
            <a:ext cx="6527007" cy="4351338"/>
          </a:xfrm>
        </p:spPr>
      </p:pic>
      <p:sp>
        <p:nvSpPr>
          <p:cNvPr id="6" name="TextBox 5">
            <a:extLst>
              <a:ext uri="{FF2B5EF4-FFF2-40B4-BE49-F238E27FC236}">
                <a16:creationId xmlns:a16="http://schemas.microsoft.com/office/drawing/2014/main" id="{14982B25-E8FA-3BBD-EBCD-79F1BBFEB6A4}"/>
              </a:ext>
            </a:extLst>
          </p:cNvPr>
          <p:cNvSpPr txBox="1"/>
          <p:nvPr/>
        </p:nvSpPr>
        <p:spPr>
          <a:xfrm>
            <a:off x="2743200" y="6411310"/>
            <a:ext cx="5685659" cy="369332"/>
          </a:xfrm>
          <a:prstGeom prst="rect">
            <a:avLst/>
          </a:prstGeom>
          <a:noFill/>
        </p:spPr>
        <p:txBody>
          <a:bodyPr wrap="none" rtlCol="0">
            <a:spAutoFit/>
          </a:bodyPr>
          <a:lstStyle/>
          <a:p>
            <a:r>
              <a:rPr lang="en-AU" i="1" dirty="0"/>
              <a:t>From </a:t>
            </a:r>
            <a:r>
              <a:rPr lang="en-AU" i="1" dirty="0">
                <a:hlinkClick r:id="rId3"/>
              </a:rPr>
              <a:t>https://github.com/rssac-caucus/RSSAC002-data</a:t>
            </a:r>
            <a:endParaRPr lang="en-US" dirty="0"/>
          </a:p>
        </p:txBody>
      </p:sp>
      <p:sp>
        <p:nvSpPr>
          <p:cNvPr id="7" name="TextBox 6">
            <a:extLst>
              <a:ext uri="{FF2B5EF4-FFF2-40B4-BE49-F238E27FC236}">
                <a16:creationId xmlns:a16="http://schemas.microsoft.com/office/drawing/2014/main" id="{221C9648-D1FF-9778-4F16-A783A919DC41}"/>
              </a:ext>
            </a:extLst>
          </p:cNvPr>
          <p:cNvSpPr txBox="1"/>
          <p:nvPr/>
        </p:nvSpPr>
        <p:spPr>
          <a:xfrm>
            <a:off x="9312166" y="2112579"/>
            <a:ext cx="2866490" cy="646331"/>
          </a:xfrm>
          <a:prstGeom prst="rect">
            <a:avLst/>
          </a:prstGeom>
          <a:noFill/>
        </p:spPr>
        <p:txBody>
          <a:bodyPr wrap="none" rtlCol="0">
            <a:spAutoFit/>
          </a:bodyPr>
          <a:lstStyle/>
          <a:p>
            <a:r>
              <a:rPr lang="en-US" dirty="0">
                <a:latin typeface="AhnbergHand" pitchFamily="2" charset="0"/>
              </a:rPr>
              <a:t>130B Queries per day</a:t>
            </a:r>
          </a:p>
          <a:p>
            <a:r>
              <a:rPr lang="en-US" dirty="0">
                <a:latin typeface="AhnbergHand" pitchFamily="2" charset="0"/>
              </a:rPr>
              <a:t>Jan 25</a:t>
            </a:r>
          </a:p>
        </p:txBody>
      </p:sp>
      <p:sp>
        <p:nvSpPr>
          <p:cNvPr id="8" name="TextBox 7">
            <a:extLst>
              <a:ext uri="{FF2B5EF4-FFF2-40B4-BE49-F238E27FC236}">
                <a16:creationId xmlns:a16="http://schemas.microsoft.com/office/drawing/2014/main" id="{C05D2330-4B12-BC1F-61DA-ECEA5CAB256B}"/>
              </a:ext>
            </a:extLst>
          </p:cNvPr>
          <p:cNvSpPr txBox="1"/>
          <p:nvPr/>
        </p:nvSpPr>
        <p:spPr>
          <a:xfrm>
            <a:off x="9226870" y="3429000"/>
            <a:ext cx="2778325" cy="646331"/>
          </a:xfrm>
          <a:prstGeom prst="rect">
            <a:avLst/>
          </a:prstGeom>
          <a:noFill/>
        </p:spPr>
        <p:txBody>
          <a:bodyPr wrap="none" rtlCol="0">
            <a:spAutoFit/>
          </a:bodyPr>
          <a:lstStyle/>
          <a:p>
            <a:r>
              <a:rPr lang="en-US" dirty="0">
                <a:latin typeface="AhnbergHand" pitchFamily="2" charset="0"/>
              </a:rPr>
              <a:t>90B Queries per day</a:t>
            </a:r>
          </a:p>
          <a:p>
            <a:r>
              <a:rPr lang="en-US" dirty="0">
                <a:latin typeface="AhnbergHand" pitchFamily="2" charset="0"/>
              </a:rPr>
              <a:t>Jan 23</a:t>
            </a:r>
          </a:p>
        </p:txBody>
      </p:sp>
      <p:sp>
        <p:nvSpPr>
          <p:cNvPr id="9" name="Freeform 8">
            <a:extLst>
              <a:ext uri="{FF2B5EF4-FFF2-40B4-BE49-F238E27FC236}">
                <a16:creationId xmlns:a16="http://schemas.microsoft.com/office/drawing/2014/main" id="{8E7E6C5D-7009-6659-77F5-EE0B80EEC22B}"/>
              </a:ext>
            </a:extLst>
          </p:cNvPr>
          <p:cNvSpPr/>
          <p:nvPr/>
        </p:nvSpPr>
        <p:spPr>
          <a:xfrm>
            <a:off x="8944303" y="2385848"/>
            <a:ext cx="252249" cy="157655"/>
          </a:xfrm>
          <a:custGeom>
            <a:avLst/>
            <a:gdLst>
              <a:gd name="connsiteX0" fmla="*/ 252249 w 252249"/>
              <a:gd name="connsiteY0" fmla="*/ 10511 h 157655"/>
              <a:gd name="connsiteX1" fmla="*/ 189187 w 252249"/>
              <a:gd name="connsiteY1" fmla="*/ 31531 h 157655"/>
              <a:gd name="connsiteX2" fmla="*/ 10511 w 252249"/>
              <a:gd name="connsiteY2" fmla="*/ 115614 h 157655"/>
              <a:gd name="connsiteX3" fmla="*/ 63063 w 252249"/>
              <a:gd name="connsiteY3" fmla="*/ 0 h 157655"/>
              <a:gd name="connsiteX4" fmla="*/ 0 w 252249"/>
              <a:gd name="connsiteY4" fmla="*/ 115614 h 157655"/>
              <a:gd name="connsiteX5" fmla="*/ 63063 w 252249"/>
              <a:gd name="connsiteY5" fmla="*/ 157655 h 15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49" h="157655">
                <a:moveTo>
                  <a:pt x="252249" y="10511"/>
                </a:moveTo>
                <a:cubicBezTo>
                  <a:pt x="240863" y="12262"/>
                  <a:pt x="229477" y="14014"/>
                  <a:pt x="189187" y="31531"/>
                </a:cubicBezTo>
                <a:cubicBezTo>
                  <a:pt x="148897" y="49048"/>
                  <a:pt x="31532" y="120869"/>
                  <a:pt x="10511" y="115614"/>
                </a:cubicBezTo>
                <a:cubicBezTo>
                  <a:pt x="-10510" y="110359"/>
                  <a:pt x="64815" y="0"/>
                  <a:pt x="63063" y="0"/>
                </a:cubicBezTo>
                <a:cubicBezTo>
                  <a:pt x="61311" y="0"/>
                  <a:pt x="0" y="89338"/>
                  <a:pt x="0" y="115614"/>
                </a:cubicBezTo>
                <a:cubicBezTo>
                  <a:pt x="0" y="141890"/>
                  <a:pt x="31531" y="149772"/>
                  <a:pt x="63063" y="15765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65EB6D9-CB16-427D-CA6F-78EE4A902DE0}"/>
              </a:ext>
            </a:extLst>
          </p:cNvPr>
          <p:cNvSpPr/>
          <p:nvPr/>
        </p:nvSpPr>
        <p:spPr>
          <a:xfrm>
            <a:off x="7473062" y="3363306"/>
            <a:ext cx="1912676" cy="388887"/>
          </a:xfrm>
          <a:custGeom>
            <a:avLst/>
            <a:gdLst>
              <a:gd name="connsiteX0" fmla="*/ 1912676 w 1912676"/>
              <a:gd name="connsiteY0" fmla="*/ 388887 h 388887"/>
              <a:gd name="connsiteX1" fmla="*/ 136428 w 1912676"/>
              <a:gd name="connsiteY1" fmla="*/ 63066 h 388887"/>
              <a:gd name="connsiteX2" fmla="*/ 283572 w 1912676"/>
              <a:gd name="connsiteY2" fmla="*/ 4 h 388887"/>
              <a:gd name="connsiteX3" fmla="*/ 10304 w 1912676"/>
              <a:gd name="connsiteY3" fmla="*/ 63066 h 388887"/>
              <a:gd name="connsiteX4" fmla="*/ 83876 w 1912676"/>
              <a:gd name="connsiteY4" fmla="*/ 147149 h 38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76" h="388887">
                <a:moveTo>
                  <a:pt x="1912676" y="388887"/>
                </a:moveTo>
                <a:lnTo>
                  <a:pt x="136428" y="63066"/>
                </a:lnTo>
                <a:cubicBezTo>
                  <a:pt x="-135089" y="-1748"/>
                  <a:pt x="304593" y="4"/>
                  <a:pt x="283572" y="4"/>
                </a:cubicBezTo>
                <a:cubicBezTo>
                  <a:pt x="262551" y="4"/>
                  <a:pt x="43587" y="38542"/>
                  <a:pt x="10304" y="63066"/>
                </a:cubicBezTo>
                <a:cubicBezTo>
                  <a:pt x="-22979" y="87590"/>
                  <a:pt x="30448" y="117369"/>
                  <a:pt x="83876" y="14714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83D486-1ADD-7101-F475-A6CA16DFC4A1}"/>
              </a:ext>
            </a:extLst>
          </p:cNvPr>
          <p:cNvSpPr txBox="1"/>
          <p:nvPr/>
        </p:nvSpPr>
        <p:spPr>
          <a:xfrm>
            <a:off x="8500533" y="6041978"/>
            <a:ext cx="678391" cy="369332"/>
          </a:xfrm>
          <a:prstGeom prst="rect">
            <a:avLst/>
          </a:prstGeom>
          <a:noFill/>
        </p:spPr>
        <p:txBody>
          <a:bodyPr wrap="none" rtlCol="0">
            <a:spAutoFit/>
          </a:bodyPr>
          <a:lstStyle/>
          <a:p>
            <a:r>
              <a:rPr lang="en-US" dirty="0"/>
              <a:t>2025</a:t>
            </a:r>
          </a:p>
        </p:txBody>
      </p:sp>
      <p:sp>
        <p:nvSpPr>
          <p:cNvPr id="4" name="TextBox 3">
            <a:extLst>
              <a:ext uri="{FF2B5EF4-FFF2-40B4-BE49-F238E27FC236}">
                <a16:creationId xmlns:a16="http://schemas.microsoft.com/office/drawing/2014/main" id="{03FFEAD6-DB0B-D8E2-16DA-7DC6D8596866}"/>
              </a:ext>
            </a:extLst>
          </p:cNvPr>
          <p:cNvSpPr txBox="1"/>
          <p:nvPr/>
        </p:nvSpPr>
        <p:spPr>
          <a:xfrm>
            <a:off x="5837131" y="6042002"/>
            <a:ext cx="678391" cy="369332"/>
          </a:xfrm>
          <a:prstGeom prst="rect">
            <a:avLst/>
          </a:prstGeom>
          <a:noFill/>
        </p:spPr>
        <p:txBody>
          <a:bodyPr wrap="none" rtlCol="0">
            <a:spAutoFit/>
          </a:bodyPr>
          <a:lstStyle/>
          <a:p>
            <a:r>
              <a:rPr lang="en-US" dirty="0"/>
              <a:t>2021</a:t>
            </a:r>
          </a:p>
        </p:txBody>
      </p:sp>
      <p:sp>
        <p:nvSpPr>
          <p:cNvPr id="10" name="TextBox 9">
            <a:extLst>
              <a:ext uri="{FF2B5EF4-FFF2-40B4-BE49-F238E27FC236}">
                <a16:creationId xmlns:a16="http://schemas.microsoft.com/office/drawing/2014/main" id="{EDDA1462-9EA9-13C9-9518-0D03683563E5}"/>
              </a:ext>
            </a:extLst>
          </p:cNvPr>
          <p:cNvSpPr txBox="1"/>
          <p:nvPr/>
        </p:nvSpPr>
        <p:spPr>
          <a:xfrm>
            <a:off x="3483001" y="6041978"/>
            <a:ext cx="678391" cy="369332"/>
          </a:xfrm>
          <a:prstGeom prst="rect">
            <a:avLst/>
          </a:prstGeom>
          <a:noFill/>
        </p:spPr>
        <p:txBody>
          <a:bodyPr wrap="none" rtlCol="0">
            <a:spAutoFit/>
          </a:bodyPr>
          <a:lstStyle/>
          <a:p>
            <a:r>
              <a:rPr lang="en-US" dirty="0"/>
              <a:t>2017</a:t>
            </a:r>
          </a:p>
        </p:txBody>
      </p:sp>
      <p:sp>
        <p:nvSpPr>
          <p:cNvPr id="12" name="Slide Number Placeholder 11">
            <a:extLst>
              <a:ext uri="{FF2B5EF4-FFF2-40B4-BE49-F238E27FC236}">
                <a16:creationId xmlns:a16="http://schemas.microsoft.com/office/drawing/2014/main" id="{FFF1EAA6-EBC0-B125-FCC6-BAB1F8FFBFA6}"/>
              </a:ext>
            </a:extLst>
          </p:cNvPr>
          <p:cNvSpPr>
            <a:spLocks noGrp="1"/>
          </p:cNvSpPr>
          <p:nvPr>
            <p:ph type="sldNum" sz="quarter" idx="12"/>
          </p:nvPr>
        </p:nvSpPr>
        <p:spPr/>
        <p:txBody>
          <a:bodyPr/>
          <a:lstStyle/>
          <a:p>
            <a:fld id="{C6F40E7F-D311-FF4A-94D9-711AF80BF04A}" type="slidenum">
              <a:rPr lang="en-US" smtClean="0"/>
              <a:t>5</a:t>
            </a:fld>
            <a:endParaRPr lang="en-US"/>
          </a:p>
        </p:txBody>
      </p:sp>
    </p:spTree>
    <p:extLst>
      <p:ext uri="{BB962C8B-B14F-4D97-AF65-F5344CB8AC3E}">
        <p14:creationId xmlns:p14="http://schemas.microsoft.com/office/powerpoint/2010/main" val="99579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7540-4429-F488-7E57-508DF3E0A772}"/>
              </a:ext>
            </a:extLst>
          </p:cNvPr>
          <p:cNvSpPr>
            <a:spLocks noGrp="1"/>
          </p:cNvSpPr>
          <p:nvPr>
            <p:ph type="title"/>
          </p:nvPr>
        </p:nvSpPr>
        <p:spPr/>
        <p:txBody>
          <a:bodyPr/>
          <a:lstStyle/>
          <a:p>
            <a:r>
              <a:rPr lang="en-US" dirty="0"/>
              <a:t>Root Growth</a:t>
            </a:r>
          </a:p>
        </p:txBody>
      </p:sp>
      <p:sp>
        <p:nvSpPr>
          <p:cNvPr id="3" name="Content Placeholder 2">
            <a:extLst>
              <a:ext uri="{FF2B5EF4-FFF2-40B4-BE49-F238E27FC236}">
                <a16:creationId xmlns:a16="http://schemas.microsoft.com/office/drawing/2014/main" id="{48F72555-0562-5325-4DC1-68A7484E7C83}"/>
              </a:ext>
            </a:extLst>
          </p:cNvPr>
          <p:cNvSpPr>
            <a:spLocks noGrp="1"/>
          </p:cNvSpPr>
          <p:nvPr>
            <p:ph idx="1"/>
          </p:nvPr>
        </p:nvSpPr>
        <p:spPr/>
        <p:txBody>
          <a:bodyPr/>
          <a:lstStyle/>
          <a:p>
            <a:r>
              <a:rPr lang="en-US" dirty="0"/>
              <a:t>That’s a 40% growth over two years!</a:t>
            </a:r>
          </a:p>
          <a:p>
            <a:pPr lvl="1"/>
            <a:r>
              <a:rPr lang="en-US" dirty="0"/>
              <a:t>No other aspect of the Internet’s common infrastructure service portfolio has grown by the same relative volume over this period</a:t>
            </a:r>
          </a:p>
          <a:p>
            <a:pPr lvl="1"/>
            <a:r>
              <a:rPr lang="en-US" dirty="0"/>
              <a:t>Indeed, many of the Internet’s metrics are showing signs of market saturation</a:t>
            </a:r>
          </a:p>
          <a:p>
            <a:r>
              <a:rPr lang="en-US" dirty="0"/>
              <a:t>I thought that queries to the root servers were only used to prime recursive resolvers on startup, and refresh expired cached entries</a:t>
            </a:r>
          </a:p>
          <a:p>
            <a:pPr lvl="1"/>
            <a:r>
              <a:rPr lang="en-US" dirty="0"/>
              <a:t>Which makes this growth  profile challenging to explain!</a:t>
            </a:r>
          </a:p>
        </p:txBody>
      </p:sp>
      <p:sp>
        <p:nvSpPr>
          <p:cNvPr id="4" name="Slide Number Placeholder 3">
            <a:extLst>
              <a:ext uri="{FF2B5EF4-FFF2-40B4-BE49-F238E27FC236}">
                <a16:creationId xmlns:a16="http://schemas.microsoft.com/office/drawing/2014/main" id="{4E39D80A-780A-8D78-B8A7-46CC52832179}"/>
              </a:ext>
            </a:extLst>
          </p:cNvPr>
          <p:cNvSpPr>
            <a:spLocks noGrp="1"/>
          </p:cNvSpPr>
          <p:nvPr>
            <p:ph type="sldNum" sz="quarter" idx="12"/>
          </p:nvPr>
        </p:nvSpPr>
        <p:spPr/>
        <p:txBody>
          <a:bodyPr/>
          <a:lstStyle/>
          <a:p>
            <a:fld id="{C6F40E7F-D311-FF4A-94D9-711AF80BF04A}" type="slidenum">
              <a:rPr lang="en-US" smtClean="0"/>
              <a:t>6</a:t>
            </a:fld>
            <a:endParaRPr lang="en-US"/>
          </a:p>
        </p:txBody>
      </p:sp>
    </p:spTree>
    <p:extLst>
      <p:ext uri="{BB962C8B-B14F-4D97-AF65-F5344CB8AC3E}">
        <p14:creationId xmlns:p14="http://schemas.microsoft.com/office/powerpoint/2010/main" val="319533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3818-0039-8CAD-AE2A-6FF4BB69BD2E}"/>
              </a:ext>
            </a:extLst>
          </p:cNvPr>
          <p:cNvSpPr>
            <a:spLocks noGrp="1"/>
          </p:cNvSpPr>
          <p:nvPr>
            <p:ph type="title"/>
          </p:nvPr>
        </p:nvSpPr>
        <p:spPr>
          <a:xfrm>
            <a:off x="838200" y="365125"/>
            <a:ext cx="10870324" cy="1325563"/>
          </a:xfrm>
        </p:spPr>
        <p:txBody>
          <a:bodyPr/>
          <a:lstStyle/>
          <a:p>
            <a:r>
              <a:rPr lang="en-US" dirty="0"/>
              <a:t>Aside: The Economics of the DNS</a:t>
            </a:r>
          </a:p>
        </p:txBody>
      </p:sp>
      <p:sp>
        <p:nvSpPr>
          <p:cNvPr id="3" name="Content Placeholder 2">
            <a:extLst>
              <a:ext uri="{FF2B5EF4-FFF2-40B4-BE49-F238E27FC236}">
                <a16:creationId xmlns:a16="http://schemas.microsoft.com/office/drawing/2014/main" id="{D3A2B625-3AD3-D5D1-DAB3-97122C00BD78}"/>
              </a:ext>
            </a:extLst>
          </p:cNvPr>
          <p:cNvSpPr>
            <a:spLocks noGrp="1"/>
          </p:cNvSpPr>
          <p:nvPr>
            <p:ph idx="1"/>
          </p:nvPr>
        </p:nvSpPr>
        <p:spPr/>
        <p:txBody>
          <a:bodyPr>
            <a:normAutofit fontScale="92500" lnSpcReduction="10000"/>
          </a:bodyPr>
          <a:lstStyle/>
          <a:p>
            <a:r>
              <a:rPr lang="en-US" dirty="0"/>
              <a:t>Conventionally, when a good is consumed the consumer pays the producer a fee to compensate for the cost of production</a:t>
            </a:r>
          </a:p>
          <a:p>
            <a:pPr lvl="1"/>
            <a:r>
              <a:rPr lang="en-US" dirty="0"/>
              <a:t>Increasing consumption generates additional fees which can fund higher production volumes</a:t>
            </a:r>
          </a:p>
          <a:p>
            <a:r>
              <a:rPr lang="en-US" dirty="0"/>
              <a:t>BUT DNS queries are essentially unfunded</a:t>
            </a:r>
          </a:p>
          <a:p>
            <a:pPr lvl="1"/>
            <a:r>
              <a:rPr lang="en-US" dirty="0"/>
              <a:t>ISPs bundle the cost of operation of their in-house recursive resolver into their access fee </a:t>
            </a:r>
          </a:p>
          <a:p>
            <a:pPr lvl="1"/>
            <a:r>
              <a:rPr lang="en-US" dirty="0"/>
              <a:t>No recursive resolver pays authoritative servers to answer queries about the domains that they serve</a:t>
            </a:r>
          </a:p>
          <a:p>
            <a:pPr lvl="1"/>
            <a:r>
              <a:rPr lang="en-AU" dirty="0"/>
              <a:t>If there is a revenue stream, it comes from the DNS zone administrators who are paying for these nameservers to serve their zone.</a:t>
            </a:r>
          </a:p>
          <a:p>
            <a:pPr lvl="1"/>
            <a:r>
              <a:rPr lang="en-AU" dirty="0"/>
              <a:t>Except for the root zone</a:t>
            </a:r>
          </a:p>
          <a:p>
            <a:pPr lvl="2"/>
            <a:r>
              <a:rPr lang="en-AU" b="1" dirty="0"/>
              <a:t>Which no one pays for</a:t>
            </a:r>
            <a:r>
              <a:rPr lang="en-AU" dirty="0"/>
              <a:t>!</a:t>
            </a:r>
            <a:endParaRPr lang="en-US" dirty="0"/>
          </a:p>
        </p:txBody>
      </p:sp>
      <p:sp>
        <p:nvSpPr>
          <p:cNvPr id="4" name="Freeform 3">
            <a:extLst>
              <a:ext uri="{FF2B5EF4-FFF2-40B4-BE49-F238E27FC236}">
                <a16:creationId xmlns:a16="http://schemas.microsoft.com/office/drawing/2014/main" id="{16B39D6C-6E4E-39FC-26D6-B08BB0E011B5}"/>
              </a:ext>
            </a:extLst>
          </p:cNvPr>
          <p:cNvSpPr/>
          <p:nvPr/>
        </p:nvSpPr>
        <p:spPr>
          <a:xfrm>
            <a:off x="986912" y="5330840"/>
            <a:ext cx="4162390" cy="976827"/>
          </a:xfrm>
          <a:custGeom>
            <a:avLst/>
            <a:gdLst>
              <a:gd name="connsiteX0" fmla="*/ 1189021 w 4162390"/>
              <a:gd name="connsiteY0" fmla="*/ 976827 h 976827"/>
              <a:gd name="connsiteX1" fmla="*/ 3966088 w 4162390"/>
              <a:gd name="connsiteY1" fmla="*/ 655093 h 976827"/>
              <a:gd name="connsiteX2" fmla="*/ 3729021 w 4162390"/>
              <a:gd name="connsiteY2" fmla="*/ 130160 h 976827"/>
              <a:gd name="connsiteX3" fmla="*/ 2086488 w 4162390"/>
              <a:gd name="connsiteY3" fmla="*/ 37027 h 976827"/>
              <a:gd name="connsiteX4" fmla="*/ 240755 w 4162390"/>
              <a:gd name="connsiteY4" fmla="*/ 45493 h 976827"/>
              <a:gd name="connsiteX5" fmla="*/ 156088 w 4162390"/>
              <a:gd name="connsiteY5" fmla="*/ 570427 h 976827"/>
              <a:gd name="connsiteX6" fmla="*/ 1476888 w 4162390"/>
              <a:gd name="connsiteY6" fmla="*/ 782093 h 97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390" h="976827">
                <a:moveTo>
                  <a:pt x="1189021" y="976827"/>
                </a:moveTo>
                <a:cubicBezTo>
                  <a:pt x="2365888" y="886515"/>
                  <a:pt x="3542755" y="796204"/>
                  <a:pt x="3966088" y="655093"/>
                </a:cubicBezTo>
                <a:cubicBezTo>
                  <a:pt x="4389421" y="513982"/>
                  <a:pt x="4042288" y="233171"/>
                  <a:pt x="3729021" y="130160"/>
                </a:cubicBezTo>
                <a:cubicBezTo>
                  <a:pt x="3415754" y="27149"/>
                  <a:pt x="2667866" y="51138"/>
                  <a:pt x="2086488" y="37027"/>
                </a:cubicBezTo>
                <a:cubicBezTo>
                  <a:pt x="1505110" y="22916"/>
                  <a:pt x="562488" y="-43407"/>
                  <a:pt x="240755" y="45493"/>
                </a:cubicBezTo>
                <a:cubicBezTo>
                  <a:pt x="-80978" y="134393"/>
                  <a:pt x="-49934" y="447660"/>
                  <a:pt x="156088" y="570427"/>
                </a:cubicBezTo>
                <a:cubicBezTo>
                  <a:pt x="362110" y="693194"/>
                  <a:pt x="919499" y="737643"/>
                  <a:pt x="1476888" y="78209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FFB471-9044-BAAB-58EA-7D41F6988C4D}"/>
              </a:ext>
            </a:extLst>
          </p:cNvPr>
          <p:cNvSpPr>
            <a:spLocks noGrp="1"/>
          </p:cNvSpPr>
          <p:nvPr>
            <p:ph type="sldNum" sz="quarter" idx="12"/>
          </p:nvPr>
        </p:nvSpPr>
        <p:spPr/>
        <p:txBody>
          <a:bodyPr/>
          <a:lstStyle/>
          <a:p>
            <a:fld id="{C6F40E7F-D311-FF4A-94D9-711AF80BF04A}" type="slidenum">
              <a:rPr lang="en-US" smtClean="0"/>
              <a:t>7</a:t>
            </a:fld>
            <a:endParaRPr lang="en-US"/>
          </a:p>
        </p:txBody>
      </p:sp>
    </p:spTree>
    <p:extLst>
      <p:ext uri="{BB962C8B-B14F-4D97-AF65-F5344CB8AC3E}">
        <p14:creationId xmlns:p14="http://schemas.microsoft.com/office/powerpoint/2010/main" val="116996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DCB-F453-A091-4F32-FBEEC585681B}"/>
              </a:ext>
            </a:extLst>
          </p:cNvPr>
          <p:cNvSpPr>
            <a:spLocks noGrp="1"/>
          </p:cNvSpPr>
          <p:nvPr>
            <p:ph type="title"/>
          </p:nvPr>
        </p:nvSpPr>
        <p:spPr/>
        <p:txBody>
          <a:bodyPr/>
          <a:lstStyle/>
          <a:p>
            <a:r>
              <a:rPr lang="en-US" dirty="0"/>
              <a:t>The Inherent Contradiction</a:t>
            </a:r>
          </a:p>
        </p:txBody>
      </p:sp>
      <p:sp>
        <p:nvSpPr>
          <p:cNvPr id="3" name="Content Placeholder 2">
            <a:extLst>
              <a:ext uri="{FF2B5EF4-FFF2-40B4-BE49-F238E27FC236}">
                <a16:creationId xmlns:a16="http://schemas.microsoft.com/office/drawing/2014/main" id="{BB7DD30F-810F-CB98-D680-EBE2D0666A66}"/>
              </a:ext>
            </a:extLst>
          </p:cNvPr>
          <p:cNvSpPr>
            <a:spLocks noGrp="1"/>
          </p:cNvSpPr>
          <p:nvPr>
            <p:ph idx="1"/>
          </p:nvPr>
        </p:nvSpPr>
        <p:spPr/>
        <p:txBody>
          <a:bodyPr/>
          <a:lstStyle/>
          <a:p>
            <a:r>
              <a:rPr lang="en-AU" dirty="0"/>
              <a:t>How are we ensuring that the root zone service can continue to grow in capacity in response to this resumption in the growth of query rates?</a:t>
            </a:r>
          </a:p>
          <a:p>
            <a:r>
              <a:rPr lang="en-AU" dirty="0"/>
              <a:t>Somehow, we need to factor in the apparent need to escalate the investment of resources that are in effect donated into the DNS to operate this service by this small collection of root service operators.</a:t>
            </a:r>
            <a:br>
              <a:rPr lang="en-AU" dirty="0"/>
            </a:br>
            <a:endParaRPr lang="en-US" dirty="0"/>
          </a:p>
        </p:txBody>
      </p:sp>
      <p:sp>
        <p:nvSpPr>
          <p:cNvPr id="4" name="Slide Number Placeholder 3">
            <a:extLst>
              <a:ext uri="{FF2B5EF4-FFF2-40B4-BE49-F238E27FC236}">
                <a16:creationId xmlns:a16="http://schemas.microsoft.com/office/drawing/2014/main" id="{241EA898-D89E-F3EE-D63A-17A95246EDE9}"/>
              </a:ext>
            </a:extLst>
          </p:cNvPr>
          <p:cNvSpPr>
            <a:spLocks noGrp="1"/>
          </p:cNvSpPr>
          <p:nvPr>
            <p:ph type="sldNum" sz="quarter" idx="12"/>
          </p:nvPr>
        </p:nvSpPr>
        <p:spPr/>
        <p:txBody>
          <a:bodyPr/>
          <a:lstStyle/>
          <a:p>
            <a:fld id="{C6F40E7F-D311-FF4A-94D9-711AF80BF04A}" type="slidenum">
              <a:rPr lang="en-US" smtClean="0"/>
              <a:t>8</a:t>
            </a:fld>
            <a:endParaRPr lang="en-US"/>
          </a:p>
        </p:txBody>
      </p:sp>
    </p:spTree>
    <p:extLst>
      <p:ext uri="{BB962C8B-B14F-4D97-AF65-F5344CB8AC3E}">
        <p14:creationId xmlns:p14="http://schemas.microsoft.com/office/powerpoint/2010/main" val="65961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C029-2656-46B7-1534-611DDC2AE267}"/>
              </a:ext>
            </a:extLst>
          </p:cNvPr>
          <p:cNvSpPr>
            <a:spLocks noGrp="1"/>
          </p:cNvSpPr>
          <p:nvPr>
            <p:ph type="title"/>
          </p:nvPr>
        </p:nvSpPr>
        <p:spPr/>
        <p:txBody>
          <a:bodyPr/>
          <a:lstStyle/>
          <a:p>
            <a:r>
              <a:rPr lang="en-US" dirty="0"/>
              <a:t>How can we further scale the root service?</a:t>
            </a:r>
          </a:p>
        </p:txBody>
      </p:sp>
      <p:sp>
        <p:nvSpPr>
          <p:cNvPr id="3" name="Content Placeholder 2">
            <a:extLst>
              <a:ext uri="{FF2B5EF4-FFF2-40B4-BE49-F238E27FC236}">
                <a16:creationId xmlns:a16="http://schemas.microsoft.com/office/drawing/2014/main" id="{4B604EDE-9A5C-E44C-A320-BD174B95479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6C77B43-EE69-2086-2197-72656958C5D2}"/>
              </a:ext>
            </a:extLst>
          </p:cNvPr>
          <p:cNvSpPr>
            <a:spLocks noGrp="1"/>
          </p:cNvSpPr>
          <p:nvPr>
            <p:ph type="sldNum" sz="quarter" idx="12"/>
          </p:nvPr>
        </p:nvSpPr>
        <p:spPr/>
        <p:txBody>
          <a:bodyPr/>
          <a:lstStyle/>
          <a:p>
            <a:fld id="{C6F40E7F-D311-FF4A-94D9-711AF80BF04A}" type="slidenum">
              <a:rPr lang="en-US" smtClean="0"/>
              <a:t>9</a:t>
            </a:fld>
            <a:endParaRPr lang="en-US"/>
          </a:p>
        </p:txBody>
      </p:sp>
    </p:spTree>
    <p:extLst>
      <p:ext uri="{BB962C8B-B14F-4D97-AF65-F5344CB8AC3E}">
        <p14:creationId xmlns:p14="http://schemas.microsoft.com/office/powerpoint/2010/main" val="2011070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1686</TotalTime>
  <Words>1098</Words>
  <Application>Microsoft Macintosh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AhnbergHand</vt:lpstr>
      <vt:lpstr>Aptos</vt:lpstr>
      <vt:lpstr>Aptos Display</vt:lpstr>
      <vt:lpstr>Arial</vt:lpstr>
      <vt:lpstr>Courier New</vt:lpstr>
      <vt:lpstr>Powderfinger Type</vt:lpstr>
      <vt:lpstr>Office Theme</vt:lpstr>
      <vt:lpstr>LocalRoot++ Making Localroot the default in the DNS</vt:lpstr>
      <vt:lpstr>The Role of the Root in the DNS</vt:lpstr>
      <vt:lpstr>Root Query Load over time</vt:lpstr>
      <vt:lpstr>Root Query Load over time</vt:lpstr>
      <vt:lpstr>Root Query Load over time</vt:lpstr>
      <vt:lpstr>Root Growth</vt:lpstr>
      <vt:lpstr>Aside: The Economics of the DNS</vt:lpstr>
      <vt:lpstr>The Inherent Contradiction</vt:lpstr>
      <vt:lpstr>How can we further scale the root service?</vt:lpstr>
      <vt:lpstr>More Named Root Servers</vt:lpstr>
      <vt:lpstr>More Root Service Platforms</vt:lpstr>
      <vt:lpstr>More Root Service Platforms</vt:lpstr>
      <vt:lpstr>Caching for Negative Responses</vt:lpstr>
      <vt:lpstr>Caching for Negative Responses</vt:lpstr>
      <vt:lpstr>Aren’t we negative caching already?</vt:lpstr>
      <vt:lpstr>Cache the ENTIRE Root Zone?</vt:lpstr>
      <vt:lpstr>Cache the ENTIRE Root Zone</vt:lpstr>
      <vt:lpstr>Cache the ENTIRE Root Zone</vt:lpstr>
      <vt:lpstr>Why?</vt:lpstr>
      <vt:lpstr>Why don’t we...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Geoff Huston</dc:creator>
  <cp:lastModifiedBy>Geoff Huston</cp:lastModifiedBy>
  <cp:revision>10</cp:revision>
  <cp:lastPrinted>2025-06-03T21:31:37Z</cp:lastPrinted>
  <dcterms:created xsi:type="dcterms:W3CDTF">2025-06-01T20:13:48Z</dcterms:created>
  <dcterms:modified xsi:type="dcterms:W3CDTF">2025-11-01T10:10:12Z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2025-06-02T01:43:45Z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3ac74946-438b-4d65-a018-0e268e334a08</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