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591" r:id="rId3"/>
    <p:sldId id="620" r:id="rId4"/>
    <p:sldId id="621" r:id="rId5"/>
    <p:sldId id="622" r:id="rId6"/>
    <p:sldId id="623" r:id="rId7"/>
    <p:sldId id="624" r:id="rId8"/>
    <p:sldId id="556" r:id="rId9"/>
    <p:sldId id="639" r:id="rId10"/>
    <p:sldId id="557" r:id="rId11"/>
    <p:sldId id="625" r:id="rId12"/>
    <p:sldId id="558" r:id="rId13"/>
    <p:sldId id="626" r:id="rId14"/>
    <p:sldId id="627" r:id="rId15"/>
    <p:sldId id="267" r:id="rId16"/>
    <p:sldId id="561" r:id="rId17"/>
    <p:sldId id="628" r:id="rId18"/>
    <p:sldId id="629" r:id="rId19"/>
    <p:sldId id="630" r:id="rId20"/>
    <p:sldId id="631" r:id="rId21"/>
    <p:sldId id="632" r:id="rId22"/>
    <p:sldId id="265" r:id="rId23"/>
    <p:sldId id="564" r:id="rId24"/>
    <p:sldId id="633" r:id="rId25"/>
    <p:sldId id="634" r:id="rId26"/>
    <p:sldId id="635" r:id="rId27"/>
    <p:sldId id="636" r:id="rId28"/>
    <p:sldId id="637" r:id="rId29"/>
    <p:sldId id="604" r:id="rId30"/>
    <p:sldId id="605" r:id="rId31"/>
    <p:sldId id="638" r:id="rId32"/>
    <p:sldId id="607" r:id="rId33"/>
    <p:sldId id="555" r:id="rId34"/>
    <p:sldId id="277" r:id="rId35"/>
    <p:sldId id="600" r:id="rId36"/>
    <p:sldId id="597" r:id="rId37"/>
    <p:sldId id="589" r:id="rId38"/>
    <p:sldId id="280" r:id="rId39"/>
    <p:sldId id="282" r:id="rId40"/>
    <p:sldId id="601" r:id="rId41"/>
    <p:sldId id="608" r:id="rId42"/>
    <p:sldId id="590" r:id="rId43"/>
    <p:sldId id="616" r:id="rId44"/>
    <p:sldId id="617" r:id="rId45"/>
    <p:sldId id="581" r:id="rId46"/>
    <p:sldId id="586" r:id="rId47"/>
    <p:sldId id="283" r:id="rId48"/>
    <p:sldId id="567" r:id="rId49"/>
    <p:sldId id="568" r:id="rId50"/>
    <p:sldId id="619" r:id="rId51"/>
    <p:sldId id="521" r:id="rId52"/>
    <p:sldId id="520" r:id="rId53"/>
    <p:sldId id="52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A5D"/>
    <a:srgbClr val="F0F1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8"/>
    <p:restoredTop sz="94661"/>
  </p:normalViewPr>
  <p:slideViewPr>
    <p:cSldViewPr snapToGrid="0" snapToObjects="1">
      <p:cViewPr varScale="1">
        <p:scale>
          <a:sx n="158" d="100"/>
          <a:sy n="158" d="100"/>
        </p:scale>
        <p:origin x="224" y="92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7073-99F5-0640-A096-7E2B59E44B36}" type="datetimeFigureOut">
              <a:rPr lang="en-US" smtClean="0"/>
              <a:t>3/15/26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E9918-8EA6-8D41-B557-86D3E99B0432}" type="slidenum">
              <a:rPr lang="en-US" smtClean="0"/>
              <a:t>‹#›</a:t>
            </a:fld>
            <a:endParaRPr lang="en-US"/>
          </a:p>
        </p:txBody>
      </p:sp>
    </p:spTree>
    <p:extLst>
      <p:ext uri="{BB962C8B-B14F-4D97-AF65-F5344CB8AC3E}">
        <p14:creationId xmlns:p14="http://schemas.microsoft.com/office/powerpoint/2010/main" val="76473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CB40-3E0D-3D42-B341-9D38366D4053}"/>
              </a:ext>
            </a:extLst>
          </p:cNvPr>
          <p:cNvSpPr>
            <a:spLocks noGrp="1"/>
          </p:cNvSpPr>
          <p:nvPr>
            <p:ph type="ctrTitle"/>
          </p:nvPr>
        </p:nvSpPr>
        <p:spPr>
          <a:xfrm>
            <a:off x="1524000" y="1122363"/>
            <a:ext cx="9144000" cy="2387600"/>
          </a:xfrm>
        </p:spPr>
        <p:txBody>
          <a:bodyPr anchor="b"/>
          <a:lstStyle>
            <a:lvl1pPr algn="ctr">
              <a:defRPr sz="6000" baseline="0">
                <a:latin typeface="Powderfinger Type" panose="02020709070000000403" pitchFamily="49" charset="77"/>
              </a:defRPr>
            </a:lvl1pPr>
          </a:lstStyle>
          <a:p>
            <a:r>
              <a:rPr lang="en-US" dirty="0"/>
              <a:t>Click to edit Master title style</a:t>
            </a:r>
          </a:p>
        </p:txBody>
      </p:sp>
      <p:sp>
        <p:nvSpPr>
          <p:cNvPr id="3" name="Subtitle 2">
            <a:extLst>
              <a:ext uri="{FF2B5EF4-FFF2-40B4-BE49-F238E27FC236}">
                <a16:creationId xmlns:a16="http://schemas.microsoft.com/office/drawing/2014/main" id="{0097B96F-F112-484B-9F56-90D0EC7D91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A7313CD-064F-8446-82E6-E2497D029547}"/>
              </a:ext>
            </a:extLst>
          </p:cNvPr>
          <p:cNvSpPr>
            <a:spLocks noGrp="1"/>
          </p:cNvSpPr>
          <p:nvPr>
            <p:ph type="sldNum" sz="quarter" idx="12"/>
          </p:nvPr>
        </p:nvSpPr>
        <p:spPr/>
        <p:txBody>
          <a:bodyPr/>
          <a:lstStyle/>
          <a:p>
            <a:r>
              <a:rPr lang="en-US" dirty="0"/>
              <a:t>Slide </a:t>
            </a:r>
            <a:fld id="{7EB6865A-0500-354D-B051-17ACEB89BC27}" type="slidenum">
              <a:rPr lang="en-US" smtClean="0"/>
              <a:t>‹#›</a:t>
            </a:fld>
            <a:endParaRPr lang="en-US" dirty="0"/>
          </a:p>
        </p:txBody>
      </p:sp>
    </p:spTree>
    <p:extLst>
      <p:ext uri="{BB962C8B-B14F-4D97-AF65-F5344CB8AC3E}">
        <p14:creationId xmlns:p14="http://schemas.microsoft.com/office/powerpoint/2010/main" val="148799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2382-5310-664A-8F5E-927564C742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BDF5B4-DDBE-BE4E-AEB5-4316F05BA0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7571C-7B43-8843-8C98-986E42FDC86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89B474-CC4E-0A44-8703-BC40AE5ED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40D64-694F-7046-AA32-21157039E5AE}"/>
              </a:ext>
            </a:extLst>
          </p:cNvPr>
          <p:cNvSpPr>
            <a:spLocks noGrp="1"/>
          </p:cNvSpPr>
          <p:nvPr>
            <p:ph type="sldNum" sz="quarter" idx="12"/>
          </p:nvPr>
        </p:nvSpPr>
        <p:spPr/>
        <p:txBody>
          <a:bodyPr/>
          <a:lstStyle/>
          <a:p>
            <a:fld id="{7EB6865A-0500-354D-B051-17ACEB89BC27}" type="slidenum">
              <a:rPr lang="en-US" smtClean="0"/>
              <a:t>‹#›</a:t>
            </a:fld>
            <a:endParaRPr lang="en-US"/>
          </a:p>
        </p:txBody>
      </p:sp>
    </p:spTree>
    <p:extLst>
      <p:ext uri="{BB962C8B-B14F-4D97-AF65-F5344CB8AC3E}">
        <p14:creationId xmlns:p14="http://schemas.microsoft.com/office/powerpoint/2010/main" val="396339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45C3BF-920D-1A45-BDB4-1DB2804330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4A7C0-2ADD-974E-B474-4CF1BA5C78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C3CC3-E86C-2E44-ABFC-3EE20B0F23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EF80B8-C4F0-E049-ACD7-58A8D931B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CCDDC-5B09-7449-A264-B330033F636B}"/>
              </a:ext>
            </a:extLst>
          </p:cNvPr>
          <p:cNvSpPr>
            <a:spLocks noGrp="1"/>
          </p:cNvSpPr>
          <p:nvPr>
            <p:ph type="sldNum" sz="quarter" idx="12"/>
          </p:nvPr>
        </p:nvSpPr>
        <p:spPr/>
        <p:txBody>
          <a:bodyPr/>
          <a:lstStyle/>
          <a:p>
            <a:fld id="{7EB6865A-0500-354D-B051-17ACEB89BC27}" type="slidenum">
              <a:rPr lang="en-US" smtClean="0"/>
              <a:t>‹#›</a:t>
            </a:fld>
            <a:endParaRPr lang="en-US"/>
          </a:p>
        </p:txBody>
      </p:sp>
    </p:spTree>
    <p:extLst>
      <p:ext uri="{BB962C8B-B14F-4D97-AF65-F5344CB8AC3E}">
        <p14:creationId xmlns:p14="http://schemas.microsoft.com/office/powerpoint/2010/main" val="195265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BC52-250E-3042-B41F-882477FAFA33}"/>
              </a:ext>
            </a:extLst>
          </p:cNvPr>
          <p:cNvSpPr>
            <a:spLocks noGrp="1"/>
          </p:cNvSpPr>
          <p:nvPr>
            <p:ph type="title"/>
          </p:nvPr>
        </p:nvSpPr>
        <p:spPr/>
        <p:txBody>
          <a:bodyPr/>
          <a:lstStyle>
            <a:lvl1pPr>
              <a:defRPr baseline="0">
                <a:latin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2123A51-97BB-1D47-8C0C-2EE9A140E2B4}"/>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996EF7-8ED8-9945-9B4D-3826DA9F30D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B6B8DA1-C784-CF46-95ED-105C5CDB2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AD2C2-F16A-B145-90E3-3BD7828E39D9}"/>
              </a:ext>
            </a:extLst>
          </p:cNvPr>
          <p:cNvSpPr>
            <a:spLocks noGrp="1"/>
          </p:cNvSpPr>
          <p:nvPr>
            <p:ph type="sldNum" sz="quarter" idx="12"/>
          </p:nvPr>
        </p:nvSpPr>
        <p:spPr/>
        <p:txBody>
          <a:bodyPr/>
          <a:lstStyle/>
          <a:p>
            <a:fld id="{7EB6865A-0500-354D-B051-17ACEB89BC27}" type="slidenum">
              <a:rPr lang="en-US" smtClean="0"/>
              <a:t>‹#›</a:t>
            </a:fld>
            <a:endParaRPr lang="en-US"/>
          </a:p>
        </p:txBody>
      </p:sp>
    </p:spTree>
    <p:extLst>
      <p:ext uri="{BB962C8B-B14F-4D97-AF65-F5344CB8AC3E}">
        <p14:creationId xmlns:p14="http://schemas.microsoft.com/office/powerpoint/2010/main" val="54001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98BF-4987-F742-A897-E1DAF59A01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9F10C0-A7A6-3A4F-8414-47C2D96839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D99393-416D-6341-88FF-F8B1E373E5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D227834-C3E6-7B43-A663-7B44A1A0C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D52C9-BE49-F644-BDE6-5AE6151628E3}"/>
              </a:ext>
            </a:extLst>
          </p:cNvPr>
          <p:cNvSpPr>
            <a:spLocks noGrp="1"/>
          </p:cNvSpPr>
          <p:nvPr>
            <p:ph type="sldNum" sz="quarter" idx="12"/>
          </p:nvPr>
        </p:nvSpPr>
        <p:spPr/>
        <p:txBody>
          <a:bodyPr/>
          <a:lstStyle/>
          <a:p>
            <a:fld id="{7EB6865A-0500-354D-B051-17ACEB89BC27}" type="slidenum">
              <a:rPr lang="en-US" smtClean="0"/>
              <a:t>‹#›</a:t>
            </a:fld>
            <a:endParaRPr lang="en-US"/>
          </a:p>
        </p:txBody>
      </p:sp>
    </p:spTree>
    <p:extLst>
      <p:ext uri="{BB962C8B-B14F-4D97-AF65-F5344CB8AC3E}">
        <p14:creationId xmlns:p14="http://schemas.microsoft.com/office/powerpoint/2010/main" val="41070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3ACB-4A57-7C49-8B47-8C3BDB564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75942B-0EFB-9048-A57F-B84034F4B7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44C3CD-8E0A-2549-A290-CEA63EEE6C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ABD78C-A7BE-3740-9A24-28DF592C858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8AF689E-EE1F-5C45-9F35-9AF79C466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C64AD5-B3D7-3A4A-8229-980994956CF3}"/>
              </a:ext>
            </a:extLst>
          </p:cNvPr>
          <p:cNvSpPr>
            <a:spLocks noGrp="1"/>
          </p:cNvSpPr>
          <p:nvPr>
            <p:ph type="sldNum" sz="quarter" idx="12"/>
          </p:nvPr>
        </p:nvSpPr>
        <p:spPr/>
        <p:txBody>
          <a:bodyPr/>
          <a:lstStyle/>
          <a:p>
            <a:fld id="{7EB6865A-0500-354D-B051-17ACEB89BC27}" type="slidenum">
              <a:rPr lang="en-US" smtClean="0"/>
              <a:t>‹#›</a:t>
            </a:fld>
            <a:endParaRPr lang="en-US"/>
          </a:p>
        </p:txBody>
      </p:sp>
    </p:spTree>
    <p:extLst>
      <p:ext uri="{BB962C8B-B14F-4D97-AF65-F5344CB8AC3E}">
        <p14:creationId xmlns:p14="http://schemas.microsoft.com/office/powerpoint/2010/main" val="307721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7A60-0418-454A-96B7-1A658E05F6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ACC3B4-0905-6149-9DE7-E7ABC3507A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69DAAD-6ED1-C54D-B814-7B843B5F5C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30B865-534A-8848-B2A2-0B1DED7A3F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1E087B-C40D-D644-A5CA-9201FC4944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72C8E1-DFAB-934B-8EBD-93CECC30B85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1EF3E3A-2074-4643-8AB2-2FD85AA59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32B37B-6D7A-844F-827D-C7A9FAC5B329}"/>
              </a:ext>
            </a:extLst>
          </p:cNvPr>
          <p:cNvSpPr>
            <a:spLocks noGrp="1"/>
          </p:cNvSpPr>
          <p:nvPr>
            <p:ph type="sldNum" sz="quarter" idx="12"/>
          </p:nvPr>
        </p:nvSpPr>
        <p:spPr/>
        <p:txBody>
          <a:bodyPr/>
          <a:lstStyle/>
          <a:p>
            <a:fld id="{7EB6865A-0500-354D-B051-17ACEB89BC27}" type="slidenum">
              <a:rPr lang="en-US" smtClean="0"/>
              <a:t>‹#›</a:t>
            </a:fld>
            <a:endParaRPr lang="en-US"/>
          </a:p>
        </p:txBody>
      </p:sp>
    </p:spTree>
    <p:extLst>
      <p:ext uri="{BB962C8B-B14F-4D97-AF65-F5344CB8AC3E}">
        <p14:creationId xmlns:p14="http://schemas.microsoft.com/office/powerpoint/2010/main" val="228163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B83A-F195-EE40-B58E-CEEE9D909A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653E8-EEC2-3E44-9664-A2333AC6CBE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A6FB18B-5D6E-2741-B0AE-D16CCD9F4A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0A0C23-04DF-0341-87E2-6DDDE9209E44}"/>
              </a:ext>
            </a:extLst>
          </p:cNvPr>
          <p:cNvSpPr>
            <a:spLocks noGrp="1"/>
          </p:cNvSpPr>
          <p:nvPr>
            <p:ph type="sldNum" sz="quarter" idx="12"/>
          </p:nvPr>
        </p:nvSpPr>
        <p:spPr/>
        <p:txBody>
          <a:bodyPr/>
          <a:lstStyle/>
          <a:p>
            <a:fld id="{7EB6865A-0500-354D-B051-17ACEB89BC27}" type="slidenum">
              <a:rPr lang="en-US" smtClean="0"/>
              <a:t>‹#›</a:t>
            </a:fld>
            <a:endParaRPr lang="en-US"/>
          </a:p>
        </p:txBody>
      </p:sp>
    </p:spTree>
    <p:extLst>
      <p:ext uri="{BB962C8B-B14F-4D97-AF65-F5344CB8AC3E}">
        <p14:creationId xmlns:p14="http://schemas.microsoft.com/office/powerpoint/2010/main" val="350077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AED342-72B2-D14D-92AA-F8B59B863A4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1FBBA3D-176E-364E-A09E-92858A0CC3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B8ECEC-16F8-1F4D-BE65-751C4915E9A4}"/>
              </a:ext>
            </a:extLst>
          </p:cNvPr>
          <p:cNvSpPr>
            <a:spLocks noGrp="1"/>
          </p:cNvSpPr>
          <p:nvPr>
            <p:ph type="sldNum" sz="quarter" idx="12"/>
          </p:nvPr>
        </p:nvSpPr>
        <p:spPr/>
        <p:txBody>
          <a:bodyPr/>
          <a:lstStyle/>
          <a:p>
            <a:fld id="{7EB6865A-0500-354D-B051-17ACEB89BC27}" type="slidenum">
              <a:rPr lang="en-US" smtClean="0"/>
              <a:t>‹#›</a:t>
            </a:fld>
            <a:endParaRPr lang="en-US"/>
          </a:p>
        </p:txBody>
      </p:sp>
    </p:spTree>
    <p:extLst>
      <p:ext uri="{BB962C8B-B14F-4D97-AF65-F5344CB8AC3E}">
        <p14:creationId xmlns:p14="http://schemas.microsoft.com/office/powerpoint/2010/main" val="1943788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1785E-4122-1E4B-8694-CCB6C99F4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729B86-C28F-354E-87FE-95A7A40814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25453F-1FFE-DD4E-8AD4-9E2092E9B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C14F82-D488-EF42-84B2-8C3430ED5BC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6FDA073-2535-7243-BA80-575FCC701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A6746-BBE7-F645-9A12-1C529D117356}"/>
              </a:ext>
            </a:extLst>
          </p:cNvPr>
          <p:cNvSpPr>
            <a:spLocks noGrp="1"/>
          </p:cNvSpPr>
          <p:nvPr>
            <p:ph type="sldNum" sz="quarter" idx="12"/>
          </p:nvPr>
        </p:nvSpPr>
        <p:spPr/>
        <p:txBody>
          <a:bodyPr/>
          <a:lstStyle/>
          <a:p>
            <a:fld id="{7EB6865A-0500-354D-B051-17ACEB89BC27}" type="slidenum">
              <a:rPr lang="en-US" smtClean="0"/>
              <a:t>‹#›</a:t>
            </a:fld>
            <a:endParaRPr lang="en-US"/>
          </a:p>
        </p:txBody>
      </p:sp>
    </p:spTree>
    <p:extLst>
      <p:ext uri="{BB962C8B-B14F-4D97-AF65-F5344CB8AC3E}">
        <p14:creationId xmlns:p14="http://schemas.microsoft.com/office/powerpoint/2010/main" val="159484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3376-5CA5-014D-BFFE-2F8439E10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F21C2D-41DA-2F40-BE16-535CC2C2D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0B37DD-DEB9-044E-A536-F4448E1EF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42D883-125C-0246-BE48-A4B6EBA2B53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8DAE82-2C44-CB43-A63D-FB1FD17DD0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27D83F-653A-F645-B63C-4242FC27B914}"/>
              </a:ext>
            </a:extLst>
          </p:cNvPr>
          <p:cNvSpPr>
            <a:spLocks noGrp="1"/>
          </p:cNvSpPr>
          <p:nvPr>
            <p:ph type="sldNum" sz="quarter" idx="12"/>
          </p:nvPr>
        </p:nvSpPr>
        <p:spPr/>
        <p:txBody>
          <a:bodyPr/>
          <a:lstStyle/>
          <a:p>
            <a:fld id="{7EB6865A-0500-354D-B051-17ACEB89BC27}" type="slidenum">
              <a:rPr lang="en-US" smtClean="0"/>
              <a:t>‹#›</a:t>
            </a:fld>
            <a:endParaRPr lang="en-US"/>
          </a:p>
        </p:txBody>
      </p:sp>
    </p:spTree>
    <p:extLst>
      <p:ext uri="{BB962C8B-B14F-4D97-AF65-F5344CB8AC3E}">
        <p14:creationId xmlns:p14="http://schemas.microsoft.com/office/powerpoint/2010/main" val="263302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EB9C38-942F-5841-B013-65C5770F7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6C44D2-4B22-FA4D-80A2-DA8D9B4A7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80B87-0634-5943-BFA0-43947F149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713057E-4FDE-9F4B-8382-EA70BCEC08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9CABFD-10C0-7943-A446-3B386256C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6865A-0500-354D-B051-17ACEB89BC27}" type="slidenum">
              <a:rPr lang="en-US" smtClean="0"/>
              <a:t>‹#›</a:t>
            </a:fld>
            <a:endParaRPr lang="en-US"/>
          </a:p>
        </p:txBody>
      </p:sp>
    </p:spTree>
    <p:extLst>
      <p:ext uri="{BB962C8B-B14F-4D97-AF65-F5344CB8AC3E}">
        <p14:creationId xmlns:p14="http://schemas.microsoft.com/office/powerpoint/2010/main" val="3994031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manrs.org/" TargetMode="External"/><Relationship Id="rId2" Type="http://schemas.openxmlformats.org/officeDocument/2006/relationships/hyperlink" Target="http://www.irr.net/"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CA50-F4F8-D349-BA26-A9470FE462FE}"/>
              </a:ext>
            </a:extLst>
          </p:cNvPr>
          <p:cNvSpPr>
            <a:spLocks noGrp="1"/>
          </p:cNvSpPr>
          <p:nvPr>
            <p:ph type="ctrTitle"/>
          </p:nvPr>
        </p:nvSpPr>
        <p:spPr>
          <a:xfrm>
            <a:off x="1038385" y="1122363"/>
            <a:ext cx="10104895" cy="2387600"/>
          </a:xfrm>
        </p:spPr>
        <p:txBody>
          <a:bodyPr>
            <a:normAutofit fontScale="90000"/>
          </a:bodyPr>
          <a:lstStyle/>
          <a:p>
            <a:r>
              <a:rPr lang="en-US" dirty="0"/>
              <a:t>I. Why is Securing the Internet’s Routing System so hard?</a:t>
            </a:r>
          </a:p>
        </p:txBody>
      </p:sp>
      <p:sp>
        <p:nvSpPr>
          <p:cNvPr id="4" name="Slide Number Placeholder 3">
            <a:extLst>
              <a:ext uri="{FF2B5EF4-FFF2-40B4-BE49-F238E27FC236}">
                <a16:creationId xmlns:a16="http://schemas.microsoft.com/office/drawing/2014/main" id="{EA39CCC2-DE8C-CFE5-75E3-AE0E1C75ADA4}"/>
              </a:ext>
            </a:extLst>
          </p:cNvPr>
          <p:cNvSpPr>
            <a:spLocks noGrp="1"/>
          </p:cNvSpPr>
          <p:nvPr>
            <p:ph type="sldNum" sz="quarter" idx="12"/>
          </p:nvPr>
        </p:nvSpPr>
        <p:spPr/>
        <p:txBody>
          <a:bodyPr/>
          <a:lstStyle/>
          <a:p>
            <a:r>
              <a:rPr lang="en-US"/>
              <a:t>Slide </a:t>
            </a:r>
            <a:fld id="{7EB6865A-0500-354D-B051-17ACEB89BC27}" type="slidenum">
              <a:rPr lang="en-US" smtClean="0"/>
              <a:t>1</a:t>
            </a:fld>
            <a:endParaRPr lang="en-US" dirty="0"/>
          </a:p>
        </p:txBody>
      </p:sp>
      <p:sp>
        <p:nvSpPr>
          <p:cNvPr id="3" name="TextBox 2">
            <a:extLst>
              <a:ext uri="{FF2B5EF4-FFF2-40B4-BE49-F238E27FC236}">
                <a16:creationId xmlns:a16="http://schemas.microsoft.com/office/drawing/2014/main" id="{EF36D416-C632-F883-BAEF-788C610A32B0}"/>
              </a:ext>
            </a:extLst>
          </p:cNvPr>
          <p:cNvSpPr txBox="1"/>
          <p:nvPr/>
        </p:nvSpPr>
        <p:spPr>
          <a:xfrm>
            <a:off x="8399533" y="4806669"/>
            <a:ext cx="2858475" cy="369332"/>
          </a:xfrm>
          <a:prstGeom prst="rect">
            <a:avLst/>
          </a:prstGeom>
          <a:noFill/>
        </p:spPr>
        <p:txBody>
          <a:bodyPr wrap="none" rtlCol="0">
            <a:spAutoFit/>
          </a:bodyPr>
          <a:lstStyle/>
          <a:p>
            <a:r>
              <a:rPr lang="en-US" dirty="0">
                <a:solidFill>
                  <a:schemeClr val="bg1">
                    <a:lumMod val="50000"/>
                  </a:schemeClr>
                </a:solidFill>
                <a:latin typeface="AhnbergHand" pitchFamily="2" charset="0"/>
              </a:rPr>
              <a:t>Geoff Huston, APNIC</a:t>
            </a:r>
          </a:p>
        </p:txBody>
      </p:sp>
    </p:spTree>
    <p:extLst>
      <p:ext uri="{BB962C8B-B14F-4D97-AF65-F5344CB8AC3E}">
        <p14:creationId xmlns:p14="http://schemas.microsoft.com/office/powerpoint/2010/main" val="76517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D70AB-91F0-1B40-AEB0-CDF952AF1FB4}"/>
              </a:ext>
            </a:extLst>
          </p:cNvPr>
          <p:cNvSpPr>
            <a:spLocks noGrp="1"/>
          </p:cNvSpPr>
          <p:nvPr>
            <p:ph type="title"/>
          </p:nvPr>
        </p:nvSpPr>
        <p:spPr/>
        <p:txBody>
          <a:bodyPr/>
          <a:lstStyle/>
          <a:p>
            <a:r>
              <a:rPr lang="en-US" dirty="0"/>
              <a:t>Internet “Successes”</a:t>
            </a:r>
          </a:p>
        </p:txBody>
      </p:sp>
      <p:sp>
        <p:nvSpPr>
          <p:cNvPr id="3" name="Content Placeholder 2">
            <a:extLst>
              <a:ext uri="{FF2B5EF4-FFF2-40B4-BE49-F238E27FC236}">
                <a16:creationId xmlns:a16="http://schemas.microsoft.com/office/drawing/2014/main" id="{7279E0C5-563C-054D-B0F5-84E6D4C38BC6}"/>
              </a:ext>
            </a:extLst>
          </p:cNvPr>
          <p:cNvSpPr>
            <a:spLocks noGrp="1"/>
          </p:cNvSpPr>
          <p:nvPr>
            <p:ph idx="1"/>
          </p:nvPr>
        </p:nvSpPr>
        <p:spPr/>
        <p:txBody>
          <a:bodyPr>
            <a:normAutofit/>
          </a:bodyPr>
          <a:lstStyle/>
          <a:p>
            <a:r>
              <a:rPr lang="en-US" dirty="0"/>
              <a:t>IPv4 (and datagram packet switching)</a:t>
            </a:r>
          </a:p>
          <a:p>
            <a:r>
              <a:rPr lang="en-US" dirty="0"/>
              <a:t>Network Address Translators (perversely!)</a:t>
            </a:r>
          </a:p>
          <a:p>
            <a:r>
              <a:rPr lang="en-US" dirty="0"/>
              <a:t>TCP evolution and adaptation</a:t>
            </a:r>
          </a:p>
          <a:p>
            <a:r>
              <a:rPr lang="en-US" dirty="0"/>
              <a:t>DNS</a:t>
            </a:r>
          </a:p>
          <a:p>
            <a:r>
              <a:rPr lang="en-US" dirty="0"/>
              <a:t>Content Distribution Systems</a:t>
            </a:r>
          </a:p>
          <a:p>
            <a:r>
              <a:rPr lang="en-US" dirty="0"/>
              <a:t>Streaming</a:t>
            </a:r>
          </a:p>
          <a:p>
            <a:endParaRPr lang="en-US" dirty="0"/>
          </a:p>
        </p:txBody>
      </p:sp>
      <p:sp>
        <p:nvSpPr>
          <p:cNvPr id="4" name="Slide Number Placeholder 3">
            <a:extLst>
              <a:ext uri="{FF2B5EF4-FFF2-40B4-BE49-F238E27FC236}">
                <a16:creationId xmlns:a16="http://schemas.microsoft.com/office/drawing/2014/main" id="{66651708-E813-FBCE-EF1E-8A1D5CC000F3}"/>
              </a:ext>
            </a:extLst>
          </p:cNvPr>
          <p:cNvSpPr>
            <a:spLocks noGrp="1"/>
          </p:cNvSpPr>
          <p:nvPr>
            <p:ph type="sldNum" sz="quarter" idx="12"/>
          </p:nvPr>
        </p:nvSpPr>
        <p:spPr/>
        <p:txBody>
          <a:bodyPr/>
          <a:lstStyle/>
          <a:p>
            <a:fld id="{7EB6865A-0500-354D-B051-17ACEB89BC27}" type="slidenum">
              <a:rPr lang="en-US" smtClean="0"/>
              <a:t>10</a:t>
            </a:fld>
            <a:endParaRPr lang="en-US"/>
          </a:p>
        </p:txBody>
      </p:sp>
    </p:spTree>
    <p:extLst>
      <p:ext uri="{BB962C8B-B14F-4D97-AF65-F5344CB8AC3E}">
        <p14:creationId xmlns:p14="http://schemas.microsoft.com/office/powerpoint/2010/main" val="330359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1BBF-A496-7037-C15F-6BFD49F71D38}"/>
              </a:ext>
            </a:extLst>
          </p:cNvPr>
          <p:cNvSpPr>
            <a:spLocks noGrp="1"/>
          </p:cNvSpPr>
          <p:nvPr>
            <p:ph type="title"/>
          </p:nvPr>
        </p:nvSpPr>
        <p:spPr/>
        <p:txBody>
          <a:bodyPr/>
          <a:lstStyle/>
          <a:p>
            <a:r>
              <a:rPr lang="en-US" dirty="0"/>
              <a:t>Success Factors</a:t>
            </a:r>
          </a:p>
        </p:txBody>
      </p:sp>
      <p:sp>
        <p:nvSpPr>
          <p:cNvPr id="3" name="Content Placeholder 2">
            <a:extLst>
              <a:ext uri="{FF2B5EF4-FFF2-40B4-BE49-F238E27FC236}">
                <a16:creationId xmlns:a16="http://schemas.microsoft.com/office/drawing/2014/main" id="{5CDEB5D1-77DE-1CA5-EF39-1323780C0B13}"/>
              </a:ext>
            </a:extLst>
          </p:cNvPr>
          <p:cNvSpPr>
            <a:spLocks noGrp="1"/>
          </p:cNvSpPr>
          <p:nvPr>
            <p:ph idx="1"/>
          </p:nvPr>
        </p:nvSpPr>
        <p:spPr/>
        <p:txBody>
          <a:bodyPr/>
          <a:lstStyle/>
          <a:p>
            <a:r>
              <a:rPr lang="en-US" dirty="0"/>
              <a:t>Piecemeal deployment without the requirement for central orchestration</a:t>
            </a:r>
          </a:p>
          <a:p>
            <a:r>
              <a:rPr lang="en-US" dirty="0"/>
              <a:t>Tangible advantages to early adopters</a:t>
            </a:r>
          </a:p>
          <a:p>
            <a:r>
              <a:rPr lang="en-US" dirty="0"/>
              <a:t>Economies of scale as adoption numbers increase</a:t>
            </a:r>
          </a:p>
          <a:p>
            <a:r>
              <a:rPr lang="en-US" dirty="0"/>
              <a:t>Alignment of common benefit with individual benefit</a:t>
            </a:r>
          </a:p>
          <a:p>
            <a:endParaRPr lang="en-US" dirty="0"/>
          </a:p>
        </p:txBody>
      </p:sp>
      <p:sp>
        <p:nvSpPr>
          <p:cNvPr id="4" name="Slide Number Placeholder 3">
            <a:extLst>
              <a:ext uri="{FF2B5EF4-FFF2-40B4-BE49-F238E27FC236}">
                <a16:creationId xmlns:a16="http://schemas.microsoft.com/office/drawing/2014/main" id="{F3C4F285-E502-89E7-4FAC-6732AE3AC322}"/>
              </a:ext>
            </a:extLst>
          </p:cNvPr>
          <p:cNvSpPr>
            <a:spLocks noGrp="1"/>
          </p:cNvSpPr>
          <p:nvPr>
            <p:ph type="sldNum" sz="quarter" idx="12"/>
          </p:nvPr>
        </p:nvSpPr>
        <p:spPr/>
        <p:txBody>
          <a:bodyPr/>
          <a:lstStyle/>
          <a:p>
            <a:fld id="{7EB6865A-0500-354D-B051-17ACEB89BC27}" type="slidenum">
              <a:rPr lang="en-US" smtClean="0"/>
              <a:t>11</a:t>
            </a:fld>
            <a:endParaRPr lang="en-US"/>
          </a:p>
        </p:txBody>
      </p:sp>
    </p:spTree>
    <p:extLst>
      <p:ext uri="{BB962C8B-B14F-4D97-AF65-F5344CB8AC3E}">
        <p14:creationId xmlns:p14="http://schemas.microsoft.com/office/powerpoint/2010/main" val="1527246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B37CE-39D6-7046-AB95-640A00341A77}"/>
              </a:ext>
            </a:extLst>
          </p:cNvPr>
          <p:cNvSpPr>
            <a:spLocks noGrp="1"/>
          </p:cNvSpPr>
          <p:nvPr>
            <p:ph type="title"/>
          </p:nvPr>
        </p:nvSpPr>
        <p:spPr/>
        <p:txBody>
          <a:bodyPr/>
          <a:lstStyle/>
          <a:p>
            <a:r>
              <a:rPr lang="en-US" dirty="0"/>
              <a:t>Internet Non-Successes</a:t>
            </a:r>
          </a:p>
        </p:txBody>
      </p:sp>
      <p:sp>
        <p:nvSpPr>
          <p:cNvPr id="3" name="Content Placeholder 2">
            <a:extLst>
              <a:ext uri="{FF2B5EF4-FFF2-40B4-BE49-F238E27FC236}">
                <a16:creationId xmlns:a16="http://schemas.microsoft.com/office/drawing/2014/main" id="{3681F044-D825-3C41-B377-4733677B9362}"/>
              </a:ext>
            </a:extLst>
          </p:cNvPr>
          <p:cNvSpPr>
            <a:spLocks noGrp="1"/>
          </p:cNvSpPr>
          <p:nvPr>
            <p:ph idx="1"/>
          </p:nvPr>
        </p:nvSpPr>
        <p:spPr/>
        <p:txBody>
          <a:bodyPr/>
          <a:lstStyle/>
          <a:p>
            <a:r>
              <a:rPr lang="en-US" dirty="0"/>
              <a:t>SPAM</a:t>
            </a:r>
          </a:p>
          <a:p>
            <a:r>
              <a:rPr lang="en-US" dirty="0"/>
              <a:t>DDOS </a:t>
            </a:r>
            <a:r>
              <a:rPr lang="en-US" dirty="0" err="1"/>
              <a:t>defence</a:t>
            </a:r>
            <a:endParaRPr lang="en-US" dirty="0"/>
          </a:p>
          <a:p>
            <a:r>
              <a:rPr lang="en-US" dirty="0"/>
              <a:t>BCP 38 deployment</a:t>
            </a:r>
          </a:p>
          <a:p>
            <a:r>
              <a:rPr lang="en-US" dirty="0"/>
              <a:t>Secure end systems</a:t>
            </a:r>
          </a:p>
          <a:p>
            <a:r>
              <a:rPr lang="en-US" dirty="0"/>
              <a:t>Secure networks</a:t>
            </a:r>
          </a:p>
          <a:p>
            <a:r>
              <a:rPr lang="en-US" dirty="0"/>
              <a:t>Secure Routing</a:t>
            </a:r>
          </a:p>
        </p:txBody>
      </p:sp>
      <p:sp>
        <p:nvSpPr>
          <p:cNvPr id="4" name="Freeform 3">
            <a:extLst>
              <a:ext uri="{FF2B5EF4-FFF2-40B4-BE49-F238E27FC236}">
                <a16:creationId xmlns:a16="http://schemas.microsoft.com/office/drawing/2014/main" id="{F8D66900-05DE-E54A-AE30-B7F6E4FA7292}"/>
              </a:ext>
            </a:extLst>
          </p:cNvPr>
          <p:cNvSpPr/>
          <p:nvPr/>
        </p:nvSpPr>
        <p:spPr>
          <a:xfrm>
            <a:off x="3723629" y="464450"/>
            <a:ext cx="4505965" cy="943435"/>
          </a:xfrm>
          <a:custGeom>
            <a:avLst/>
            <a:gdLst>
              <a:gd name="connsiteX0" fmla="*/ 93623 w 4505965"/>
              <a:gd name="connsiteY0" fmla="*/ 943435 h 943435"/>
              <a:gd name="connsiteX1" fmla="*/ 405680 w 4505965"/>
              <a:gd name="connsiteY1" fmla="*/ 783778 h 943435"/>
              <a:gd name="connsiteX2" fmla="*/ 3315794 w 4505965"/>
              <a:gd name="connsiteY2" fmla="*/ 6 h 943435"/>
              <a:gd name="connsiteX3" fmla="*/ 1523280 w 4505965"/>
              <a:gd name="connsiteY3" fmla="*/ 798292 h 943435"/>
              <a:gd name="connsiteX4" fmla="*/ 4505965 w 4505965"/>
              <a:gd name="connsiteY4" fmla="*/ 362863 h 943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965" h="943435">
                <a:moveTo>
                  <a:pt x="93623" y="943435"/>
                </a:moveTo>
                <a:cubicBezTo>
                  <a:pt x="-18863" y="942225"/>
                  <a:pt x="-131349" y="941016"/>
                  <a:pt x="405680" y="783778"/>
                </a:cubicBezTo>
                <a:cubicBezTo>
                  <a:pt x="942709" y="626540"/>
                  <a:pt x="3129527" y="-2413"/>
                  <a:pt x="3315794" y="6"/>
                </a:cubicBezTo>
                <a:cubicBezTo>
                  <a:pt x="3502061" y="2425"/>
                  <a:pt x="1324918" y="737816"/>
                  <a:pt x="1523280" y="798292"/>
                </a:cubicBezTo>
                <a:cubicBezTo>
                  <a:pt x="1721642" y="858768"/>
                  <a:pt x="3113803" y="610815"/>
                  <a:pt x="4505965" y="362863"/>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B71C70-9998-6D4A-8120-024C5EB1CC6F}"/>
              </a:ext>
            </a:extLst>
          </p:cNvPr>
          <p:cNvSpPr txBox="1"/>
          <p:nvPr/>
        </p:nvSpPr>
        <p:spPr>
          <a:xfrm rot="21123339">
            <a:off x="4779327" y="225675"/>
            <a:ext cx="1960793" cy="584775"/>
          </a:xfrm>
          <a:prstGeom prst="rect">
            <a:avLst/>
          </a:prstGeom>
          <a:noFill/>
        </p:spPr>
        <p:txBody>
          <a:bodyPr wrap="none" rtlCol="0">
            <a:spAutoFit/>
          </a:bodyPr>
          <a:lstStyle/>
          <a:p>
            <a:r>
              <a:rPr lang="en-US" sz="3200" dirty="0">
                <a:solidFill>
                  <a:srgbClr val="FF0000"/>
                </a:solidFill>
                <a:latin typeface="AhnbergHand" pitchFamily="2" charset="0"/>
              </a:rPr>
              <a:t>Failures!</a:t>
            </a:r>
          </a:p>
        </p:txBody>
      </p:sp>
      <p:sp>
        <p:nvSpPr>
          <p:cNvPr id="6" name="Slide Number Placeholder 5">
            <a:extLst>
              <a:ext uri="{FF2B5EF4-FFF2-40B4-BE49-F238E27FC236}">
                <a16:creationId xmlns:a16="http://schemas.microsoft.com/office/drawing/2014/main" id="{E170A78E-6523-F829-36E8-6EB9FF6712BF}"/>
              </a:ext>
            </a:extLst>
          </p:cNvPr>
          <p:cNvSpPr>
            <a:spLocks noGrp="1"/>
          </p:cNvSpPr>
          <p:nvPr>
            <p:ph type="sldNum" sz="quarter" idx="12"/>
          </p:nvPr>
        </p:nvSpPr>
        <p:spPr/>
        <p:txBody>
          <a:bodyPr/>
          <a:lstStyle/>
          <a:p>
            <a:fld id="{7EB6865A-0500-354D-B051-17ACEB89BC27}" type="slidenum">
              <a:rPr lang="en-US" smtClean="0"/>
              <a:t>12</a:t>
            </a:fld>
            <a:endParaRPr lang="en-US"/>
          </a:p>
        </p:txBody>
      </p:sp>
    </p:spTree>
    <p:extLst>
      <p:ext uri="{BB962C8B-B14F-4D97-AF65-F5344CB8AC3E}">
        <p14:creationId xmlns:p14="http://schemas.microsoft.com/office/powerpoint/2010/main" val="2167655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79C7-C984-728F-6B5F-945BCB0B39B1}"/>
              </a:ext>
            </a:extLst>
          </p:cNvPr>
          <p:cNvSpPr>
            <a:spLocks noGrp="1"/>
          </p:cNvSpPr>
          <p:nvPr>
            <p:ph type="title"/>
          </p:nvPr>
        </p:nvSpPr>
        <p:spPr/>
        <p:txBody>
          <a:bodyPr/>
          <a:lstStyle/>
          <a:p>
            <a:r>
              <a:rPr lang="en-US" dirty="0"/>
              <a:t>Failure Factors</a:t>
            </a:r>
          </a:p>
        </p:txBody>
      </p:sp>
      <p:sp>
        <p:nvSpPr>
          <p:cNvPr id="3" name="Content Placeholder 2">
            <a:extLst>
              <a:ext uri="{FF2B5EF4-FFF2-40B4-BE49-F238E27FC236}">
                <a16:creationId xmlns:a16="http://schemas.microsoft.com/office/drawing/2014/main" id="{8FB24563-4CF2-160B-8183-08E6DEAFF7C4}"/>
              </a:ext>
            </a:extLst>
          </p:cNvPr>
          <p:cNvSpPr>
            <a:spLocks noGrp="1"/>
          </p:cNvSpPr>
          <p:nvPr>
            <p:ph idx="1"/>
          </p:nvPr>
        </p:nvSpPr>
        <p:spPr/>
        <p:txBody>
          <a:bodyPr/>
          <a:lstStyle/>
          <a:p>
            <a:r>
              <a:rPr lang="en-US" dirty="0">
                <a:solidFill>
                  <a:srgbClr val="000000"/>
                </a:solidFill>
              </a:rPr>
              <a:t>Need for orchestrated actions (flag days)</a:t>
            </a:r>
          </a:p>
          <a:p>
            <a:r>
              <a:rPr lang="en-US" dirty="0">
                <a:solidFill>
                  <a:srgbClr val="000000"/>
                </a:solidFill>
              </a:rPr>
              <a:t>Technologies that require universal or near universal adoption</a:t>
            </a:r>
          </a:p>
          <a:p>
            <a:r>
              <a:rPr lang="en-US" dirty="0">
                <a:solidFill>
                  <a:srgbClr val="000000"/>
                </a:solidFill>
              </a:rPr>
              <a:t>Where there are common benefits but not necessarily individual benefits</a:t>
            </a:r>
          </a:p>
          <a:p>
            <a:r>
              <a:rPr lang="en-US" dirty="0">
                <a:solidFill>
                  <a:srgbClr val="000000"/>
                </a:solidFill>
              </a:rPr>
              <a:t>No clear early adopter advantage</a:t>
            </a:r>
          </a:p>
          <a:p>
            <a:endParaRPr lang="en-US" dirty="0"/>
          </a:p>
        </p:txBody>
      </p:sp>
      <p:sp>
        <p:nvSpPr>
          <p:cNvPr id="4" name="Slide Number Placeholder 3">
            <a:extLst>
              <a:ext uri="{FF2B5EF4-FFF2-40B4-BE49-F238E27FC236}">
                <a16:creationId xmlns:a16="http://schemas.microsoft.com/office/drawing/2014/main" id="{CA0FD999-F050-ED42-A314-E8FB9BB70FCF}"/>
              </a:ext>
            </a:extLst>
          </p:cNvPr>
          <p:cNvSpPr>
            <a:spLocks noGrp="1"/>
          </p:cNvSpPr>
          <p:nvPr>
            <p:ph type="sldNum" sz="quarter" idx="12"/>
          </p:nvPr>
        </p:nvSpPr>
        <p:spPr/>
        <p:txBody>
          <a:bodyPr/>
          <a:lstStyle/>
          <a:p>
            <a:fld id="{7EB6865A-0500-354D-B051-17ACEB89BC27}" type="slidenum">
              <a:rPr lang="en-US" smtClean="0"/>
              <a:t>13</a:t>
            </a:fld>
            <a:endParaRPr lang="en-US"/>
          </a:p>
        </p:txBody>
      </p:sp>
    </p:spTree>
    <p:extLst>
      <p:ext uri="{BB962C8B-B14F-4D97-AF65-F5344CB8AC3E}">
        <p14:creationId xmlns:p14="http://schemas.microsoft.com/office/powerpoint/2010/main" val="155527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67754-9DA4-B64D-55AC-A96138AF6D04}"/>
              </a:ext>
            </a:extLst>
          </p:cNvPr>
          <p:cNvSpPr>
            <a:spLocks noGrp="1"/>
          </p:cNvSpPr>
          <p:nvPr>
            <p:ph type="title"/>
          </p:nvPr>
        </p:nvSpPr>
        <p:spPr/>
        <p:txBody>
          <a:bodyPr/>
          <a:lstStyle/>
          <a:p>
            <a:r>
              <a:rPr lang="en-US" dirty="0"/>
              <a:t>What makes a problem “hard?”</a:t>
            </a:r>
          </a:p>
        </p:txBody>
      </p:sp>
      <p:sp>
        <p:nvSpPr>
          <p:cNvPr id="3" name="Content Placeholder 2">
            <a:extLst>
              <a:ext uri="{FF2B5EF4-FFF2-40B4-BE49-F238E27FC236}">
                <a16:creationId xmlns:a16="http://schemas.microsoft.com/office/drawing/2014/main" id="{B00E4EE8-1672-BCDE-117F-613CB75F9520}"/>
              </a:ext>
            </a:extLst>
          </p:cNvPr>
          <p:cNvSpPr>
            <a:spLocks noGrp="1"/>
          </p:cNvSpPr>
          <p:nvPr>
            <p:ph idx="1"/>
          </p:nvPr>
        </p:nvSpPr>
        <p:spPr/>
        <p:txBody>
          <a:bodyPr/>
          <a:lstStyle/>
          <a:p>
            <a:r>
              <a:rPr lang="en-US" dirty="0"/>
              <a:t>It might be </a:t>
            </a:r>
            <a:r>
              <a:rPr lang="en-US" b="1" dirty="0"/>
              <a:t>technically challenging</a:t>
            </a:r>
            <a:r>
              <a:rPr lang="en-US" dirty="0"/>
              <a:t>: While we understand what we might want that does not mean we know how to construct a solution</a:t>
            </a:r>
          </a:p>
          <a:p>
            <a:r>
              <a:rPr lang="en-US" dirty="0"/>
              <a:t>It might be </a:t>
            </a:r>
            <a:r>
              <a:rPr lang="en-US" b="1" dirty="0"/>
              <a:t>economically mis-aligned</a:t>
            </a:r>
            <a:r>
              <a:rPr lang="en-US" dirty="0"/>
              <a:t>: The costs of a solution are not directly borne by the potential beneficiaries of deploying the solution</a:t>
            </a:r>
          </a:p>
          <a:p>
            <a:r>
              <a:rPr lang="en-US" dirty="0"/>
              <a:t>It might be </a:t>
            </a:r>
            <a:r>
              <a:rPr lang="en-US" b="1" dirty="0"/>
              <a:t>motivated by risk mitigation</a:t>
            </a:r>
            <a:r>
              <a:rPr lang="en-US" dirty="0"/>
              <a:t>: We are notorious for undervaluing future risk!</a:t>
            </a:r>
          </a:p>
          <a:p>
            <a:endParaRPr lang="en-US" dirty="0"/>
          </a:p>
          <a:p>
            <a:endParaRPr lang="en-US" dirty="0"/>
          </a:p>
        </p:txBody>
      </p:sp>
      <p:sp>
        <p:nvSpPr>
          <p:cNvPr id="4" name="Slide Number Placeholder 3">
            <a:extLst>
              <a:ext uri="{FF2B5EF4-FFF2-40B4-BE49-F238E27FC236}">
                <a16:creationId xmlns:a16="http://schemas.microsoft.com/office/drawing/2014/main" id="{0FAE4106-3CB5-FC85-8C34-6865C72248E7}"/>
              </a:ext>
            </a:extLst>
          </p:cNvPr>
          <p:cNvSpPr>
            <a:spLocks noGrp="1"/>
          </p:cNvSpPr>
          <p:nvPr>
            <p:ph type="sldNum" sz="quarter" idx="12"/>
          </p:nvPr>
        </p:nvSpPr>
        <p:spPr/>
        <p:txBody>
          <a:bodyPr/>
          <a:lstStyle/>
          <a:p>
            <a:fld id="{7EB6865A-0500-354D-B051-17ACEB89BC27}" type="slidenum">
              <a:rPr lang="en-US" smtClean="0"/>
              <a:t>14</a:t>
            </a:fld>
            <a:endParaRPr lang="en-US"/>
          </a:p>
        </p:txBody>
      </p:sp>
    </p:spTree>
    <p:extLst>
      <p:ext uri="{BB962C8B-B14F-4D97-AF65-F5344CB8AC3E}">
        <p14:creationId xmlns:p14="http://schemas.microsoft.com/office/powerpoint/2010/main" val="138449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D6D5-4C4D-4D4B-BAC6-C7FE0CB3204B}"/>
              </a:ext>
            </a:extLst>
          </p:cNvPr>
          <p:cNvSpPr>
            <a:spLocks noGrp="1"/>
          </p:cNvSpPr>
          <p:nvPr>
            <p:ph type="title"/>
          </p:nvPr>
        </p:nvSpPr>
        <p:spPr/>
        <p:txBody>
          <a:bodyPr/>
          <a:lstStyle/>
          <a:p>
            <a:r>
              <a:rPr lang="en-US" dirty="0"/>
              <a:t>Why is securing the Inter-domain Routing System so hard?</a:t>
            </a:r>
          </a:p>
        </p:txBody>
      </p:sp>
      <p:sp>
        <p:nvSpPr>
          <p:cNvPr id="3" name="Content Placeholder 2">
            <a:extLst>
              <a:ext uri="{FF2B5EF4-FFF2-40B4-BE49-F238E27FC236}">
                <a16:creationId xmlns:a16="http://schemas.microsoft.com/office/drawing/2014/main" id="{D851DFBD-AC73-B143-BC5F-57F9AFFFA281}"/>
              </a:ext>
            </a:extLst>
          </p:cNvPr>
          <p:cNvSpPr>
            <a:spLocks noGrp="1"/>
          </p:cNvSpPr>
          <p:nvPr>
            <p:ph idx="1"/>
          </p:nvPr>
        </p:nvSpPr>
        <p:spPr/>
        <p:txBody>
          <a:bodyPr>
            <a:normAutofit lnSpcReduction="10000"/>
          </a:bodyPr>
          <a:lstStyle/>
          <a:p>
            <a:r>
              <a:rPr lang="en-US" dirty="0"/>
              <a:t>No single entity is in charge</a:t>
            </a:r>
          </a:p>
          <a:p>
            <a:r>
              <a:rPr lang="en-US" dirty="0"/>
              <a:t>We can’t “audit” a BGP speaker and its route set for “compliance”, as we have no standard reference route set to compare it with</a:t>
            </a:r>
          </a:p>
          <a:p>
            <a:r>
              <a:rPr lang="en-US" dirty="0"/>
              <a:t>We can’t arbitrate between conflicting BGP information (because there is no standard reference point)</a:t>
            </a:r>
          </a:p>
          <a:p>
            <a:r>
              <a:rPr lang="en-US" dirty="0"/>
              <a:t>There are no credentials that allow a BGP object to be compared against the original route injection (because BGP is a hop-by-hop protocol)</a:t>
            </a:r>
          </a:p>
          <a:p>
            <a:r>
              <a:rPr lang="en-US" dirty="0"/>
              <a:t>Because BGP route propagation is based on sequences of opaque local decisions</a:t>
            </a:r>
          </a:p>
        </p:txBody>
      </p:sp>
      <p:sp>
        <p:nvSpPr>
          <p:cNvPr id="4" name="Slide Number Placeholder 3">
            <a:extLst>
              <a:ext uri="{FF2B5EF4-FFF2-40B4-BE49-F238E27FC236}">
                <a16:creationId xmlns:a16="http://schemas.microsoft.com/office/drawing/2014/main" id="{BB80A03F-09EE-979D-3ECB-C52777210D42}"/>
              </a:ext>
            </a:extLst>
          </p:cNvPr>
          <p:cNvSpPr>
            <a:spLocks noGrp="1"/>
          </p:cNvSpPr>
          <p:nvPr>
            <p:ph type="sldNum" sz="quarter" idx="12"/>
          </p:nvPr>
        </p:nvSpPr>
        <p:spPr/>
        <p:txBody>
          <a:bodyPr/>
          <a:lstStyle/>
          <a:p>
            <a:fld id="{7EB6865A-0500-354D-B051-17ACEB89BC27}" type="slidenum">
              <a:rPr lang="en-US" smtClean="0"/>
              <a:t>15</a:t>
            </a:fld>
            <a:endParaRPr lang="en-US"/>
          </a:p>
        </p:txBody>
      </p:sp>
    </p:spTree>
    <p:extLst>
      <p:ext uri="{BB962C8B-B14F-4D97-AF65-F5344CB8AC3E}">
        <p14:creationId xmlns:p14="http://schemas.microsoft.com/office/powerpoint/2010/main" val="2851709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4DAC-C168-004D-AEB9-302A7E5B89B0}"/>
              </a:ext>
            </a:extLst>
          </p:cNvPr>
          <p:cNvSpPr>
            <a:spLocks noGrp="1"/>
          </p:cNvSpPr>
          <p:nvPr>
            <p:ph type="title"/>
          </p:nvPr>
        </p:nvSpPr>
        <p:spPr/>
        <p:txBody>
          <a:bodyPr/>
          <a:lstStyle/>
          <a:p>
            <a:r>
              <a:rPr lang="en-US" dirty="0"/>
              <a:t>Why should we worry?</a:t>
            </a:r>
          </a:p>
        </p:txBody>
      </p:sp>
      <p:sp>
        <p:nvSpPr>
          <p:cNvPr id="3" name="Slide Number Placeholder 2">
            <a:extLst>
              <a:ext uri="{FF2B5EF4-FFF2-40B4-BE49-F238E27FC236}">
                <a16:creationId xmlns:a16="http://schemas.microsoft.com/office/drawing/2014/main" id="{AB17ABB7-B6ED-7F29-E071-26E1DED6E512}"/>
              </a:ext>
            </a:extLst>
          </p:cNvPr>
          <p:cNvSpPr>
            <a:spLocks noGrp="1"/>
          </p:cNvSpPr>
          <p:nvPr>
            <p:ph type="sldNum" sz="quarter" idx="12"/>
          </p:nvPr>
        </p:nvSpPr>
        <p:spPr/>
        <p:txBody>
          <a:bodyPr/>
          <a:lstStyle/>
          <a:p>
            <a:fld id="{7EB6865A-0500-354D-B051-17ACEB89BC27}" type="slidenum">
              <a:rPr lang="en-US" smtClean="0"/>
              <a:t>16</a:t>
            </a:fld>
            <a:endParaRPr lang="en-US"/>
          </a:p>
        </p:txBody>
      </p:sp>
    </p:spTree>
    <p:extLst>
      <p:ext uri="{BB962C8B-B14F-4D97-AF65-F5344CB8AC3E}">
        <p14:creationId xmlns:p14="http://schemas.microsoft.com/office/powerpoint/2010/main" val="1044232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1D4A-19E0-7712-5538-EED2631E0A22}"/>
              </a:ext>
            </a:extLst>
          </p:cNvPr>
          <p:cNvSpPr>
            <a:spLocks noGrp="1"/>
          </p:cNvSpPr>
          <p:nvPr>
            <p:ph type="title"/>
          </p:nvPr>
        </p:nvSpPr>
        <p:spPr/>
        <p:txBody>
          <a:bodyPr/>
          <a:lstStyle/>
          <a:p>
            <a:r>
              <a:rPr lang="en-US" dirty="0"/>
              <a:t>Because its too easy to be “bad” in routing</a:t>
            </a:r>
          </a:p>
        </p:txBody>
      </p:sp>
      <p:sp>
        <p:nvSpPr>
          <p:cNvPr id="3" name="Content Placeholder 2">
            <a:extLst>
              <a:ext uri="{FF2B5EF4-FFF2-40B4-BE49-F238E27FC236}">
                <a16:creationId xmlns:a16="http://schemas.microsoft.com/office/drawing/2014/main" id="{15F5D65D-BF19-25EC-7B5A-08ECA671A59E}"/>
              </a:ext>
            </a:extLst>
          </p:cNvPr>
          <p:cNvSpPr>
            <a:spLocks noGrp="1"/>
          </p:cNvSpPr>
          <p:nvPr>
            <p:ph idx="1"/>
          </p:nvPr>
        </p:nvSpPr>
        <p:spPr/>
        <p:txBody>
          <a:bodyPr/>
          <a:lstStyle/>
          <a:p>
            <a:endParaRPr lang="en-US"/>
          </a:p>
        </p:txBody>
      </p:sp>
      <p:pic>
        <p:nvPicPr>
          <p:cNvPr id="5" name="Content Placeholder 4" descr="devil 1.jpg">
            <a:extLst>
              <a:ext uri="{FF2B5EF4-FFF2-40B4-BE49-F238E27FC236}">
                <a16:creationId xmlns:a16="http://schemas.microsoft.com/office/drawing/2014/main" id="{3559AB2C-D5C0-FBA2-E832-AE3C10D40F87}"/>
              </a:ext>
            </a:extLst>
          </p:cNvPr>
          <p:cNvPicPr>
            <a:picLocks noChangeAspect="1"/>
          </p:cNvPicPr>
          <p:nvPr/>
        </p:nvPicPr>
        <p:blipFill>
          <a:blip r:embed="rId2">
            <a:extLst>
              <a:ext uri="{28A0092B-C50C-407E-A947-70E740481C1C}">
                <a14:useLocalDpi xmlns:a14="http://schemas.microsoft.com/office/drawing/2010/main" val="0"/>
              </a:ext>
            </a:extLst>
          </a:blip>
          <a:srcRect l="-28040" r="-28040"/>
          <a:stretch>
            <a:fillRect/>
          </a:stretch>
        </p:blipFill>
        <p:spPr>
          <a:xfrm>
            <a:off x="3241187" y="2560640"/>
            <a:ext cx="3875119" cy="2131065"/>
          </a:xfrm>
          <a:prstGeom prst="rect">
            <a:avLst/>
          </a:prstGeom>
        </p:spPr>
      </p:pic>
      <p:sp>
        <p:nvSpPr>
          <p:cNvPr id="4" name="Slide Number Placeholder 3">
            <a:extLst>
              <a:ext uri="{FF2B5EF4-FFF2-40B4-BE49-F238E27FC236}">
                <a16:creationId xmlns:a16="http://schemas.microsoft.com/office/drawing/2014/main" id="{F282295A-F967-C9F5-1B1F-C094BF1B0358}"/>
              </a:ext>
            </a:extLst>
          </p:cNvPr>
          <p:cNvSpPr>
            <a:spLocks noGrp="1"/>
          </p:cNvSpPr>
          <p:nvPr>
            <p:ph type="sldNum" sz="quarter" idx="12"/>
          </p:nvPr>
        </p:nvSpPr>
        <p:spPr/>
        <p:txBody>
          <a:bodyPr/>
          <a:lstStyle/>
          <a:p>
            <a:fld id="{7EB6865A-0500-354D-B051-17ACEB89BC27}" type="slidenum">
              <a:rPr lang="en-US" smtClean="0"/>
              <a:t>17</a:t>
            </a:fld>
            <a:endParaRPr lang="en-US"/>
          </a:p>
        </p:txBody>
      </p:sp>
    </p:spTree>
    <p:extLst>
      <p:ext uri="{BB962C8B-B14F-4D97-AF65-F5344CB8AC3E}">
        <p14:creationId xmlns:p14="http://schemas.microsoft.com/office/powerpoint/2010/main" val="333707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A243-BF5C-CC18-130C-7ABBB981BC22}"/>
              </a:ext>
            </a:extLst>
          </p:cNvPr>
          <p:cNvSpPr>
            <a:spLocks noGrp="1"/>
          </p:cNvSpPr>
          <p:nvPr>
            <p:ph type="title"/>
          </p:nvPr>
        </p:nvSpPr>
        <p:spPr/>
        <p:txBody>
          <a:bodyPr/>
          <a:lstStyle/>
          <a:p>
            <a:r>
              <a:rPr lang="en-US" dirty="0"/>
              <a:t>What’s the Risk?</a:t>
            </a:r>
          </a:p>
        </p:txBody>
      </p:sp>
      <p:sp>
        <p:nvSpPr>
          <p:cNvPr id="3" name="Content Placeholder 2">
            <a:extLst>
              <a:ext uri="{FF2B5EF4-FFF2-40B4-BE49-F238E27FC236}">
                <a16:creationId xmlns:a16="http://schemas.microsoft.com/office/drawing/2014/main" id="{36FA2CD7-63FB-1249-B829-57BBCB56C937}"/>
              </a:ext>
            </a:extLst>
          </p:cNvPr>
          <p:cNvSpPr>
            <a:spLocks noGrp="1"/>
          </p:cNvSpPr>
          <p:nvPr>
            <p:ph idx="1"/>
          </p:nvPr>
        </p:nvSpPr>
        <p:spPr/>
        <p:txBody>
          <a:bodyPr/>
          <a:lstStyle/>
          <a:p>
            <a:r>
              <a:rPr lang="en-US" dirty="0"/>
              <a:t>User traffic gets diverted enabling a Man-in-the-Middle attack on a service</a:t>
            </a:r>
          </a:p>
          <a:p>
            <a:endParaRPr lang="en-US" dirty="0"/>
          </a:p>
        </p:txBody>
      </p:sp>
      <p:sp>
        <p:nvSpPr>
          <p:cNvPr id="6" name="Freeform 5">
            <a:extLst>
              <a:ext uri="{FF2B5EF4-FFF2-40B4-BE49-F238E27FC236}">
                <a16:creationId xmlns:a16="http://schemas.microsoft.com/office/drawing/2014/main" id="{5EAC07C7-12B2-582C-62D1-3FD1889BCD5B}"/>
              </a:ext>
            </a:extLst>
          </p:cNvPr>
          <p:cNvSpPr/>
          <p:nvPr/>
        </p:nvSpPr>
        <p:spPr>
          <a:xfrm>
            <a:off x="5466247" y="4160034"/>
            <a:ext cx="267449" cy="256950"/>
          </a:xfrm>
          <a:custGeom>
            <a:avLst/>
            <a:gdLst>
              <a:gd name="connsiteX0" fmla="*/ 148173 w 267449"/>
              <a:gd name="connsiteY0" fmla="*/ 0 h 256950"/>
              <a:gd name="connsiteX1" fmla="*/ 939 w 267449"/>
              <a:gd name="connsiteY1" fmla="*/ 131736 h 256950"/>
              <a:gd name="connsiteX2" fmla="*/ 93929 w 267449"/>
              <a:gd name="connsiteY2" fmla="*/ 255722 h 256950"/>
              <a:gd name="connsiteX3" fmla="*/ 264410 w 267449"/>
              <a:gd name="connsiteY3" fmla="*/ 185980 h 256950"/>
              <a:gd name="connsiteX4" fmla="*/ 186919 w 267449"/>
              <a:gd name="connsiteY4" fmla="*/ 38746 h 25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49" h="256950">
                <a:moveTo>
                  <a:pt x="148173" y="0"/>
                </a:moveTo>
                <a:cubicBezTo>
                  <a:pt x="79076" y="44558"/>
                  <a:pt x="9980" y="89116"/>
                  <a:pt x="939" y="131736"/>
                </a:cubicBezTo>
                <a:cubicBezTo>
                  <a:pt x="-8102" y="174356"/>
                  <a:pt x="50017" y="246681"/>
                  <a:pt x="93929" y="255722"/>
                </a:cubicBezTo>
                <a:cubicBezTo>
                  <a:pt x="137841" y="264763"/>
                  <a:pt x="248912" y="222143"/>
                  <a:pt x="264410" y="185980"/>
                </a:cubicBezTo>
                <a:cubicBezTo>
                  <a:pt x="279908" y="149817"/>
                  <a:pt x="233413" y="94281"/>
                  <a:pt x="186919" y="38746"/>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685B34C4-9EB0-9CD2-B5EA-6ECBB7F3D8F9}"/>
              </a:ext>
            </a:extLst>
          </p:cNvPr>
          <p:cNvSpPr/>
          <p:nvPr/>
        </p:nvSpPr>
        <p:spPr>
          <a:xfrm>
            <a:off x="5467186" y="4439004"/>
            <a:ext cx="123987" cy="751535"/>
          </a:xfrm>
          <a:custGeom>
            <a:avLst/>
            <a:gdLst>
              <a:gd name="connsiteX0" fmla="*/ 123987 w 123987"/>
              <a:gd name="connsiteY0" fmla="*/ 0 h 751535"/>
              <a:gd name="connsiteX1" fmla="*/ 116237 w 123987"/>
              <a:gd name="connsiteY1" fmla="*/ 325464 h 751535"/>
              <a:gd name="connsiteX2" fmla="*/ 108488 w 123987"/>
              <a:gd name="connsiteY2" fmla="*/ 488196 h 751535"/>
              <a:gd name="connsiteX3" fmla="*/ 30997 w 123987"/>
              <a:gd name="connsiteY3" fmla="*/ 728420 h 751535"/>
              <a:gd name="connsiteX4" fmla="*/ 0 w 123987"/>
              <a:gd name="connsiteY4" fmla="*/ 728420 h 75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87" h="751535">
                <a:moveTo>
                  <a:pt x="123987" y="0"/>
                </a:moveTo>
                <a:cubicBezTo>
                  <a:pt x="121403" y="122049"/>
                  <a:pt x="118820" y="244098"/>
                  <a:pt x="116237" y="325464"/>
                </a:cubicBezTo>
                <a:cubicBezTo>
                  <a:pt x="113654" y="406830"/>
                  <a:pt x="122695" y="421037"/>
                  <a:pt x="108488" y="488196"/>
                </a:cubicBezTo>
                <a:cubicBezTo>
                  <a:pt x="94281" y="555355"/>
                  <a:pt x="30997" y="728420"/>
                  <a:pt x="30997" y="728420"/>
                </a:cubicBezTo>
                <a:cubicBezTo>
                  <a:pt x="12916" y="768457"/>
                  <a:pt x="6458" y="748438"/>
                  <a:pt x="0" y="72842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9C40B614-2811-E4A7-940A-B602F2F9DED1}"/>
              </a:ext>
            </a:extLst>
          </p:cNvPr>
          <p:cNvSpPr/>
          <p:nvPr/>
        </p:nvSpPr>
        <p:spPr>
          <a:xfrm>
            <a:off x="5598922" y="4888454"/>
            <a:ext cx="61993" cy="294468"/>
          </a:xfrm>
          <a:custGeom>
            <a:avLst/>
            <a:gdLst>
              <a:gd name="connsiteX0" fmla="*/ 0 w 61993"/>
              <a:gd name="connsiteY0" fmla="*/ 0 h 294468"/>
              <a:gd name="connsiteX1" fmla="*/ 61993 w 61993"/>
              <a:gd name="connsiteY1" fmla="*/ 294468 h 294468"/>
            </a:gdLst>
            <a:ahLst/>
            <a:cxnLst>
              <a:cxn ang="0">
                <a:pos x="connsiteX0" y="connsiteY0"/>
              </a:cxn>
              <a:cxn ang="0">
                <a:pos x="connsiteX1" y="connsiteY1"/>
              </a:cxn>
            </a:cxnLst>
            <a:rect l="l" t="t" r="r" b="b"/>
            <a:pathLst>
              <a:path w="61993" h="294468">
                <a:moveTo>
                  <a:pt x="0" y="0"/>
                </a:moveTo>
                <a:lnTo>
                  <a:pt x="61993" y="294468"/>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59E499BC-E2C3-2E1F-B610-DC7DD9647366}"/>
              </a:ext>
            </a:extLst>
          </p:cNvPr>
          <p:cNvSpPr/>
          <p:nvPr/>
        </p:nvSpPr>
        <p:spPr>
          <a:xfrm>
            <a:off x="5459437" y="4493194"/>
            <a:ext cx="263471" cy="193782"/>
          </a:xfrm>
          <a:custGeom>
            <a:avLst/>
            <a:gdLst>
              <a:gd name="connsiteX0" fmla="*/ 0 w 263471"/>
              <a:gd name="connsiteY0" fmla="*/ 193782 h 193782"/>
              <a:gd name="connsiteX1" fmla="*/ 123986 w 263471"/>
              <a:gd name="connsiteY1" fmla="*/ 54 h 193782"/>
              <a:gd name="connsiteX2" fmla="*/ 263471 w 263471"/>
              <a:gd name="connsiteY2" fmla="*/ 178284 h 193782"/>
            </a:gdLst>
            <a:ahLst/>
            <a:cxnLst>
              <a:cxn ang="0">
                <a:pos x="connsiteX0" y="connsiteY0"/>
              </a:cxn>
              <a:cxn ang="0">
                <a:pos x="connsiteX1" y="connsiteY1"/>
              </a:cxn>
              <a:cxn ang="0">
                <a:pos x="connsiteX2" y="connsiteY2"/>
              </a:cxn>
            </a:cxnLst>
            <a:rect l="l" t="t" r="r" b="b"/>
            <a:pathLst>
              <a:path w="263471" h="193782">
                <a:moveTo>
                  <a:pt x="0" y="193782"/>
                </a:moveTo>
                <a:cubicBezTo>
                  <a:pt x="40037" y="98209"/>
                  <a:pt x="80074" y="2637"/>
                  <a:pt x="123986" y="54"/>
                </a:cubicBezTo>
                <a:cubicBezTo>
                  <a:pt x="167898" y="-2529"/>
                  <a:pt x="215684" y="87877"/>
                  <a:pt x="263471" y="178284"/>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9C156E59-7315-97D3-8DF1-1E517254B8B7}"/>
              </a:ext>
            </a:extLst>
          </p:cNvPr>
          <p:cNvSpPr/>
          <p:nvPr/>
        </p:nvSpPr>
        <p:spPr>
          <a:xfrm>
            <a:off x="10178671" y="4319659"/>
            <a:ext cx="659891" cy="663955"/>
          </a:xfrm>
          <a:custGeom>
            <a:avLst/>
            <a:gdLst>
              <a:gd name="connsiteX0" fmla="*/ 0 w 659891"/>
              <a:gd name="connsiteY0" fmla="*/ 3107 h 663955"/>
              <a:gd name="connsiteX1" fmla="*/ 7749 w 659891"/>
              <a:gd name="connsiteY1" fmla="*/ 351819 h 663955"/>
              <a:gd name="connsiteX2" fmla="*/ 15498 w 659891"/>
              <a:gd name="connsiteY2" fmla="*/ 576545 h 663955"/>
              <a:gd name="connsiteX3" fmla="*/ 46495 w 659891"/>
              <a:gd name="connsiteY3" fmla="*/ 661785 h 663955"/>
              <a:gd name="connsiteX4" fmla="*/ 433952 w 659891"/>
              <a:gd name="connsiteY4" fmla="*/ 638538 h 663955"/>
              <a:gd name="connsiteX5" fmla="*/ 643180 w 659891"/>
              <a:gd name="connsiteY5" fmla="*/ 638538 h 663955"/>
              <a:gd name="connsiteX6" fmla="*/ 643180 w 659891"/>
              <a:gd name="connsiteY6" fmla="*/ 584294 h 663955"/>
              <a:gd name="connsiteX7" fmla="*/ 612183 w 659891"/>
              <a:gd name="connsiteY7" fmla="*/ 88348 h 663955"/>
              <a:gd name="connsiteX8" fmla="*/ 588935 w 659891"/>
              <a:gd name="connsiteY8" fmla="*/ 3107 h 663955"/>
              <a:gd name="connsiteX9" fmla="*/ 340963 w 659891"/>
              <a:gd name="connsiteY9" fmla="*/ 18606 h 663955"/>
              <a:gd name="connsiteX10" fmla="*/ 100739 w 659891"/>
              <a:gd name="connsiteY10" fmla="*/ 18606 h 663955"/>
              <a:gd name="connsiteX11" fmla="*/ 0 w 659891"/>
              <a:gd name="connsiteY11" fmla="*/ 3107 h 66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9891" h="663955">
                <a:moveTo>
                  <a:pt x="0" y="3107"/>
                </a:moveTo>
                <a:cubicBezTo>
                  <a:pt x="2583" y="129676"/>
                  <a:pt x="5166" y="256246"/>
                  <a:pt x="7749" y="351819"/>
                </a:cubicBezTo>
                <a:cubicBezTo>
                  <a:pt x="10332" y="447392"/>
                  <a:pt x="9040" y="524884"/>
                  <a:pt x="15498" y="576545"/>
                </a:cubicBezTo>
                <a:cubicBezTo>
                  <a:pt x="21956" y="628206"/>
                  <a:pt x="-23247" y="651453"/>
                  <a:pt x="46495" y="661785"/>
                </a:cubicBezTo>
                <a:cubicBezTo>
                  <a:pt x="116237" y="672117"/>
                  <a:pt x="334505" y="642412"/>
                  <a:pt x="433952" y="638538"/>
                </a:cubicBezTo>
                <a:cubicBezTo>
                  <a:pt x="533399" y="634664"/>
                  <a:pt x="608309" y="647579"/>
                  <a:pt x="643180" y="638538"/>
                </a:cubicBezTo>
                <a:cubicBezTo>
                  <a:pt x="678051" y="629497"/>
                  <a:pt x="648346" y="675992"/>
                  <a:pt x="643180" y="584294"/>
                </a:cubicBezTo>
                <a:cubicBezTo>
                  <a:pt x="638014" y="492596"/>
                  <a:pt x="621224" y="185212"/>
                  <a:pt x="612183" y="88348"/>
                </a:cubicBezTo>
                <a:cubicBezTo>
                  <a:pt x="603142" y="-8516"/>
                  <a:pt x="634138" y="14731"/>
                  <a:pt x="588935" y="3107"/>
                </a:cubicBezTo>
                <a:cubicBezTo>
                  <a:pt x="543732" y="-8517"/>
                  <a:pt x="422329" y="16023"/>
                  <a:pt x="340963" y="18606"/>
                </a:cubicBezTo>
                <a:cubicBezTo>
                  <a:pt x="259597" y="21189"/>
                  <a:pt x="100739" y="18606"/>
                  <a:pt x="100739" y="18606"/>
                </a:cubicBezTo>
                <a:lnTo>
                  <a:pt x="0" y="3107"/>
                </a:lnTo>
                <a:close/>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ECFC0D12-7A77-F0E8-BA81-515D0E57EEAA}"/>
              </a:ext>
            </a:extLst>
          </p:cNvPr>
          <p:cNvSpPr/>
          <p:nvPr/>
        </p:nvSpPr>
        <p:spPr>
          <a:xfrm>
            <a:off x="10790854" y="4144536"/>
            <a:ext cx="232474" cy="162732"/>
          </a:xfrm>
          <a:custGeom>
            <a:avLst/>
            <a:gdLst>
              <a:gd name="connsiteX0" fmla="*/ 0 w 232474"/>
              <a:gd name="connsiteY0" fmla="*/ 162732 h 162732"/>
              <a:gd name="connsiteX1" fmla="*/ 232474 w 232474"/>
              <a:gd name="connsiteY1" fmla="*/ 0 h 162732"/>
            </a:gdLst>
            <a:ahLst/>
            <a:cxnLst>
              <a:cxn ang="0">
                <a:pos x="connsiteX0" y="connsiteY0"/>
              </a:cxn>
              <a:cxn ang="0">
                <a:pos x="connsiteX1" y="connsiteY1"/>
              </a:cxn>
            </a:cxnLst>
            <a:rect l="l" t="t" r="r" b="b"/>
            <a:pathLst>
              <a:path w="232474" h="162732">
                <a:moveTo>
                  <a:pt x="0" y="162732"/>
                </a:moveTo>
                <a:lnTo>
                  <a:pt x="232474" y="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963CBF7E-54EB-FA0E-F504-B4BE77509333}"/>
              </a:ext>
            </a:extLst>
          </p:cNvPr>
          <p:cNvSpPr/>
          <p:nvPr/>
        </p:nvSpPr>
        <p:spPr>
          <a:xfrm>
            <a:off x="10829600" y="4710224"/>
            <a:ext cx="232474" cy="232474"/>
          </a:xfrm>
          <a:custGeom>
            <a:avLst/>
            <a:gdLst>
              <a:gd name="connsiteX0" fmla="*/ 0 w 232474"/>
              <a:gd name="connsiteY0" fmla="*/ 232474 h 232474"/>
              <a:gd name="connsiteX1" fmla="*/ 232474 w 232474"/>
              <a:gd name="connsiteY1" fmla="*/ 0 h 232474"/>
            </a:gdLst>
            <a:ahLst/>
            <a:cxnLst>
              <a:cxn ang="0">
                <a:pos x="connsiteX0" y="connsiteY0"/>
              </a:cxn>
              <a:cxn ang="0">
                <a:pos x="connsiteX1" y="connsiteY1"/>
              </a:cxn>
            </a:cxnLst>
            <a:rect l="l" t="t" r="r" b="b"/>
            <a:pathLst>
              <a:path w="232474" h="232474">
                <a:moveTo>
                  <a:pt x="0" y="232474"/>
                </a:moveTo>
                <a:lnTo>
                  <a:pt x="232474" y="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193BBC9-DFF9-5708-68F9-6418DDCEE544}"/>
              </a:ext>
            </a:extLst>
          </p:cNvPr>
          <p:cNvGrpSpPr/>
          <p:nvPr/>
        </p:nvGrpSpPr>
        <p:grpSpPr>
          <a:xfrm>
            <a:off x="6652588" y="4888453"/>
            <a:ext cx="415051" cy="388683"/>
            <a:chOff x="4695768" y="5354663"/>
            <a:chExt cx="415051" cy="388683"/>
          </a:xfrm>
        </p:grpSpPr>
        <p:sp>
          <p:nvSpPr>
            <p:cNvPr id="14" name="Freeform 13">
              <a:extLst>
                <a:ext uri="{FF2B5EF4-FFF2-40B4-BE49-F238E27FC236}">
                  <a16:creationId xmlns:a16="http://schemas.microsoft.com/office/drawing/2014/main" id="{1B6F50DC-8B9C-3BEB-E807-3E1FB2DACDBE}"/>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DF9D4C44-B819-37EB-B62D-7E4A8A616FAC}"/>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36D45E6C-1320-1391-7569-BBFD4BE3709C}"/>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04790C0-3134-5D72-1337-A47DE68E9E5E}"/>
              </a:ext>
            </a:extLst>
          </p:cNvPr>
          <p:cNvGrpSpPr/>
          <p:nvPr/>
        </p:nvGrpSpPr>
        <p:grpSpPr>
          <a:xfrm>
            <a:off x="7895229" y="5159675"/>
            <a:ext cx="415051" cy="388683"/>
            <a:chOff x="4695768" y="5354663"/>
            <a:chExt cx="415051" cy="388683"/>
          </a:xfrm>
        </p:grpSpPr>
        <p:sp>
          <p:nvSpPr>
            <p:cNvPr id="18" name="Freeform 17">
              <a:extLst>
                <a:ext uri="{FF2B5EF4-FFF2-40B4-BE49-F238E27FC236}">
                  <a16:creationId xmlns:a16="http://schemas.microsoft.com/office/drawing/2014/main" id="{9B4E6935-C621-504E-BF1C-474D3DBC8057}"/>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4A27B880-B821-5680-923B-5D29CB26B4C5}"/>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A2C4A8D2-4C15-B4F0-65FE-B54229E8EB04}"/>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4A66F49-1C24-C384-45DB-E8BA594D1D37}"/>
              </a:ext>
            </a:extLst>
          </p:cNvPr>
          <p:cNvGrpSpPr/>
          <p:nvPr/>
        </p:nvGrpSpPr>
        <p:grpSpPr>
          <a:xfrm>
            <a:off x="9221796" y="4919341"/>
            <a:ext cx="415051" cy="388683"/>
            <a:chOff x="4695768" y="5354663"/>
            <a:chExt cx="415051" cy="388683"/>
          </a:xfrm>
        </p:grpSpPr>
        <p:sp>
          <p:nvSpPr>
            <p:cNvPr id="22" name="Freeform 21">
              <a:extLst>
                <a:ext uri="{FF2B5EF4-FFF2-40B4-BE49-F238E27FC236}">
                  <a16:creationId xmlns:a16="http://schemas.microsoft.com/office/drawing/2014/main" id="{1D4228F2-651B-87E2-DBE1-4913455097F6}"/>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225BAAB1-84DC-E076-EC6E-8ECA0462BAB8}"/>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ED11DAD4-ABFF-82EF-FD3C-7F8C1435F5D3}"/>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D0029CC-AA86-D2BA-7889-6A1D14C52A56}"/>
              </a:ext>
            </a:extLst>
          </p:cNvPr>
          <p:cNvGrpSpPr/>
          <p:nvPr/>
        </p:nvGrpSpPr>
        <p:grpSpPr>
          <a:xfrm>
            <a:off x="7866533" y="3804810"/>
            <a:ext cx="415051" cy="388683"/>
            <a:chOff x="4695768" y="5354663"/>
            <a:chExt cx="415051" cy="388683"/>
          </a:xfrm>
        </p:grpSpPr>
        <p:sp>
          <p:nvSpPr>
            <p:cNvPr id="26" name="Freeform 25">
              <a:extLst>
                <a:ext uri="{FF2B5EF4-FFF2-40B4-BE49-F238E27FC236}">
                  <a16:creationId xmlns:a16="http://schemas.microsoft.com/office/drawing/2014/main" id="{775B09DD-4E09-1D3C-CE71-19E5DF1C5582}"/>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16607E88-117F-8999-8197-69F52E93676C}"/>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a:extLst>
                <a:ext uri="{FF2B5EF4-FFF2-40B4-BE49-F238E27FC236}">
                  <a16:creationId xmlns:a16="http://schemas.microsoft.com/office/drawing/2014/main" id="{A8E0A003-7945-6528-4A4A-0177F02148CC}"/>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Content Placeholder 4" descr="devil 1.jpg">
            <a:extLst>
              <a:ext uri="{FF2B5EF4-FFF2-40B4-BE49-F238E27FC236}">
                <a16:creationId xmlns:a16="http://schemas.microsoft.com/office/drawing/2014/main" id="{4A73CC5B-D44B-AE72-BCAF-C4A127A76172}"/>
              </a:ext>
            </a:extLst>
          </p:cNvPr>
          <p:cNvPicPr>
            <a:picLocks noChangeAspect="1"/>
          </p:cNvPicPr>
          <p:nvPr/>
        </p:nvPicPr>
        <p:blipFill>
          <a:blip r:embed="rId2">
            <a:extLst>
              <a:ext uri="{28A0092B-C50C-407E-A947-70E740481C1C}">
                <a14:useLocalDpi xmlns:a14="http://schemas.microsoft.com/office/drawing/2010/main" val="0"/>
              </a:ext>
            </a:extLst>
          </a:blip>
          <a:srcRect l="-28040" r="-28040"/>
          <a:stretch>
            <a:fillRect/>
          </a:stretch>
        </p:blipFill>
        <p:spPr>
          <a:xfrm>
            <a:off x="6254412" y="5341123"/>
            <a:ext cx="1204043" cy="662146"/>
          </a:xfrm>
          <a:prstGeom prst="rect">
            <a:avLst/>
          </a:prstGeom>
        </p:spPr>
      </p:pic>
      <p:sp>
        <p:nvSpPr>
          <p:cNvPr id="30" name="Freeform 29">
            <a:extLst>
              <a:ext uri="{FF2B5EF4-FFF2-40B4-BE49-F238E27FC236}">
                <a16:creationId xmlns:a16="http://schemas.microsoft.com/office/drawing/2014/main" id="{7DCD221B-C48C-EFA3-30A4-DD81FB5E807F}"/>
              </a:ext>
            </a:extLst>
          </p:cNvPr>
          <p:cNvSpPr/>
          <p:nvPr/>
        </p:nvSpPr>
        <p:spPr>
          <a:xfrm>
            <a:off x="7062964" y="4191031"/>
            <a:ext cx="775463" cy="702076"/>
          </a:xfrm>
          <a:custGeom>
            <a:avLst/>
            <a:gdLst>
              <a:gd name="connsiteX0" fmla="*/ 775463 w 775463"/>
              <a:gd name="connsiteY0" fmla="*/ 0 h 702076"/>
              <a:gd name="connsiteX1" fmla="*/ 147781 w 775463"/>
              <a:gd name="connsiteY1" fmla="*/ 550190 h 702076"/>
              <a:gd name="connsiteX2" fmla="*/ 8297 w 775463"/>
              <a:gd name="connsiteY2" fmla="*/ 697423 h 702076"/>
              <a:gd name="connsiteX3" fmla="*/ 16046 w 775463"/>
              <a:gd name="connsiteY3" fmla="*/ 495945 h 702076"/>
              <a:gd name="connsiteX4" fmla="*/ 16046 w 775463"/>
              <a:gd name="connsiteY4" fmla="*/ 689674 h 702076"/>
              <a:gd name="connsiteX5" fmla="*/ 202025 w 775463"/>
              <a:gd name="connsiteY5" fmla="*/ 666427 h 70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463" h="702076">
                <a:moveTo>
                  <a:pt x="775463" y="0"/>
                </a:moveTo>
                <a:lnTo>
                  <a:pt x="147781" y="550190"/>
                </a:lnTo>
                <a:cubicBezTo>
                  <a:pt x="19920" y="666427"/>
                  <a:pt x="30253" y="706464"/>
                  <a:pt x="8297" y="697423"/>
                </a:cubicBezTo>
                <a:cubicBezTo>
                  <a:pt x="-13659" y="688382"/>
                  <a:pt x="14755" y="497236"/>
                  <a:pt x="16046" y="495945"/>
                </a:cubicBezTo>
                <a:cubicBezTo>
                  <a:pt x="17337" y="494654"/>
                  <a:pt x="-14950" y="661260"/>
                  <a:pt x="16046" y="689674"/>
                </a:cubicBezTo>
                <a:cubicBezTo>
                  <a:pt x="47042" y="718088"/>
                  <a:pt x="124533" y="692257"/>
                  <a:pt x="202025" y="66642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BD1A8FF8-88DE-93DD-045D-5F0FECA888A0}"/>
              </a:ext>
            </a:extLst>
          </p:cNvPr>
          <p:cNvSpPr txBox="1"/>
          <p:nvPr/>
        </p:nvSpPr>
        <p:spPr>
          <a:xfrm>
            <a:off x="7215834" y="4362347"/>
            <a:ext cx="1321463" cy="461665"/>
          </a:xfrm>
          <a:prstGeom prst="rect">
            <a:avLst/>
          </a:prstGeom>
          <a:noFill/>
        </p:spPr>
        <p:txBody>
          <a:bodyPr wrap="square" rtlCol="0">
            <a:spAutoFit/>
          </a:bodyPr>
          <a:lstStyle/>
          <a:p>
            <a:pPr algn="r"/>
            <a:r>
              <a:rPr lang="en-US" sz="1200" dirty="0"/>
              <a:t>False route to server address</a:t>
            </a:r>
          </a:p>
        </p:txBody>
      </p:sp>
      <p:sp>
        <p:nvSpPr>
          <p:cNvPr id="32" name="Freeform 31">
            <a:extLst>
              <a:ext uri="{FF2B5EF4-FFF2-40B4-BE49-F238E27FC236}">
                <a16:creationId xmlns:a16="http://schemas.microsoft.com/office/drawing/2014/main" id="{D3CE099A-8564-477C-54F5-D8CB4DCA29D5}"/>
              </a:ext>
            </a:extLst>
          </p:cNvPr>
          <p:cNvSpPr/>
          <p:nvPr/>
        </p:nvSpPr>
        <p:spPr>
          <a:xfrm>
            <a:off x="6249851" y="5035684"/>
            <a:ext cx="3866827" cy="527073"/>
          </a:xfrm>
          <a:custGeom>
            <a:avLst/>
            <a:gdLst>
              <a:gd name="connsiteX0" fmla="*/ 0 w 3866827"/>
              <a:gd name="connsiteY0" fmla="*/ 77492 h 527073"/>
              <a:gd name="connsiteX1" fmla="*/ 426203 w 3866827"/>
              <a:gd name="connsiteY1" fmla="*/ 263471 h 527073"/>
              <a:gd name="connsiteX2" fmla="*/ 1875295 w 3866827"/>
              <a:gd name="connsiteY2" fmla="*/ 526943 h 527073"/>
              <a:gd name="connsiteX3" fmla="*/ 3138406 w 3866827"/>
              <a:gd name="connsiteY3" fmla="*/ 294468 h 527073"/>
              <a:gd name="connsiteX4" fmla="*/ 3866827 w 3866827"/>
              <a:gd name="connsiteY4" fmla="*/ 0 h 527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6827" h="527073">
                <a:moveTo>
                  <a:pt x="0" y="77492"/>
                </a:moveTo>
                <a:cubicBezTo>
                  <a:pt x="56827" y="133027"/>
                  <a:pt x="113654" y="188562"/>
                  <a:pt x="426203" y="263471"/>
                </a:cubicBezTo>
                <a:cubicBezTo>
                  <a:pt x="738752" y="338380"/>
                  <a:pt x="1423261" y="521777"/>
                  <a:pt x="1875295" y="526943"/>
                </a:cubicBezTo>
                <a:cubicBezTo>
                  <a:pt x="2327329" y="532109"/>
                  <a:pt x="2806484" y="382292"/>
                  <a:pt x="3138406" y="294468"/>
                </a:cubicBezTo>
                <a:cubicBezTo>
                  <a:pt x="3470328" y="206644"/>
                  <a:pt x="3668577" y="103322"/>
                  <a:pt x="386682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A1835418-41B8-DF85-C153-955043B76FDD}"/>
              </a:ext>
            </a:extLst>
          </p:cNvPr>
          <p:cNvSpPr/>
          <p:nvPr/>
        </p:nvSpPr>
        <p:spPr>
          <a:xfrm>
            <a:off x="6288596" y="4090292"/>
            <a:ext cx="1456841" cy="903032"/>
          </a:xfrm>
          <a:custGeom>
            <a:avLst/>
            <a:gdLst>
              <a:gd name="connsiteX0" fmla="*/ 0 w 1456841"/>
              <a:gd name="connsiteY0" fmla="*/ 650929 h 903032"/>
              <a:gd name="connsiteX1" fmla="*/ 464949 w 1456841"/>
              <a:gd name="connsiteY1" fmla="*/ 867905 h 903032"/>
              <a:gd name="connsiteX2" fmla="*/ 1456841 w 1456841"/>
              <a:gd name="connsiteY2" fmla="*/ 0 h 903032"/>
            </a:gdLst>
            <a:ahLst/>
            <a:cxnLst>
              <a:cxn ang="0">
                <a:pos x="connsiteX0" y="connsiteY0"/>
              </a:cxn>
              <a:cxn ang="0">
                <a:pos x="connsiteX1" y="connsiteY1"/>
              </a:cxn>
              <a:cxn ang="0">
                <a:pos x="connsiteX2" y="connsiteY2"/>
              </a:cxn>
            </a:cxnLst>
            <a:rect l="l" t="t" r="r" b="b"/>
            <a:pathLst>
              <a:path w="1456841" h="903032">
                <a:moveTo>
                  <a:pt x="0" y="650929"/>
                </a:moveTo>
                <a:cubicBezTo>
                  <a:pt x="111071" y="813661"/>
                  <a:pt x="222142" y="976393"/>
                  <a:pt x="464949" y="867905"/>
                </a:cubicBezTo>
                <a:cubicBezTo>
                  <a:pt x="707756" y="759417"/>
                  <a:pt x="1082298" y="379708"/>
                  <a:pt x="1456841" y="0"/>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5AC3653F-6130-907F-8BE7-CD9308094D29}"/>
              </a:ext>
            </a:extLst>
          </p:cNvPr>
          <p:cNvSpPr/>
          <p:nvPr/>
        </p:nvSpPr>
        <p:spPr>
          <a:xfrm>
            <a:off x="8373118" y="4136787"/>
            <a:ext cx="1635071" cy="745340"/>
          </a:xfrm>
          <a:custGeom>
            <a:avLst/>
            <a:gdLst>
              <a:gd name="connsiteX0" fmla="*/ 0 w 1635071"/>
              <a:gd name="connsiteY0" fmla="*/ 0 h 745340"/>
              <a:gd name="connsiteX1" fmla="*/ 852407 w 1635071"/>
              <a:gd name="connsiteY1" fmla="*/ 705172 h 745340"/>
              <a:gd name="connsiteX2" fmla="*/ 1635071 w 1635071"/>
              <a:gd name="connsiteY2" fmla="*/ 596684 h 745340"/>
            </a:gdLst>
            <a:ahLst/>
            <a:cxnLst>
              <a:cxn ang="0">
                <a:pos x="connsiteX0" y="connsiteY0"/>
              </a:cxn>
              <a:cxn ang="0">
                <a:pos x="connsiteX1" y="connsiteY1"/>
              </a:cxn>
              <a:cxn ang="0">
                <a:pos x="connsiteX2" y="connsiteY2"/>
              </a:cxn>
            </a:cxnLst>
            <a:rect l="l" t="t" r="r" b="b"/>
            <a:pathLst>
              <a:path w="1635071" h="745340">
                <a:moveTo>
                  <a:pt x="0" y="0"/>
                </a:moveTo>
                <a:cubicBezTo>
                  <a:pt x="289947" y="302862"/>
                  <a:pt x="579895" y="605725"/>
                  <a:pt x="852407" y="705172"/>
                </a:cubicBezTo>
                <a:cubicBezTo>
                  <a:pt x="1124919" y="804619"/>
                  <a:pt x="1379995" y="700651"/>
                  <a:pt x="1635071" y="596684"/>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3F918D9-44C0-65D7-F7F1-12ADB4F705D5}"/>
              </a:ext>
            </a:extLst>
          </p:cNvPr>
          <p:cNvSpPr txBox="1"/>
          <p:nvPr/>
        </p:nvSpPr>
        <p:spPr>
          <a:xfrm>
            <a:off x="7670408" y="5599751"/>
            <a:ext cx="1516762" cy="261610"/>
          </a:xfrm>
          <a:prstGeom prst="rect">
            <a:avLst/>
          </a:prstGeom>
          <a:noFill/>
        </p:spPr>
        <p:txBody>
          <a:bodyPr wrap="none" rtlCol="0">
            <a:spAutoFit/>
          </a:bodyPr>
          <a:lstStyle/>
          <a:p>
            <a:r>
              <a:rPr lang="en-US" sz="1100" dirty="0"/>
              <a:t>“normal” network path</a:t>
            </a:r>
          </a:p>
        </p:txBody>
      </p:sp>
      <p:sp>
        <p:nvSpPr>
          <p:cNvPr id="36" name="TextBox 35">
            <a:extLst>
              <a:ext uri="{FF2B5EF4-FFF2-40B4-BE49-F238E27FC236}">
                <a16:creationId xmlns:a16="http://schemas.microsoft.com/office/drawing/2014/main" id="{178381CF-DE07-10AE-23BE-DC2ADB37534E}"/>
              </a:ext>
            </a:extLst>
          </p:cNvPr>
          <p:cNvSpPr txBox="1"/>
          <p:nvPr/>
        </p:nvSpPr>
        <p:spPr>
          <a:xfrm>
            <a:off x="6513970" y="3860883"/>
            <a:ext cx="1085218" cy="430887"/>
          </a:xfrm>
          <a:prstGeom prst="rect">
            <a:avLst/>
          </a:prstGeom>
          <a:noFill/>
        </p:spPr>
        <p:txBody>
          <a:bodyPr wrap="square" rtlCol="0">
            <a:spAutoFit/>
          </a:bodyPr>
          <a:lstStyle/>
          <a:p>
            <a:r>
              <a:rPr lang="en-US" sz="1100" dirty="0"/>
              <a:t>Re-directed network path</a:t>
            </a:r>
          </a:p>
        </p:txBody>
      </p:sp>
      <p:sp>
        <p:nvSpPr>
          <p:cNvPr id="37" name="TextBox 36">
            <a:extLst>
              <a:ext uri="{FF2B5EF4-FFF2-40B4-BE49-F238E27FC236}">
                <a16:creationId xmlns:a16="http://schemas.microsoft.com/office/drawing/2014/main" id="{E7639893-F719-96CE-F62F-0D56B587B749}"/>
              </a:ext>
            </a:extLst>
          </p:cNvPr>
          <p:cNvSpPr txBox="1"/>
          <p:nvPr/>
        </p:nvSpPr>
        <p:spPr>
          <a:xfrm>
            <a:off x="5372085" y="5322752"/>
            <a:ext cx="474810" cy="276999"/>
          </a:xfrm>
          <a:prstGeom prst="rect">
            <a:avLst/>
          </a:prstGeom>
          <a:noFill/>
        </p:spPr>
        <p:txBody>
          <a:bodyPr wrap="none" rtlCol="0">
            <a:spAutoFit/>
          </a:bodyPr>
          <a:lstStyle/>
          <a:p>
            <a:r>
              <a:rPr lang="en-US" sz="1200" dirty="0"/>
              <a:t>User</a:t>
            </a:r>
          </a:p>
        </p:txBody>
      </p:sp>
      <p:sp>
        <p:nvSpPr>
          <p:cNvPr id="38" name="TextBox 37">
            <a:extLst>
              <a:ext uri="{FF2B5EF4-FFF2-40B4-BE49-F238E27FC236}">
                <a16:creationId xmlns:a16="http://schemas.microsoft.com/office/drawing/2014/main" id="{49561682-41BB-D016-066C-43AAACD5D2DD}"/>
              </a:ext>
            </a:extLst>
          </p:cNvPr>
          <p:cNvSpPr txBox="1"/>
          <p:nvPr/>
        </p:nvSpPr>
        <p:spPr>
          <a:xfrm>
            <a:off x="10147674" y="5066576"/>
            <a:ext cx="992708" cy="276999"/>
          </a:xfrm>
          <a:prstGeom prst="rect">
            <a:avLst/>
          </a:prstGeom>
          <a:noFill/>
        </p:spPr>
        <p:txBody>
          <a:bodyPr wrap="none" rtlCol="0">
            <a:spAutoFit/>
          </a:bodyPr>
          <a:lstStyle/>
          <a:p>
            <a:r>
              <a:rPr lang="en-US" sz="1200" dirty="0"/>
              <a:t>Service Point</a:t>
            </a:r>
          </a:p>
        </p:txBody>
      </p:sp>
      <p:sp>
        <p:nvSpPr>
          <p:cNvPr id="39" name="Freeform 38">
            <a:extLst>
              <a:ext uri="{FF2B5EF4-FFF2-40B4-BE49-F238E27FC236}">
                <a16:creationId xmlns:a16="http://schemas.microsoft.com/office/drawing/2014/main" id="{9172755D-D8E6-FDED-7A8B-37068784ABE6}"/>
              </a:ext>
            </a:extLst>
          </p:cNvPr>
          <p:cNvSpPr/>
          <p:nvPr/>
        </p:nvSpPr>
        <p:spPr>
          <a:xfrm>
            <a:off x="10175599" y="4105804"/>
            <a:ext cx="879185" cy="573515"/>
          </a:xfrm>
          <a:custGeom>
            <a:avLst/>
            <a:gdLst>
              <a:gd name="connsiteX0" fmla="*/ 0 w 879185"/>
              <a:gd name="connsiteY0" fmla="*/ 205591 h 573515"/>
              <a:gd name="connsiteX1" fmla="*/ 275943 w 879185"/>
              <a:gd name="connsiteY1" fmla="*/ 16218 h 573515"/>
              <a:gd name="connsiteX2" fmla="*/ 308407 w 879185"/>
              <a:gd name="connsiteY2" fmla="*/ 10807 h 573515"/>
              <a:gd name="connsiteX3" fmla="*/ 827829 w 879185"/>
              <a:gd name="connsiteY3" fmla="*/ 21629 h 573515"/>
              <a:gd name="connsiteX4" fmla="*/ 865704 w 879185"/>
              <a:gd name="connsiteY4" fmla="*/ 59503 h 573515"/>
              <a:gd name="connsiteX5" fmla="*/ 876525 w 879185"/>
              <a:gd name="connsiteY5" fmla="*/ 573515 h 57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185" h="573515">
                <a:moveTo>
                  <a:pt x="0" y="205591"/>
                </a:moveTo>
                <a:lnTo>
                  <a:pt x="275943" y="16218"/>
                </a:lnTo>
                <a:cubicBezTo>
                  <a:pt x="327344" y="-16246"/>
                  <a:pt x="216426" y="9905"/>
                  <a:pt x="308407" y="10807"/>
                </a:cubicBezTo>
                <a:cubicBezTo>
                  <a:pt x="400388" y="11709"/>
                  <a:pt x="734946" y="13513"/>
                  <a:pt x="827829" y="21629"/>
                </a:cubicBezTo>
                <a:cubicBezTo>
                  <a:pt x="920712" y="29745"/>
                  <a:pt x="857588" y="-32478"/>
                  <a:pt x="865704" y="59503"/>
                </a:cubicBezTo>
                <a:cubicBezTo>
                  <a:pt x="873820" y="151484"/>
                  <a:pt x="875172" y="362499"/>
                  <a:pt x="876525" y="57351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a:extLst>
              <a:ext uri="{FF2B5EF4-FFF2-40B4-BE49-F238E27FC236}">
                <a16:creationId xmlns:a16="http://schemas.microsoft.com/office/drawing/2014/main" id="{AB9C049F-6A53-7A89-CE6D-EB1CF9B904D9}"/>
              </a:ext>
            </a:extLst>
          </p:cNvPr>
          <p:cNvSpPr/>
          <p:nvPr/>
        </p:nvSpPr>
        <p:spPr>
          <a:xfrm>
            <a:off x="7524639" y="4064851"/>
            <a:ext cx="218547" cy="203777"/>
          </a:xfrm>
          <a:custGeom>
            <a:avLst/>
            <a:gdLst>
              <a:gd name="connsiteX0" fmla="*/ 0 w 218547"/>
              <a:gd name="connsiteY0" fmla="*/ 47202 h 203777"/>
              <a:gd name="connsiteX1" fmla="*/ 206679 w 218547"/>
              <a:gd name="connsiteY1" fmla="*/ 9624 h 203777"/>
              <a:gd name="connsiteX2" fmla="*/ 175364 w 218547"/>
              <a:gd name="connsiteY2" fmla="*/ 203777 h 203777"/>
            </a:gdLst>
            <a:ahLst/>
            <a:cxnLst>
              <a:cxn ang="0">
                <a:pos x="connsiteX0" y="connsiteY0"/>
              </a:cxn>
              <a:cxn ang="0">
                <a:pos x="connsiteX1" y="connsiteY1"/>
              </a:cxn>
              <a:cxn ang="0">
                <a:pos x="connsiteX2" y="connsiteY2"/>
              </a:cxn>
            </a:cxnLst>
            <a:rect l="l" t="t" r="r" b="b"/>
            <a:pathLst>
              <a:path w="218547" h="203777">
                <a:moveTo>
                  <a:pt x="0" y="47202"/>
                </a:moveTo>
                <a:cubicBezTo>
                  <a:pt x="88726" y="15365"/>
                  <a:pt x="177452" y="-16472"/>
                  <a:pt x="206679" y="9624"/>
                </a:cubicBezTo>
                <a:cubicBezTo>
                  <a:pt x="235906" y="35720"/>
                  <a:pt x="205635" y="119748"/>
                  <a:pt x="175364" y="203777"/>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244722B7-CAF5-0995-888C-1A6A2FA8BA51}"/>
              </a:ext>
            </a:extLst>
          </p:cNvPr>
          <p:cNvSpPr/>
          <p:nvPr/>
        </p:nvSpPr>
        <p:spPr>
          <a:xfrm>
            <a:off x="9666589" y="4644409"/>
            <a:ext cx="320831" cy="281836"/>
          </a:xfrm>
          <a:custGeom>
            <a:avLst/>
            <a:gdLst>
              <a:gd name="connsiteX0" fmla="*/ 0 w 320831"/>
              <a:gd name="connsiteY0" fmla="*/ 0 h 281836"/>
              <a:gd name="connsiteX1" fmla="*/ 313151 w 320831"/>
              <a:gd name="connsiteY1" fmla="*/ 87682 h 281836"/>
              <a:gd name="connsiteX2" fmla="*/ 194154 w 320831"/>
              <a:gd name="connsiteY2" fmla="*/ 281836 h 281836"/>
            </a:gdLst>
            <a:ahLst/>
            <a:cxnLst>
              <a:cxn ang="0">
                <a:pos x="connsiteX0" y="connsiteY0"/>
              </a:cxn>
              <a:cxn ang="0">
                <a:pos x="connsiteX1" y="connsiteY1"/>
              </a:cxn>
              <a:cxn ang="0">
                <a:pos x="connsiteX2" y="connsiteY2"/>
              </a:cxn>
            </a:cxnLst>
            <a:rect l="l" t="t" r="r" b="b"/>
            <a:pathLst>
              <a:path w="320831" h="281836">
                <a:moveTo>
                  <a:pt x="0" y="0"/>
                </a:moveTo>
                <a:cubicBezTo>
                  <a:pt x="140396" y="20354"/>
                  <a:pt x="280792" y="40709"/>
                  <a:pt x="313151" y="87682"/>
                </a:cubicBezTo>
                <a:cubicBezTo>
                  <a:pt x="345510" y="134655"/>
                  <a:pt x="269832" y="208245"/>
                  <a:pt x="194154" y="2818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0487ADC-AB82-5E74-E79F-3005FC2DB5C6}"/>
              </a:ext>
            </a:extLst>
          </p:cNvPr>
          <p:cNvSpPr>
            <a:spLocks noGrp="1"/>
          </p:cNvSpPr>
          <p:nvPr>
            <p:ph type="sldNum" sz="quarter" idx="12"/>
          </p:nvPr>
        </p:nvSpPr>
        <p:spPr/>
        <p:txBody>
          <a:bodyPr/>
          <a:lstStyle/>
          <a:p>
            <a:fld id="{7EB6865A-0500-354D-B051-17ACEB89BC27}" type="slidenum">
              <a:rPr lang="en-US" smtClean="0"/>
              <a:t>18</a:t>
            </a:fld>
            <a:endParaRPr lang="en-US"/>
          </a:p>
        </p:txBody>
      </p:sp>
    </p:spTree>
    <p:extLst>
      <p:ext uri="{BB962C8B-B14F-4D97-AF65-F5344CB8AC3E}">
        <p14:creationId xmlns:p14="http://schemas.microsoft.com/office/powerpoint/2010/main" val="1083923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176AD-A40F-A85B-27D5-4C6DCF69491A}"/>
              </a:ext>
            </a:extLst>
          </p:cNvPr>
          <p:cNvSpPr>
            <a:spLocks noGrp="1"/>
          </p:cNvSpPr>
          <p:nvPr>
            <p:ph type="title"/>
          </p:nvPr>
        </p:nvSpPr>
        <p:spPr/>
        <p:txBody>
          <a:bodyPr/>
          <a:lstStyle/>
          <a:p>
            <a:r>
              <a:rPr lang="en-US" dirty="0"/>
              <a:t>What’s the Risk?</a:t>
            </a:r>
          </a:p>
        </p:txBody>
      </p:sp>
      <p:sp>
        <p:nvSpPr>
          <p:cNvPr id="3" name="Content Placeholder 2">
            <a:extLst>
              <a:ext uri="{FF2B5EF4-FFF2-40B4-BE49-F238E27FC236}">
                <a16:creationId xmlns:a16="http://schemas.microsoft.com/office/drawing/2014/main" id="{0E5AC433-DA34-52D3-F88A-C92A7E30F0FF}"/>
              </a:ext>
            </a:extLst>
          </p:cNvPr>
          <p:cNvSpPr>
            <a:spLocks noGrp="1"/>
          </p:cNvSpPr>
          <p:nvPr>
            <p:ph idx="1"/>
          </p:nvPr>
        </p:nvSpPr>
        <p:spPr/>
        <p:txBody>
          <a:bodyPr/>
          <a:lstStyle/>
          <a:p>
            <a:r>
              <a:rPr lang="en-US" dirty="0"/>
              <a:t>Mount a Denial Attack:</a:t>
            </a:r>
          </a:p>
          <a:p>
            <a:pPr lvl="1"/>
            <a:r>
              <a:rPr lang="en-US" dirty="0">
                <a:solidFill>
                  <a:srgbClr val="000000"/>
                </a:solidFill>
              </a:rPr>
              <a:t>Divert the traffic to a sinkhole, thereby denying access to the service</a:t>
            </a:r>
          </a:p>
          <a:p>
            <a:pPr lvl="2"/>
            <a:r>
              <a:rPr lang="en-US" dirty="0">
                <a:solidFill>
                  <a:srgbClr val="000000"/>
                </a:solidFill>
              </a:rPr>
              <a:t>Crude, but effective!</a:t>
            </a:r>
          </a:p>
          <a:p>
            <a:endParaRPr lang="en-US" dirty="0"/>
          </a:p>
        </p:txBody>
      </p:sp>
      <p:sp>
        <p:nvSpPr>
          <p:cNvPr id="4" name="Slide Number Placeholder 3">
            <a:extLst>
              <a:ext uri="{FF2B5EF4-FFF2-40B4-BE49-F238E27FC236}">
                <a16:creationId xmlns:a16="http://schemas.microsoft.com/office/drawing/2014/main" id="{687BA2A6-A4BC-6FF2-40EA-70A46CEBDD77}"/>
              </a:ext>
            </a:extLst>
          </p:cNvPr>
          <p:cNvSpPr>
            <a:spLocks noGrp="1"/>
          </p:cNvSpPr>
          <p:nvPr>
            <p:ph type="sldNum" sz="quarter" idx="12"/>
          </p:nvPr>
        </p:nvSpPr>
        <p:spPr/>
        <p:txBody>
          <a:bodyPr/>
          <a:lstStyle/>
          <a:p>
            <a:fld id="{7EB6865A-0500-354D-B051-17ACEB89BC27}" type="slidenum">
              <a:rPr lang="en-US" smtClean="0"/>
              <a:t>19</a:t>
            </a:fld>
            <a:endParaRPr lang="en-US"/>
          </a:p>
        </p:txBody>
      </p:sp>
      <p:sp>
        <p:nvSpPr>
          <p:cNvPr id="5" name="Freeform 4">
            <a:extLst>
              <a:ext uri="{FF2B5EF4-FFF2-40B4-BE49-F238E27FC236}">
                <a16:creationId xmlns:a16="http://schemas.microsoft.com/office/drawing/2014/main" id="{88863C2A-9FAC-DFEE-CE50-9D5732C12B5A}"/>
              </a:ext>
            </a:extLst>
          </p:cNvPr>
          <p:cNvSpPr/>
          <p:nvPr/>
        </p:nvSpPr>
        <p:spPr>
          <a:xfrm>
            <a:off x="5466247" y="4160034"/>
            <a:ext cx="267449" cy="256950"/>
          </a:xfrm>
          <a:custGeom>
            <a:avLst/>
            <a:gdLst>
              <a:gd name="connsiteX0" fmla="*/ 148173 w 267449"/>
              <a:gd name="connsiteY0" fmla="*/ 0 h 256950"/>
              <a:gd name="connsiteX1" fmla="*/ 939 w 267449"/>
              <a:gd name="connsiteY1" fmla="*/ 131736 h 256950"/>
              <a:gd name="connsiteX2" fmla="*/ 93929 w 267449"/>
              <a:gd name="connsiteY2" fmla="*/ 255722 h 256950"/>
              <a:gd name="connsiteX3" fmla="*/ 264410 w 267449"/>
              <a:gd name="connsiteY3" fmla="*/ 185980 h 256950"/>
              <a:gd name="connsiteX4" fmla="*/ 186919 w 267449"/>
              <a:gd name="connsiteY4" fmla="*/ 38746 h 25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49" h="256950">
                <a:moveTo>
                  <a:pt x="148173" y="0"/>
                </a:moveTo>
                <a:cubicBezTo>
                  <a:pt x="79076" y="44558"/>
                  <a:pt x="9980" y="89116"/>
                  <a:pt x="939" y="131736"/>
                </a:cubicBezTo>
                <a:cubicBezTo>
                  <a:pt x="-8102" y="174356"/>
                  <a:pt x="50017" y="246681"/>
                  <a:pt x="93929" y="255722"/>
                </a:cubicBezTo>
                <a:cubicBezTo>
                  <a:pt x="137841" y="264763"/>
                  <a:pt x="248912" y="222143"/>
                  <a:pt x="264410" y="185980"/>
                </a:cubicBezTo>
                <a:cubicBezTo>
                  <a:pt x="279908" y="149817"/>
                  <a:pt x="233413" y="94281"/>
                  <a:pt x="186919" y="38746"/>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B1D4DD8F-74FC-27B7-9EE5-2A25F3FBA735}"/>
              </a:ext>
            </a:extLst>
          </p:cNvPr>
          <p:cNvSpPr/>
          <p:nvPr/>
        </p:nvSpPr>
        <p:spPr>
          <a:xfrm>
            <a:off x="5467186" y="4439004"/>
            <a:ext cx="123987" cy="751535"/>
          </a:xfrm>
          <a:custGeom>
            <a:avLst/>
            <a:gdLst>
              <a:gd name="connsiteX0" fmla="*/ 123987 w 123987"/>
              <a:gd name="connsiteY0" fmla="*/ 0 h 751535"/>
              <a:gd name="connsiteX1" fmla="*/ 116237 w 123987"/>
              <a:gd name="connsiteY1" fmla="*/ 325464 h 751535"/>
              <a:gd name="connsiteX2" fmla="*/ 108488 w 123987"/>
              <a:gd name="connsiteY2" fmla="*/ 488196 h 751535"/>
              <a:gd name="connsiteX3" fmla="*/ 30997 w 123987"/>
              <a:gd name="connsiteY3" fmla="*/ 728420 h 751535"/>
              <a:gd name="connsiteX4" fmla="*/ 0 w 123987"/>
              <a:gd name="connsiteY4" fmla="*/ 728420 h 75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87" h="751535">
                <a:moveTo>
                  <a:pt x="123987" y="0"/>
                </a:moveTo>
                <a:cubicBezTo>
                  <a:pt x="121403" y="122049"/>
                  <a:pt x="118820" y="244098"/>
                  <a:pt x="116237" y="325464"/>
                </a:cubicBezTo>
                <a:cubicBezTo>
                  <a:pt x="113654" y="406830"/>
                  <a:pt x="122695" y="421037"/>
                  <a:pt x="108488" y="488196"/>
                </a:cubicBezTo>
                <a:cubicBezTo>
                  <a:pt x="94281" y="555355"/>
                  <a:pt x="30997" y="728420"/>
                  <a:pt x="30997" y="728420"/>
                </a:cubicBezTo>
                <a:cubicBezTo>
                  <a:pt x="12916" y="768457"/>
                  <a:pt x="6458" y="748438"/>
                  <a:pt x="0" y="72842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71CB657D-1507-D189-7F85-5074194CCD16}"/>
              </a:ext>
            </a:extLst>
          </p:cNvPr>
          <p:cNvSpPr/>
          <p:nvPr/>
        </p:nvSpPr>
        <p:spPr>
          <a:xfrm>
            <a:off x="5598922" y="4888454"/>
            <a:ext cx="61993" cy="294468"/>
          </a:xfrm>
          <a:custGeom>
            <a:avLst/>
            <a:gdLst>
              <a:gd name="connsiteX0" fmla="*/ 0 w 61993"/>
              <a:gd name="connsiteY0" fmla="*/ 0 h 294468"/>
              <a:gd name="connsiteX1" fmla="*/ 61993 w 61993"/>
              <a:gd name="connsiteY1" fmla="*/ 294468 h 294468"/>
            </a:gdLst>
            <a:ahLst/>
            <a:cxnLst>
              <a:cxn ang="0">
                <a:pos x="connsiteX0" y="connsiteY0"/>
              </a:cxn>
              <a:cxn ang="0">
                <a:pos x="connsiteX1" y="connsiteY1"/>
              </a:cxn>
            </a:cxnLst>
            <a:rect l="l" t="t" r="r" b="b"/>
            <a:pathLst>
              <a:path w="61993" h="294468">
                <a:moveTo>
                  <a:pt x="0" y="0"/>
                </a:moveTo>
                <a:lnTo>
                  <a:pt x="61993" y="294468"/>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2AF42355-BDE3-75F3-BE63-AE373C48DFEA}"/>
              </a:ext>
            </a:extLst>
          </p:cNvPr>
          <p:cNvSpPr/>
          <p:nvPr/>
        </p:nvSpPr>
        <p:spPr>
          <a:xfrm>
            <a:off x="5459437" y="4493194"/>
            <a:ext cx="263471" cy="193782"/>
          </a:xfrm>
          <a:custGeom>
            <a:avLst/>
            <a:gdLst>
              <a:gd name="connsiteX0" fmla="*/ 0 w 263471"/>
              <a:gd name="connsiteY0" fmla="*/ 193782 h 193782"/>
              <a:gd name="connsiteX1" fmla="*/ 123986 w 263471"/>
              <a:gd name="connsiteY1" fmla="*/ 54 h 193782"/>
              <a:gd name="connsiteX2" fmla="*/ 263471 w 263471"/>
              <a:gd name="connsiteY2" fmla="*/ 178284 h 193782"/>
            </a:gdLst>
            <a:ahLst/>
            <a:cxnLst>
              <a:cxn ang="0">
                <a:pos x="connsiteX0" y="connsiteY0"/>
              </a:cxn>
              <a:cxn ang="0">
                <a:pos x="connsiteX1" y="connsiteY1"/>
              </a:cxn>
              <a:cxn ang="0">
                <a:pos x="connsiteX2" y="connsiteY2"/>
              </a:cxn>
            </a:cxnLst>
            <a:rect l="l" t="t" r="r" b="b"/>
            <a:pathLst>
              <a:path w="263471" h="193782">
                <a:moveTo>
                  <a:pt x="0" y="193782"/>
                </a:moveTo>
                <a:cubicBezTo>
                  <a:pt x="40037" y="98209"/>
                  <a:pt x="80074" y="2637"/>
                  <a:pt x="123986" y="54"/>
                </a:cubicBezTo>
                <a:cubicBezTo>
                  <a:pt x="167898" y="-2529"/>
                  <a:pt x="215684" y="87877"/>
                  <a:pt x="263471" y="178284"/>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F71A0F87-D279-DB49-9BE8-D539A31922D1}"/>
              </a:ext>
            </a:extLst>
          </p:cNvPr>
          <p:cNvSpPr/>
          <p:nvPr/>
        </p:nvSpPr>
        <p:spPr>
          <a:xfrm>
            <a:off x="10178671" y="4319659"/>
            <a:ext cx="659891" cy="663955"/>
          </a:xfrm>
          <a:custGeom>
            <a:avLst/>
            <a:gdLst>
              <a:gd name="connsiteX0" fmla="*/ 0 w 659891"/>
              <a:gd name="connsiteY0" fmla="*/ 3107 h 663955"/>
              <a:gd name="connsiteX1" fmla="*/ 7749 w 659891"/>
              <a:gd name="connsiteY1" fmla="*/ 351819 h 663955"/>
              <a:gd name="connsiteX2" fmla="*/ 15498 w 659891"/>
              <a:gd name="connsiteY2" fmla="*/ 576545 h 663955"/>
              <a:gd name="connsiteX3" fmla="*/ 46495 w 659891"/>
              <a:gd name="connsiteY3" fmla="*/ 661785 h 663955"/>
              <a:gd name="connsiteX4" fmla="*/ 433952 w 659891"/>
              <a:gd name="connsiteY4" fmla="*/ 638538 h 663955"/>
              <a:gd name="connsiteX5" fmla="*/ 643180 w 659891"/>
              <a:gd name="connsiteY5" fmla="*/ 638538 h 663955"/>
              <a:gd name="connsiteX6" fmla="*/ 643180 w 659891"/>
              <a:gd name="connsiteY6" fmla="*/ 584294 h 663955"/>
              <a:gd name="connsiteX7" fmla="*/ 612183 w 659891"/>
              <a:gd name="connsiteY7" fmla="*/ 88348 h 663955"/>
              <a:gd name="connsiteX8" fmla="*/ 588935 w 659891"/>
              <a:gd name="connsiteY8" fmla="*/ 3107 h 663955"/>
              <a:gd name="connsiteX9" fmla="*/ 340963 w 659891"/>
              <a:gd name="connsiteY9" fmla="*/ 18606 h 663955"/>
              <a:gd name="connsiteX10" fmla="*/ 100739 w 659891"/>
              <a:gd name="connsiteY10" fmla="*/ 18606 h 663955"/>
              <a:gd name="connsiteX11" fmla="*/ 0 w 659891"/>
              <a:gd name="connsiteY11" fmla="*/ 3107 h 66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9891" h="663955">
                <a:moveTo>
                  <a:pt x="0" y="3107"/>
                </a:moveTo>
                <a:cubicBezTo>
                  <a:pt x="2583" y="129676"/>
                  <a:pt x="5166" y="256246"/>
                  <a:pt x="7749" y="351819"/>
                </a:cubicBezTo>
                <a:cubicBezTo>
                  <a:pt x="10332" y="447392"/>
                  <a:pt x="9040" y="524884"/>
                  <a:pt x="15498" y="576545"/>
                </a:cubicBezTo>
                <a:cubicBezTo>
                  <a:pt x="21956" y="628206"/>
                  <a:pt x="-23247" y="651453"/>
                  <a:pt x="46495" y="661785"/>
                </a:cubicBezTo>
                <a:cubicBezTo>
                  <a:pt x="116237" y="672117"/>
                  <a:pt x="334505" y="642412"/>
                  <a:pt x="433952" y="638538"/>
                </a:cubicBezTo>
                <a:cubicBezTo>
                  <a:pt x="533399" y="634664"/>
                  <a:pt x="608309" y="647579"/>
                  <a:pt x="643180" y="638538"/>
                </a:cubicBezTo>
                <a:cubicBezTo>
                  <a:pt x="678051" y="629497"/>
                  <a:pt x="648346" y="675992"/>
                  <a:pt x="643180" y="584294"/>
                </a:cubicBezTo>
                <a:cubicBezTo>
                  <a:pt x="638014" y="492596"/>
                  <a:pt x="621224" y="185212"/>
                  <a:pt x="612183" y="88348"/>
                </a:cubicBezTo>
                <a:cubicBezTo>
                  <a:pt x="603142" y="-8516"/>
                  <a:pt x="634138" y="14731"/>
                  <a:pt x="588935" y="3107"/>
                </a:cubicBezTo>
                <a:cubicBezTo>
                  <a:pt x="543732" y="-8517"/>
                  <a:pt x="422329" y="16023"/>
                  <a:pt x="340963" y="18606"/>
                </a:cubicBezTo>
                <a:cubicBezTo>
                  <a:pt x="259597" y="21189"/>
                  <a:pt x="100739" y="18606"/>
                  <a:pt x="100739" y="18606"/>
                </a:cubicBezTo>
                <a:lnTo>
                  <a:pt x="0" y="3107"/>
                </a:lnTo>
                <a:close/>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A78BA516-ACB5-7772-25B6-03348DBA9E64}"/>
              </a:ext>
            </a:extLst>
          </p:cNvPr>
          <p:cNvSpPr/>
          <p:nvPr/>
        </p:nvSpPr>
        <p:spPr>
          <a:xfrm>
            <a:off x="10790854" y="4144536"/>
            <a:ext cx="232474" cy="162732"/>
          </a:xfrm>
          <a:custGeom>
            <a:avLst/>
            <a:gdLst>
              <a:gd name="connsiteX0" fmla="*/ 0 w 232474"/>
              <a:gd name="connsiteY0" fmla="*/ 162732 h 162732"/>
              <a:gd name="connsiteX1" fmla="*/ 232474 w 232474"/>
              <a:gd name="connsiteY1" fmla="*/ 0 h 162732"/>
            </a:gdLst>
            <a:ahLst/>
            <a:cxnLst>
              <a:cxn ang="0">
                <a:pos x="connsiteX0" y="connsiteY0"/>
              </a:cxn>
              <a:cxn ang="0">
                <a:pos x="connsiteX1" y="connsiteY1"/>
              </a:cxn>
            </a:cxnLst>
            <a:rect l="l" t="t" r="r" b="b"/>
            <a:pathLst>
              <a:path w="232474" h="162732">
                <a:moveTo>
                  <a:pt x="0" y="162732"/>
                </a:moveTo>
                <a:lnTo>
                  <a:pt x="232474" y="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9DEBE3E7-C2B6-1CD2-D06C-5DC7806C72E1}"/>
              </a:ext>
            </a:extLst>
          </p:cNvPr>
          <p:cNvSpPr/>
          <p:nvPr/>
        </p:nvSpPr>
        <p:spPr>
          <a:xfrm>
            <a:off x="10829600" y="4710224"/>
            <a:ext cx="232474" cy="232474"/>
          </a:xfrm>
          <a:custGeom>
            <a:avLst/>
            <a:gdLst>
              <a:gd name="connsiteX0" fmla="*/ 0 w 232474"/>
              <a:gd name="connsiteY0" fmla="*/ 232474 h 232474"/>
              <a:gd name="connsiteX1" fmla="*/ 232474 w 232474"/>
              <a:gd name="connsiteY1" fmla="*/ 0 h 232474"/>
            </a:gdLst>
            <a:ahLst/>
            <a:cxnLst>
              <a:cxn ang="0">
                <a:pos x="connsiteX0" y="connsiteY0"/>
              </a:cxn>
              <a:cxn ang="0">
                <a:pos x="connsiteX1" y="connsiteY1"/>
              </a:cxn>
            </a:cxnLst>
            <a:rect l="l" t="t" r="r" b="b"/>
            <a:pathLst>
              <a:path w="232474" h="232474">
                <a:moveTo>
                  <a:pt x="0" y="232474"/>
                </a:moveTo>
                <a:lnTo>
                  <a:pt x="232474" y="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08D27A4-6C09-3459-CD3E-58E238BA927E}"/>
              </a:ext>
            </a:extLst>
          </p:cNvPr>
          <p:cNvGrpSpPr/>
          <p:nvPr/>
        </p:nvGrpSpPr>
        <p:grpSpPr>
          <a:xfrm>
            <a:off x="6652588" y="4888453"/>
            <a:ext cx="415051" cy="388683"/>
            <a:chOff x="4695768" y="5354663"/>
            <a:chExt cx="415051" cy="388683"/>
          </a:xfrm>
        </p:grpSpPr>
        <p:sp>
          <p:nvSpPr>
            <p:cNvPr id="13" name="Freeform 12">
              <a:extLst>
                <a:ext uri="{FF2B5EF4-FFF2-40B4-BE49-F238E27FC236}">
                  <a16:creationId xmlns:a16="http://schemas.microsoft.com/office/drawing/2014/main" id="{73BEE6D5-1C5A-5906-2EF4-3FA726E6F83F}"/>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17EE0BDA-1BCA-581D-BEBA-2D96B27DD927}"/>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C1F25707-980B-71F2-652E-D90779B4CA2D}"/>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22B74F5-953E-F1E8-A69C-75709FD02E26}"/>
              </a:ext>
            </a:extLst>
          </p:cNvPr>
          <p:cNvGrpSpPr/>
          <p:nvPr/>
        </p:nvGrpSpPr>
        <p:grpSpPr>
          <a:xfrm>
            <a:off x="7895229" y="5159675"/>
            <a:ext cx="415051" cy="388683"/>
            <a:chOff x="4695768" y="5354663"/>
            <a:chExt cx="415051" cy="388683"/>
          </a:xfrm>
        </p:grpSpPr>
        <p:sp>
          <p:nvSpPr>
            <p:cNvPr id="17" name="Freeform 16">
              <a:extLst>
                <a:ext uri="{FF2B5EF4-FFF2-40B4-BE49-F238E27FC236}">
                  <a16:creationId xmlns:a16="http://schemas.microsoft.com/office/drawing/2014/main" id="{41F66603-1D78-6564-C9A5-ED45ACCF4CF5}"/>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D40C705C-C3F4-43C4-9AE9-B4A978EDD0D5}"/>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E258A783-1135-178A-CBDE-E723ECE199EF}"/>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5FDE16AE-36DE-A9B7-7A7A-43E825F1EC15}"/>
              </a:ext>
            </a:extLst>
          </p:cNvPr>
          <p:cNvGrpSpPr/>
          <p:nvPr/>
        </p:nvGrpSpPr>
        <p:grpSpPr>
          <a:xfrm>
            <a:off x="9221796" y="4919341"/>
            <a:ext cx="415051" cy="388683"/>
            <a:chOff x="4695768" y="5354663"/>
            <a:chExt cx="415051" cy="388683"/>
          </a:xfrm>
        </p:grpSpPr>
        <p:sp>
          <p:nvSpPr>
            <p:cNvPr id="21" name="Freeform 20">
              <a:extLst>
                <a:ext uri="{FF2B5EF4-FFF2-40B4-BE49-F238E27FC236}">
                  <a16:creationId xmlns:a16="http://schemas.microsoft.com/office/drawing/2014/main" id="{228EDCF7-F10B-EA56-F130-A558BB9D5521}"/>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7B66DC31-863C-8D19-F448-68F36B5162A1}"/>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6FD2ADB0-0F03-E195-BF70-CD86FD832E90}"/>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Content Placeholder 4" descr="devil 1.jpg">
            <a:extLst>
              <a:ext uri="{FF2B5EF4-FFF2-40B4-BE49-F238E27FC236}">
                <a16:creationId xmlns:a16="http://schemas.microsoft.com/office/drawing/2014/main" id="{5C324E3F-9707-7E15-B3D5-999AB7C9EE7C}"/>
              </a:ext>
            </a:extLst>
          </p:cNvPr>
          <p:cNvPicPr>
            <a:picLocks noChangeAspect="1"/>
          </p:cNvPicPr>
          <p:nvPr/>
        </p:nvPicPr>
        <p:blipFill>
          <a:blip r:embed="rId2">
            <a:extLst>
              <a:ext uri="{28A0092B-C50C-407E-A947-70E740481C1C}">
                <a14:useLocalDpi xmlns:a14="http://schemas.microsoft.com/office/drawing/2010/main" val="0"/>
              </a:ext>
            </a:extLst>
          </a:blip>
          <a:srcRect l="-28040" r="-28040"/>
          <a:stretch>
            <a:fillRect/>
          </a:stretch>
        </p:blipFill>
        <p:spPr>
          <a:xfrm>
            <a:off x="6254412" y="5341123"/>
            <a:ext cx="1204043" cy="662146"/>
          </a:xfrm>
          <a:prstGeom prst="rect">
            <a:avLst/>
          </a:prstGeom>
        </p:spPr>
      </p:pic>
      <p:sp>
        <p:nvSpPr>
          <p:cNvPr id="30" name="TextBox 29">
            <a:extLst>
              <a:ext uri="{FF2B5EF4-FFF2-40B4-BE49-F238E27FC236}">
                <a16:creationId xmlns:a16="http://schemas.microsoft.com/office/drawing/2014/main" id="{5D0F0835-8854-D98A-8382-2F011C46E292}"/>
              </a:ext>
            </a:extLst>
          </p:cNvPr>
          <p:cNvSpPr txBox="1"/>
          <p:nvPr/>
        </p:nvSpPr>
        <p:spPr>
          <a:xfrm>
            <a:off x="7020110" y="4624305"/>
            <a:ext cx="1321463" cy="461665"/>
          </a:xfrm>
          <a:prstGeom prst="rect">
            <a:avLst/>
          </a:prstGeom>
          <a:noFill/>
        </p:spPr>
        <p:txBody>
          <a:bodyPr wrap="square" rtlCol="0">
            <a:spAutoFit/>
          </a:bodyPr>
          <a:lstStyle/>
          <a:p>
            <a:pPr algn="r"/>
            <a:r>
              <a:rPr lang="en-US" sz="1200" dirty="0">
                <a:solidFill>
                  <a:srgbClr val="FF0000"/>
                </a:solidFill>
              </a:rPr>
              <a:t>Insert null route to server address</a:t>
            </a:r>
          </a:p>
        </p:txBody>
      </p:sp>
      <p:sp>
        <p:nvSpPr>
          <p:cNvPr id="31" name="Freeform 30">
            <a:extLst>
              <a:ext uri="{FF2B5EF4-FFF2-40B4-BE49-F238E27FC236}">
                <a16:creationId xmlns:a16="http://schemas.microsoft.com/office/drawing/2014/main" id="{01FD1363-A5E8-793B-40C2-D07863A2A8F0}"/>
              </a:ext>
            </a:extLst>
          </p:cNvPr>
          <p:cNvSpPr/>
          <p:nvPr/>
        </p:nvSpPr>
        <p:spPr>
          <a:xfrm>
            <a:off x="6249851" y="5035684"/>
            <a:ext cx="3866827" cy="527073"/>
          </a:xfrm>
          <a:custGeom>
            <a:avLst/>
            <a:gdLst>
              <a:gd name="connsiteX0" fmla="*/ 0 w 3866827"/>
              <a:gd name="connsiteY0" fmla="*/ 77492 h 527073"/>
              <a:gd name="connsiteX1" fmla="*/ 426203 w 3866827"/>
              <a:gd name="connsiteY1" fmla="*/ 263471 h 527073"/>
              <a:gd name="connsiteX2" fmla="*/ 1875295 w 3866827"/>
              <a:gd name="connsiteY2" fmla="*/ 526943 h 527073"/>
              <a:gd name="connsiteX3" fmla="*/ 3138406 w 3866827"/>
              <a:gd name="connsiteY3" fmla="*/ 294468 h 527073"/>
              <a:gd name="connsiteX4" fmla="*/ 3866827 w 3866827"/>
              <a:gd name="connsiteY4" fmla="*/ 0 h 527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6827" h="527073">
                <a:moveTo>
                  <a:pt x="0" y="77492"/>
                </a:moveTo>
                <a:cubicBezTo>
                  <a:pt x="56827" y="133027"/>
                  <a:pt x="113654" y="188562"/>
                  <a:pt x="426203" y="263471"/>
                </a:cubicBezTo>
                <a:cubicBezTo>
                  <a:pt x="738752" y="338380"/>
                  <a:pt x="1423261" y="521777"/>
                  <a:pt x="1875295" y="526943"/>
                </a:cubicBezTo>
                <a:cubicBezTo>
                  <a:pt x="2327329" y="532109"/>
                  <a:pt x="2806484" y="382292"/>
                  <a:pt x="3138406" y="294468"/>
                </a:cubicBezTo>
                <a:cubicBezTo>
                  <a:pt x="3470328" y="206644"/>
                  <a:pt x="3668577" y="103322"/>
                  <a:pt x="386682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5971C9C4-1723-41A7-5997-3BCAFB8738BC}"/>
              </a:ext>
            </a:extLst>
          </p:cNvPr>
          <p:cNvSpPr/>
          <p:nvPr/>
        </p:nvSpPr>
        <p:spPr>
          <a:xfrm>
            <a:off x="6288596" y="4090292"/>
            <a:ext cx="1456841" cy="903032"/>
          </a:xfrm>
          <a:custGeom>
            <a:avLst/>
            <a:gdLst>
              <a:gd name="connsiteX0" fmla="*/ 0 w 1456841"/>
              <a:gd name="connsiteY0" fmla="*/ 650929 h 903032"/>
              <a:gd name="connsiteX1" fmla="*/ 464949 w 1456841"/>
              <a:gd name="connsiteY1" fmla="*/ 867905 h 903032"/>
              <a:gd name="connsiteX2" fmla="*/ 1456841 w 1456841"/>
              <a:gd name="connsiteY2" fmla="*/ 0 h 903032"/>
            </a:gdLst>
            <a:ahLst/>
            <a:cxnLst>
              <a:cxn ang="0">
                <a:pos x="connsiteX0" y="connsiteY0"/>
              </a:cxn>
              <a:cxn ang="0">
                <a:pos x="connsiteX1" y="connsiteY1"/>
              </a:cxn>
              <a:cxn ang="0">
                <a:pos x="connsiteX2" y="connsiteY2"/>
              </a:cxn>
            </a:cxnLst>
            <a:rect l="l" t="t" r="r" b="b"/>
            <a:pathLst>
              <a:path w="1456841" h="903032">
                <a:moveTo>
                  <a:pt x="0" y="650929"/>
                </a:moveTo>
                <a:cubicBezTo>
                  <a:pt x="111071" y="813661"/>
                  <a:pt x="222142" y="976393"/>
                  <a:pt x="464949" y="867905"/>
                </a:cubicBezTo>
                <a:cubicBezTo>
                  <a:pt x="707756" y="759417"/>
                  <a:pt x="1082298" y="379708"/>
                  <a:pt x="1456841" y="0"/>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B457E12-F835-39B0-6C02-A38CEA8C4967}"/>
              </a:ext>
            </a:extLst>
          </p:cNvPr>
          <p:cNvSpPr txBox="1"/>
          <p:nvPr/>
        </p:nvSpPr>
        <p:spPr>
          <a:xfrm>
            <a:off x="7670408" y="5599751"/>
            <a:ext cx="1516762" cy="261610"/>
          </a:xfrm>
          <a:prstGeom prst="rect">
            <a:avLst/>
          </a:prstGeom>
          <a:noFill/>
        </p:spPr>
        <p:txBody>
          <a:bodyPr wrap="none" rtlCol="0">
            <a:spAutoFit/>
          </a:bodyPr>
          <a:lstStyle/>
          <a:p>
            <a:r>
              <a:rPr lang="en-US" sz="1100" dirty="0"/>
              <a:t>“normal” network path</a:t>
            </a:r>
          </a:p>
        </p:txBody>
      </p:sp>
      <p:sp>
        <p:nvSpPr>
          <p:cNvPr id="36" name="TextBox 35">
            <a:extLst>
              <a:ext uri="{FF2B5EF4-FFF2-40B4-BE49-F238E27FC236}">
                <a16:creationId xmlns:a16="http://schemas.microsoft.com/office/drawing/2014/main" id="{E7CBB21D-0B10-A6E1-0D4A-61F510BBAE84}"/>
              </a:ext>
            </a:extLst>
          </p:cNvPr>
          <p:cNvSpPr txBox="1"/>
          <p:nvPr/>
        </p:nvSpPr>
        <p:spPr>
          <a:xfrm>
            <a:off x="5372085" y="5322752"/>
            <a:ext cx="474810" cy="276999"/>
          </a:xfrm>
          <a:prstGeom prst="rect">
            <a:avLst/>
          </a:prstGeom>
          <a:noFill/>
        </p:spPr>
        <p:txBody>
          <a:bodyPr wrap="none" rtlCol="0">
            <a:spAutoFit/>
          </a:bodyPr>
          <a:lstStyle/>
          <a:p>
            <a:r>
              <a:rPr lang="en-US" sz="1200" dirty="0"/>
              <a:t>User</a:t>
            </a:r>
          </a:p>
        </p:txBody>
      </p:sp>
      <p:sp>
        <p:nvSpPr>
          <p:cNvPr id="37" name="TextBox 36">
            <a:extLst>
              <a:ext uri="{FF2B5EF4-FFF2-40B4-BE49-F238E27FC236}">
                <a16:creationId xmlns:a16="http://schemas.microsoft.com/office/drawing/2014/main" id="{2503BB44-D210-5DE3-4725-35437B42433C}"/>
              </a:ext>
            </a:extLst>
          </p:cNvPr>
          <p:cNvSpPr txBox="1"/>
          <p:nvPr/>
        </p:nvSpPr>
        <p:spPr>
          <a:xfrm>
            <a:off x="10147674" y="5066576"/>
            <a:ext cx="992708" cy="276999"/>
          </a:xfrm>
          <a:prstGeom prst="rect">
            <a:avLst/>
          </a:prstGeom>
          <a:noFill/>
        </p:spPr>
        <p:txBody>
          <a:bodyPr wrap="none" rtlCol="0">
            <a:spAutoFit/>
          </a:bodyPr>
          <a:lstStyle/>
          <a:p>
            <a:r>
              <a:rPr lang="en-US" sz="1200" dirty="0"/>
              <a:t>Service Point</a:t>
            </a:r>
          </a:p>
        </p:txBody>
      </p:sp>
      <p:sp>
        <p:nvSpPr>
          <p:cNvPr id="38" name="Freeform 37">
            <a:extLst>
              <a:ext uri="{FF2B5EF4-FFF2-40B4-BE49-F238E27FC236}">
                <a16:creationId xmlns:a16="http://schemas.microsoft.com/office/drawing/2014/main" id="{3B13B9F7-3284-9B85-7A05-F31A7D96FE52}"/>
              </a:ext>
            </a:extLst>
          </p:cNvPr>
          <p:cNvSpPr/>
          <p:nvPr/>
        </p:nvSpPr>
        <p:spPr>
          <a:xfrm>
            <a:off x="10175599" y="4105804"/>
            <a:ext cx="879185" cy="573515"/>
          </a:xfrm>
          <a:custGeom>
            <a:avLst/>
            <a:gdLst>
              <a:gd name="connsiteX0" fmla="*/ 0 w 879185"/>
              <a:gd name="connsiteY0" fmla="*/ 205591 h 573515"/>
              <a:gd name="connsiteX1" fmla="*/ 275943 w 879185"/>
              <a:gd name="connsiteY1" fmla="*/ 16218 h 573515"/>
              <a:gd name="connsiteX2" fmla="*/ 308407 w 879185"/>
              <a:gd name="connsiteY2" fmla="*/ 10807 h 573515"/>
              <a:gd name="connsiteX3" fmla="*/ 827829 w 879185"/>
              <a:gd name="connsiteY3" fmla="*/ 21629 h 573515"/>
              <a:gd name="connsiteX4" fmla="*/ 865704 w 879185"/>
              <a:gd name="connsiteY4" fmla="*/ 59503 h 573515"/>
              <a:gd name="connsiteX5" fmla="*/ 876525 w 879185"/>
              <a:gd name="connsiteY5" fmla="*/ 573515 h 57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185" h="573515">
                <a:moveTo>
                  <a:pt x="0" y="205591"/>
                </a:moveTo>
                <a:lnTo>
                  <a:pt x="275943" y="16218"/>
                </a:lnTo>
                <a:cubicBezTo>
                  <a:pt x="327344" y="-16246"/>
                  <a:pt x="216426" y="9905"/>
                  <a:pt x="308407" y="10807"/>
                </a:cubicBezTo>
                <a:cubicBezTo>
                  <a:pt x="400388" y="11709"/>
                  <a:pt x="734946" y="13513"/>
                  <a:pt x="827829" y="21629"/>
                </a:cubicBezTo>
                <a:cubicBezTo>
                  <a:pt x="920712" y="29745"/>
                  <a:pt x="857588" y="-32478"/>
                  <a:pt x="865704" y="59503"/>
                </a:cubicBezTo>
                <a:cubicBezTo>
                  <a:pt x="873820" y="151484"/>
                  <a:pt x="875172" y="362499"/>
                  <a:pt x="876525" y="57351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E38E9278-25F7-3DC2-1D83-E0CC65197903}"/>
              </a:ext>
            </a:extLst>
          </p:cNvPr>
          <p:cNvSpPr/>
          <p:nvPr/>
        </p:nvSpPr>
        <p:spPr>
          <a:xfrm>
            <a:off x="7524639" y="4064851"/>
            <a:ext cx="218547" cy="203777"/>
          </a:xfrm>
          <a:custGeom>
            <a:avLst/>
            <a:gdLst>
              <a:gd name="connsiteX0" fmla="*/ 0 w 218547"/>
              <a:gd name="connsiteY0" fmla="*/ 47202 h 203777"/>
              <a:gd name="connsiteX1" fmla="*/ 206679 w 218547"/>
              <a:gd name="connsiteY1" fmla="*/ 9624 h 203777"/>
              <a:gd name="connsiteX2" fmla="*/ 175364 w 218547"/>
              <a:gd name="connsiteY2" fmla="*/ 203777 h 203777"/>
            </a:gdLst>
            <a:ahLst/>
            <a:cxnLst>
              <a:cxn ang="0">
                <a:pos x="connsiteX0" y="connsiteY0"/>
              </a:cxn>
              <a:cxn ang="0">
                <a:pos x="connsiteX1" y="connsiteY1"/>
              </a:cxn>
              <a:cxn ang="0">
                <a:pos x="connsiteX2" y="connsiteY2"/>
              </a:cxn>
            </a:cxnLst>
            <a:rect l="l" t="t" r="r" b="b"/>
            <a:pathLst>
              <a:path w="218547" h="203777">
                <a:moveTo>
                  <a:pt x="0" y="47202"/>
                </a:moveTo>
                <a:cubicBezTo>
                  <a:pt x="88726" y="15365"/>
                  <a:pt x="177452" y="-16472"/>
                  <a:pt x="206679" y="9624"/>
                </a:cubicBezTo>
                <a:cubicBezTo>
                  <a:pt x="235906" y="35720"/>
                  <a:pt x="205635" y="119748"/>
                  <a:pt x="175364" y="203777"/>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a:extLst>
              <a:ext uri="{FF2B5EF4-FFF2-40B4-BE49-F238E27FC236}">
                <a16:creationId xmlns:a16="http://schemas.microsoft.com/office/drawing/2014/main" id="{538AF6B4-0DB4-8A7F-6815-E6CFDF16A435}"/>
              </a:ext>
            </a:extLst>
          </p:cNvPr>
          <p:cNvSpPr/>
          <p:nvPr/>
        </p:nvSpPr>
        <p:spPr>
          <a:xfrm>
            <a:off x="9666589" y="4644409"/>
            <a:ext cx="320831" cy="281836"/>
          </a:xfrm>
          <a:custGeom>
            <a:avLst/>
            <a:gdLst>
              <a:gd name="connsiteX0" fmla="*/ 0 w 320831"/>
              <a:gd name="connsiteY0" fmla="*/ 0 h 281836"/>
              <a:gd name="connsiteX1" fmla="*/ 313151 w 320831"/>
              <a:gd name="connsiteY1" fmla="*/ 87682 h 281836"/>
              <a:gd name="connsiteX2" fmla="*/ 194154 w 320831"/>
              <a:gd name="connsiteY2" fmla="*/ 281836 h 281836"/>
            </a:gdLst>
            <a:ahLst/>
            <a:cxnLst>
              <a:cxn ang="0">
                <a:pos x="connsiteX0" y="connsiteY0"/>
              </a:cxn>
              <a:cxn ang="0">
                <a:pos x="connsiteX1" y="connsiteY1"/>
              </a:cxn>
              <a:cxn ang="0">
                <a:pos x="connsiteX2" y="connsiteY2"/>
              </a:cxn>
            </a:cxnLst>
            <a:rect l="l" t="t" r="r" b="b"/>
            <a:pathLst>
              <a:path w="320831" h="281836">
                <a:moveTo>
                  <a:pt x="0" y="0"/>
                </a:moveTo>
                <a:cubicBezTo>
                  <a:pt x="140396" y="20354"/>
                  <a:pt x="280792" y="40709"/>
                  <a:pt x="313151" y="87682"/>
                </a:cubicBezTo>
                <a:cubicBezTo>
                  <a:pt x="345510" y="134655"/>
                  <a:pt x="269832" y="208245"/>
                  <a:pt x="194154" y="2818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3F56198-55BB-367D-0B52-4993D95A933A}"/>
              </a:ext>
            </a:extLst>
          </p:cNvPr>
          <p:cNvSpPr txBox="1"/>
          <p:nvPr/>
        </p:nvSpPr>
        <p:spPr>
          <a:xfrm>
            <a:off x="7723972" y="3829747"/>
            <a:ext cx="1350498" cy="369332"/>
          </a:xfrm>
          <a:prstGeom prst="rect">
            <a:avLst/>
          </a:prstGeom>
          <a:noFill/>
        </p:spPr>
        <p:txBody>
          <a:bodyPr wrap="none" rtlCol="0">
            <a:spAutoFit/>
          </a:bodyPr>
          <a:lstStyle/>
          <a:p>
            <a:r>
              <a:rPr lang="en-US" dirty="0"/>
              <a:t>&gt;/dev/null  !</a:t>
            </a:r>
          </a:p>
        </p:txBody>
      </p:sp>
    </p:spTree>
    <p:extLst>
      <p:ext uri="{BB962C8B-B14F-4D97-AF65-F5344CB8AC3E}">
        <p14:creationId xmlns:p14="http://schemas.microsoft.com/office/powerpoint/2010/main" val="20376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1D87-FA4F-6047-9FDF-34E35C5A718E}"/>
              </a:ext>
            </a:extLst>
          </p:cNvPr>
          <p:cNvSpPr>
            <a:spLocks noGrp="1"/>
          </p:cNvSpPr>
          <p:nvPr>
            <p:ph type="title"/>
          </p:nvPr>
        </p:nvSpPr>
        <p:spPr/>
        <p:txBody>
          <a:bodyPr/>
          <a:lstStyle/>
          <a:p>
            <a:r>
              <a:rPr lang="en-US" dirty="0">
                <a:latin typeface="+mn-lt"/>
              </a:rPr>
              <a:t>Usual BGP Disaster-Porn Clips…</a:t>
            </a:r>
          </a:p>
        </p:txBody>
      </p:sp>
      <p:sp>
        <p:nvSpPr>
          <p:cNvPr id="3" name="Content Placeholder 2">
            <a:extLst>
              <a:ext uri="{FF2B5EF4-FFF2-40B4-BE49-F238E27FC236}">
                <a16:creationId xmlns:a16="http://schemas.microsoft.com/office/drawing/2014/main" id="{56A91C2F-8B74-4C40-B6D7-F1D00B4E5BE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0223BF19-5E8F-37F2-E759-190ADB566CD2}"/>
              </a:ext>
            </a:extLst>
          </p:cNvPr>
          <p:cNvSpPr>
            <a:spLocks noGrp="1"/>
          </p:cNvSpPr>
          <p:nvPr>
            <p:ph type="sldNum" sz="quarter" idx="12"/>
          </p:nvPr>
        </p:nvSpPr>
        <p:spPr/>
        <p:txBody>
          <a:bodyPr/>
          <a:lstStyle/>
          <a:p>
            <a:fld id="{7EB6865A-0500-354D-B051-17ACEB89BC27}" type="slidenum">
              <a:rPr lang="en-US" smtClean="0"/>
              <a:t>2</a:t>
            </a:fld>
            <a:endParaRPr lang="en-US"/>
          </a:p>
        </p:txBody>
      </p:sp>
    </p:spTree>
    <p:extLst>
      <p:ext uri="{BB962C8B-B14F-4D97-AF65-F5344CB8AC3E}">
        <p14:creationId xmlns:p14="http://schemas.microsoft.com/office/powerpoint/2010/main" val="124105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5B77E-4E91-0623-BC61-3F2BDAA96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91EBF-505D-510A-A805-92F8746742B7}"/>
              </a:ext>
            </a:extLst>
          </p:cNvPr>
          <p:cNvSpPr>
            <a:spLocks noGrp="1"/>
          </p:cNvSpPr>
          <p:nvPr>
            <p:ph type="title"/>
          </p:nvPr>
        </p:nvSpPr>
        <p:spPr/>
        <p:txBody>
          <a:bodyPr/>
          <a:lstStyle/>
          <a:p>
            <a:r>
              <a:rPr lang="en-US" dirty="0"/>
              <a:t>What’s the Risk?</a:t>
            </a:r>
          </a:p>
        </p:txBody>
      </p:sp>
      <p:sp>
        <p:nvSpPr>
          <p:cNvPr id="3" name="Content Placeholder 2">
            <a:extLst>
              <a:ext uri="{FF2B5EF4-FFF2-40B4-BE49-F238E27FC236}">
                <a16:creationId xmlns:a16="http://schemas.microsoft.com/office/drawing/2014/main" id="{E8157F76-9C93-FB6B-15CB-31BF9316B0D2}"/>
              </a:ext>
            </a:extLst>
          </p:cNvPr>
          <p:cNvSpPr>
            <a:spLocks noGrp="1"/>
          </p:cNvSpPr>
          <p:nvPr>
            <p:ph idx="1"/>
          </p:nvPr>
        </p:nvSpPr>
        <p:spPr/>
        <p:txBody>
          <a:bodyPr/>
          <a:lstStyle/>
          <a:p>
            <a:pPr marL="0" indent="0">
              <a:buNone/>
            </a:pPr>
            <a:r>
              <a:rPr lang="en-US" sz="2400" dirty="0">
                <a:solidFill>
                  <a:srgbClr val="000000"/>
                </a:solidFill>
              </a:rPr>
              <a:t>DNS Attacks via Routing</a:t>
            </a:r>
          </a:p>
          <a:p>
            <a:r>
              <a:rPr lang="en-US" sz="2400" dirty="0">
                <a:solidFill>
                  <a:srgbClr val="000000"/>
                </a:solidFill>
              </a:rPr>
              <a:t>Divert DNS traffic to fake DNS servers and provide fake answers</a:t>
            </a:r>
          </a:p>
          <a:p>
            <a:pPr lvl="1"/>
            <a:r>
              <a:rPr lang="en-US" dirty="0">
                <a:solidFill>
                  <a:srgbClr val="000000"/>
                </a:solidFill>
              </a:rPr>
              <a:t>Very few domains are DNSSEC-signed and nowhere near enough resolvers perform DNSSEC validation</a:t>
            </a:r>
          </a:p>
          <a:p>
            <a:pPr lvl="1"/>
            <a:r>
              <a:rPr lang="en-US" dirty="0">
                <a:solidFill>
                  <a:srgbClr val="000000"/>
                </a:solidFill>
              </a:rPr>
              <a:t>The faked answer can pass unchallenged</a:t>
            </a:r>
          </a:p>
          <a:p>
            <a:endParaRPr lang="en-US" dirty="0"/>
          </a:p>
        </p:txBody>
      </p:sp>
      <p:sp>
        <p:nvSpPr>
          <p:cNvPr id="4" name="Slide Number Placeholder 3">
            <a:extLst>
              <a:ext uri="{FF2B5EF4-FFF2-40B4-BE49-F238E27FC236}">
                <a16:creationId xmlns:a16="http://schemas.microsoft.com/office/drawing/2014/main" id="{B9E9B30D-A124-B22B-4C10-149090438BAF}"/>
              </a:ext>
            </a:extLst>
          </p:cNvPr>
          <p:cNvSpPr>
            <a:spLocks noGrp="1"/>
          </p:cNvSpPr>
          <p:nvPr>
            <p:ph type="sldNum" sz="quarter" idx="12"/>
          </p:nvPr>
        </p:nvSpPr>
        <p:spPr/>
        <p:txBody>
          <a:bodyPr/>
          <a:lstStyle/>
          <a:p>
            <a:fld id="{7EB6865A-0500-354D-B051-17ACEB89BC27}" type="slidenum">
              <a:rPr lang="en-US" smtClean="0"/>
              <a:t>20</a:t>
            </a:fld>
            <a:endParaRPr lang="en-US"/>
          </a:p>
        </p:txBody>
      </p:sp>
    </p:spTree>
    <p:extLst>
      <p:ext uri="{BB962C8B-B14F-4D97-AF65-F5344CB8AC3E}">
        <p14:creationId xmlns:p14="http://schemas.microsoft.com/office/powerpoint/2010/main" val="2481453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9518C-CC80-DE83-B112-72D78B28E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9E63AC-05E1-5858-8D53-5E44D76CA8D6}"/>
              </a:ext>
            </a:extLst>
          </p:cNvPr>
          <p:cNvSpPr>
            <a:spLocks noGrp="1"/>
          </p:cNvSpPr>
          <p:nvPr>
            <p:ph type="title"/>
          </p:nvPr>
        </p:nvSpPr>
        <p:spPr/>
        <p:txBody>
          <a:bodyPr/>
          <a:lstStyle/>
          <a:p>
            <a:r>
              <a:rPr lang="en-US" dirty="0"/>
              <a:t>What’s the Risk?</a:t>
            </a:r>
          </a:p>
        </p:txBody>
      </p:sp>
      <p:sp>
        <p:nvSpPr>
          <p:cNvPr id="3" name="Content Placeholder 2">
            <a:extLst>
              <a:ext uri="{FF2B5EF4-FFF2-40B4-BE49-F238E27FC236}">
                <a16:creationId xmlns:a16="http://schemas.microsoft.com/office/drawing/2014/main" id="{AC444D5E-9BE4-2E42-8AEA-30E9760C9A6C}"/>
              </a:ext>
            </a:extLst>
          </p:cNvPr>
          <p:cNvSpPr>
            <a:spLocks noGrp="1"/>
          </p:cNvSpPr>
          <p:nvPr>
            <p:ph idx="1"/>
          </p:nvPr>
        </p:nvSpPr>
        <p:spPr>
          <a:xfrm>
            <a:off x="838200" y="1825625"/>
            <a:ext cx="10515600" cy="1413289"/>
          </a:xfrm>
        </p:spPr>
        <p:txBody>
          <a:bodyPr/>
          <a:lstStyle/>
          <a:p>
            <a:pPr marL="0" indent="0">
              <a:buNone/>
            </a:pPr>
            <a:r>
              <a:rPr lang="en-US" sz="2400" dirty="0">
                <a:solidFill>
                  <a:srgbClr val="000000"/>
                </a:solidFill>
              </a:rPr>
              <a:t>Server Attacks Attacks via Routing</a:t>
            </a:r>
          </a:p>
          <a:p>
            <a:r>
              <a:rPr lang="en-US" sz="2400" dirty="0">
                <a:solidFill>
                  <a:srgbClr val="000000"/>
                </a:solidFill>
              </a:rPr>
              <a:t>Divert TCP traffic to fake servers and provide fake answers</a:t>
            </a:r>
          </a:p>
          <a:p>
            <a:pPr lvl="1"/>
            <a:r>
              <a:rPr lang="en-US" dirty="0">
                <a:solidFill>
                  <a:srgbClr val="000000"/>
                </a:solidFill>
              </a:rPr>
              <a:t>The attacker can collect user credentials while shadowing the actual site</a:t>
            </a:r>
          </a:p>
          <a:p>
            <a:endParaRPr lang="en-US" dirty="0"/>
          </a:p>
        </p:txBody>
      </p:sp>
      <p:sp>
        <p:nvSpPr>
          <p:cNvPr id="4" name="Slide Number Placeholder 3">
            <a:extLst>
              <a:ext uri="{FF2B5EF4-FFF2-40B4-BE49-F238E27FC236}">
                <a16:creationId xmlns:a16="http://schemas.microsoft.com/office/drawing/2014/main" id="{960AF021-9BF3-072E-C7F2-BBB31F9FB66B}"/>
              </a:ext>
            </a:extLst>
          </p:cNvPr>
          <p:cNvSpPr>
            <a:spLocks noGrp="1"/>
          </p:cNvSpPr>
          <p:nvPr>
            <p:ph type="sldNum" sz="quarter" idx="12"/>
          </p:nvPr>
        </p:nvSpPr>
        <p:spPr/>
        <p:txBody>
          <a:bodyPr/>
          <a:lstStyle/>
          <a:p>
            <a:fld id="{7EB6865A-0500-354D-B051-17ACEB89BC27}" type="slidenum">
              <a:rPr lang="en-US" smtClean="0"/>
              <a:t>21</a:t>
            </a:fld>
            <a:endParaRPr lang="en-US"/>
          </a:p>
        </p:txBody>
      </p:sp>
      <p:sp>
        <p:nvSpPr>
          <p:cNvPr id="5" name="Freeform 4">
            <a:extLst>
              <a:ext uri="{FF2B5EF4-FFF2-40B4-BE49-F238E27FC236}">
                <a16:creationId xmlns:a16="http://schemas.microsoft.com/office/drawing/2014/main" id="{03CE79FF-42B4-1B35-5EC2-99A1FE665A0A}"/>
              </a:ext>
            </a:extLst>
          </p:cNvPr>
          <p:cNvSpPr/>
          <p:nvPr/>
        </p:nvSpPr>
        <p:spPr>
          <a:xfrm>
            <a:off x="5618647" y="4312434"/>
            <a:ext cx="267449" cy="256950"/>
          </a:xfrm>
          <a:custGeom>
            <a:avLst/>
            <a:gdLst>
              <a:gd name="connsiteX0" fmla="*/ 148173 w 267449"/>
              <a:gd name="connsiteY0" fmla="*/ 0 h 256950"/>
              <a:gd name="connsiteX1" fmla="*/ 939 w 267449"/>
              <a:gd name="connsiteY1" fmla="*/ 131736 h 256950"/>
              <a:gd name="connsiteX2" fmla="*/ 93929 w 267449"/>
              <a:gd name="connsiteY2" fmla="*/ 255722 h 256950"/>
              <a:gd name="connsiteX3" fmla="*/ 264410 w 267449"/>
              <a:gd name="connsiteY3" fmla="*/ 185980 h 256950"/>
              <a:gd name="connsiteX4" fmla="*/ 186919 w 267449"/>
              <a:gd name="connsiteY4" fmla="*/ 38746 h 256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49" h="256950">
                <a:moveTo>
                  <a:pt x="148173" y="0"/>
                </a:moveTo>
                <a:cubicBezTo>
                  <a:pt x="79076" y="44558"/>
                  <a:pt x="9980" y="89116"/>
                  <a:pt x="939" y="131736"/>
                </a:cubicBezTo>
                <a:cubicBezTo>
                  <a:pt x="-8102" y="174356"/>
                  <a:pt x="50017" y="246681"/>
                  <a:pt x="93929" y="255722"/>
                </a:cubicBezTo>
                <a:cubicBezTo>
                  <a:pt x="137841" y="264763"/>
                  <a:pt x="248912" y="222143"/>
                  <a:pt x="264410" y="185980"/>
                </a:cubicBezTo>
                <a:cubicBezTo>
                  <a:pt x="279908" y="149817"/>
                  <a:pt x="233413" y="94281"/>
                  <a:pt x="186919" y="38746"/>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222D502D-0758-F1BB-2FF3-FD3AFD72BC4E}"/>
              </a:ext>
            </a:extLst>
          </p:cNvPr>
          <p:cNvSpPr/>
          <p:nvPr/>
        </p:nvSpPr>
        <p:spPr>
          <a:xfrm>
            <a:off x="5619586" y="4591404"/>
            <a:ext cx="123987" cy="751535"/>
          </a:xfrm>
          <a:custGeom>
            <a:avLst/>
            <a:gdLst>
              <a:gd name="connsiteX0" fmla="*/ 123987 w 123987"/>
              <a:gd name="connsiteY0" fmla="*/ 0 h 751535"/>
              <a:gd name="connsiteX1" fmla="*/ 116237 w 123987"/>
              <a:gd name="connsiteY1" fmla="*/ 325464 h 751535"/>
              <a:gd name="connsiteX2" fmla="*/ 108488 w 123987"/>
              <a:gd name="connsiteY2" fmla="*/ 488196 h 751535"/>
              <a:gd name="connsiteX3" fmla="*/ 30997 w 123987"/>
              <a:gd name="connsiteY3" fmla="*/ 728420 h 751535"/>
              <a:gd name="connsiteX4" fmla="*/ 0 w 123987"/>
              <a:gd name="connsiteY4" fmla="*/ 728420 h 75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87" h="751535">
                <a:moveTo>
                  <a:pt x="123987" y="0"/>
                </a:moveTo>
                <a:cubicBezTo>
                  <a:pt x="121403" y="122049"/>
                  <a:pt x="118820" y="244098"/>
                  <a:pt x="116237" y="325464"/>
                </a:cubicBezTo>
                <a:cubicBezTo>
                  <a:pt x="113654" y="406830"/>
                  <a:pt x="122695" y="421037"/>
                  <a:pt x="108488" y="488196"/>
                </a:cubicBezTo>
                <a:cubicBezTo>
                  <a:pt x="94281" y="555355"/>
                  <a:pt x="30997" y="728420"/>
                  <a:pt x="30997" y="728420"/>
                </a:cubicBezTo>
                <a:cubicBezTo>
                  <a:pt x="12916" y="768457"/>
                  <a:pt x="6458" y="748438"/>
                  <a:pt x="0" y="72842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A68EE641-5C97-86FC-D1FE-0C66380C3E87}"/>
              </a:ext>
            </a:extLst>
          </p:cNvPr>
          <p:cNvSpPr/>
          <p:nvPr/>
        </p:nvSpPr>
        <p:spPr>
          <a:xfrm>
            <a:off x="5751322" y="5040854"/>
            <a:ext cx="61993" cy="294468"/>
          </a:xfrm>
          <a:custGeom>
            <a:avLst/>
            <a:gdLst>
              <a:gd name="connsiteX0" fmla="*/ 0 w 61993"/>
              <a:gd name="connsiteY0" fmla="*/ 0 h 294468"/>
              <a:gd name="connsiteX1" fmla="*/ 61993 w 61993"/>
              <a:gd name="connsiteY1" fmla="*/ 294468 h 294468"/>
            </a:gdLst>
            <a:ahLst/>
            <a:cxnLst>
              <a:cxn ang="0">
                <a:pos x="connsiteX0" y="connsiteY0"/>
              </a:cxn>
              <a:cxn ang="0">
                <a:pos x="connsiteX1" y="connsiteY1"/>
              </a:cxn>
            </a:cxnLst>
            <a:rect l="l" t="t" r="r" b="b"/>
            <a:pathLst>
              <a:path w="61993" h="294468">
                <a:moveTo>
                  <a:pt x="0" y="0"/>
                </a:moveTo>
                <a:lnTo>
                  <a:pt x="61993" y="294468"/>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D0FECF14-D824-5046-CDB2-59BBA21C8A53}"/>
              </a:ext>
            </a:extLst>
          </p:cNvPr>
          <p:cNvSpPr/>
          <p:nvPr/>
        </p:nvSpPr>
        <p:spPr>
          <a:xfrm>
            <a:off x="5611837" y="4645594"/>
            <a:ext cx="263471" cy="193782"/>
          </a:xfrm>
          <a:custGeom>
            <a:avLst/>
            <a:gdLst>
              <a:gd name="connsiteX0" fmla="*/ 0 w 263471"/>
              <a:gd name="connsiteY0" fmla="*/ 193782 h 193782"/>
              <a:gd name="connsiteX1" fmla="*/ 123986 w 263471"/>
              <a:gd name="connsiteY1" fmla="*/ 54 h 193782"/>
              <a:gd name="connsiteX2" fmla="*/ 263471 w 263471"/>
              <a:gd name="connsiteY2" fmla="*/ 178284 h 193782"/>
            </a:gdLst>
            <a:ahLst/>
            <a:cxnLst>
              <a:cxn ang="0">
                <a:pos x="connsiteX0" y="connsiteY0"/>
              </a:cxn>
              <a:cxn ang="0">
                <a:pos x="connsiteX1" y="connsiteY1"/>
              </a:cxn>
              <a:cxn ang="0">
                <a:pos x="connsiteX2" y="connsiteY2"/>
              </a:cxn>
            </a:cxnLst>
            <a:rect l="l" t="t" r="r" b="b"/>
            <a:pathLst>
              <a:path w="263471" h="193782">
                <a:moveTo>
                  <a:pt x="0" y="193782"/>
                </a:moveTo>
                <a:cubicBezTo>
                  <a:pt x="40037" y="98209"/>
                  <a:pt x="80074" y="2637"/>
                  <a:pt x="123986" y="54"/>
                </a:cubicBezTo>
                <a:cubicBezTo>
                  <a:pt x="167898" y="-2529"/>
                  <a:pt x="215684" y="87877"/>
                  <a:pt x="263471" y="178284"/>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7B831BD7-8007-61E8-AE8B-22210E50FC44}"/>
              </a:ext>
            </a:extLst>
          </p:cNvPr>
          <p:cNvSpPr/>
          <p:nvPr/>
        </p:nvSpPr>
        <p:spPr>
          <a:xfrm>
            <a:off x="10331071" y="4472059"/>
            <a:ext cx="659891" cy="663955"/>
          </a:xfrm>
          <a:custGeom>
            <a:avLst/>
            <a:gdLst>
              <a:gd name="connsiteX0" fmla="*/ 0 w 659891"/>
              <a:gd name="connsiteY0" fmla="*/ 3107 h 663955"/>
              <a:gd name="connsiteX1" fmla="*/ 7749 w 659891"/>
              <a:gd name="connsiteY1" fmla="*/ 351819 h 663955"/>
              <a:gd name="connsiteX2" fmla="*/ 15498 w 659891"/>
              <a:gd name="connsiteY2" fmla="*/ 576545 h 663955"/>
              <a:gd name="connsiteX3" fmla="*/ 46495 w 659891"/>
              <a:gd name="connsiteY3" fmla="*/ 661785 h 663955"/>
              <a:gd name="connsiteX4" fmla="*/ 433952 w 659891"/>
              <a:gd name="connsiteY4" fmla="*/ 638538 h 663955"/>
              <a:gd name="connsiteX5" fmla="*/ 643180 w 659891"/>
              <a:gd name="connsiteY5" fmla="*/ 638538 h 663955"/>
              <a:gd name="connsiteX6" fmla="*/ 643180 w 659891"/>
              <a:gd name="connsiteY6" fmla="*/ 584294 h 663955"/>
              <a:gd name="connsiteX7" fmla="*/ 612183 w 659891"/>
              <a:gd name="connsiteY7" fmla="*/ 88348 h 663955"/>
              <a:gd name="connsiteX8" fmla="*/ 588935 w 659891"/>
              <a:gd name="connsiteY8" fmla="*/ 3107 h 663955"/>
              <a:gd name="connsiteX9" fmla="*/ 340963 w 659891"/>
              <a:gd name="connsiteY9" fmla="*/ 18606 h 663955"/>
              <a:gd name="connsiteX10" fmla="*/ 100739 w 659891"/>
              <a:gd name="connsiteY10" fmla="*/ 18606 h 663955"/>
              <a:gd name="connsiteX11" fmla="*/ 0 w 659891"/>
              <a:gd name="connsiteY11" fmla="*/ 3107 h 66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9891" h="663955">
                <a:moveTo>
                  <a:pt x="0" y="3107"/>
                </a:moveTo>
                <a:cubicBezTo>
                  <a:pt x="2583" y="129676"/>
                  <a:pt x="5166" y="256246"/>
                  <a:pt x="7749" y="351819"/>
                </a:cubicBezTo>
                <a:cubicBezTo>
                  <a:pt x="10332" y="447392"/>
                  <a:pt x="9040" y="524884"/>
                  <a:pt x="15498" y="576545"/>
                </a:cubicBezTo>
                <a:cubicBezTo>
                  <a:pt x="21956" y="628206"/>
                  <a:pt x="-23247" y="651453"/>
                  <a:pt x="46495" y="661785"/>
                </a:cubicBezTo>
                <a:cubicBezTo>
                  <a:pt x="116237" y="672117"/>
                  <a:pt x="334505" y="642412"/>
                  <a:pt x="433952" y="638538"/>
                </a:cubicBezTo>
                <a:cubicBezTo>
                  <a:pt x="533399" y="634664"/>
                  <a:pt x="608309" y="647579"/>
                  <a:pt x="643180" y="638538"/>
                </a:cubicBezTo>
                <a:cubicBezTo>
                  <a:pt x="678051" y="629497"/>
                  <a:pt x="648346" y="675992"/>
                  <a:pt x="643180" y="584294"/>
                </a:cubicBezTo>
                <a:cubicBezTo>
                  <a:pt x="638014" y="492596"/>
                  <a:pt x="621224" y="185212"/>
                  <a:pt x="612183" y="88348"/>
                </a:cubicBezTo>
                <a:cubicBezTo>
                  <a:pt x="603142" y="-8516"/>
                  <a:pt x="634138" y="14731"/>
                  <a:pt x="588935" y="3107"/>
                </a:cubicBezTo>
                <a:cubicBezTo>
                  <a:pt x="543732" y="-8517"/>
                  <a:pt x="422329" y="16023"/>
                  <a:pt x="340963" y="18606"/>
                </a:cubicBezTo>
                <a:cubicBezTo>
                  <a:pt x="259597" y="21189"/>
                  <a:pt x="100739" y="18606"/>
                  <a:pt x="100739" y="18606"/>
                </a:cubicBezTo>
                <a:lnTo>
                  <a:pt x="0" y="3107"/>
                </a:lnTo>
                <a:close/>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A8F684A9-88C7-92E2-6F4E-19A828DB9B88}"/>
              </a:ext>
            </a:extLst>
          </p:cNvPr>
          <p:cNvSpPr/>
          <p:nvPr/>
        </p:nvSpPr>
        <p:spPr>
          <a:xfrm>
            <a:off x="10943254" y="4296936"/>
            <a:ext cx="232474" cy="162732"/>
          </a:xfrm>
          <a:custGeom>
            <a:avLst/>
            <a:gdLst>
              <a:gd name="connsiteX0" fmla="*/ 0 w 232474"/>
              <a:gd name="connsiteY0" fmla="*/ 162732 h 162732"/>
              <a:gd name="connsiteX1" fmla="*/ 232474 w 232474"/>
              <a:gd name="connsiteY1" fmla="*/ 0 h 162732"/>
            </a:gdLst>
            <a:ahLst/>
            <a:cxnLst>
              <a:cxn ang="0">
                <a:pos x="connsiteX0" y="connsiteY0"/>
              </a:cxn>
              <a:cxn ang="0">
                <a:pos x="connsiteX1" y="connsiteY1"/>
              </a:cxn>
            </a:cxnLst>
            <a:rect l="l" t="t" r="r" b="b"/>
            <a:pathLst>
              <a:path w="232474" h="162732">
                <a:moveTo>
                  <a:pt x="0" y="162732"/>
                </a:moveTo>
                <a:lnTo>
                  <a:pt x="232474" y="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C649936E-5082-66AC-1D7F-0AA945B6A212}"/>
              </a:ext>
            </a:extLst>
          </p:cNvPr>
          <p:cNvSpPr/>
          <p:nvPr/>
        </p:nvSpPr>
        <p:spPr>
          <a:xfrm>
            <a:off x="10982000" y="4862624"/>
            <a:ext cx="232474" cy="232474"/>
          </a:xfrm>
          <a:custGeom>
            <a:avLst/>
            <a:gdLst>
              <a:gd name="connsiteX0" fmla="*/ 0 w 232474"/>
              <a:gd name="connsiteY0" fmla="*/ 232474 h 232474"/>
              <a:gd name="connsiteX1" fmla="*/ 232474 w 232474"/>
              <a:gd name="connsiteY1" fmla="*/ 0 h 232474"/>
            </a:gdLst>
            <a:ahLst/>
            <a:cxnLst>
              <a:cxn ang="0">
                <a:pos x="connsiteX0" y="connsiteY0"/>
              </a:cxn>
              <a:cxn ang="0">
                <a:pos x="connsiteX1" y="connsiteY1"/>
              </a:cxn>
            </a:cxnLst>
            <a:rect l="l" t="t" r="r" b="b"/>
            <a:pathLst>
              <a:path w="232474" h="232474">
                <a:moveTo>
                  <a:pt x="0" y="232474"/>
                </a:moveTo>
                <a:lnTo>
                  <a:pt x="232474" y="0"/>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4E867BE-71C0-3843-E0B2-CDD1D3789C94}"/>
              </a:ext>
            </a:extLst>
          </p:cNvPr>
          <p:cNvGrpSpPr/>
          <p:nvPr/>
        </p:nvGrpSpPr>
        <p:grpSpPr>
          <a:xfrm>
            <a:off x="6804988" y="5040853"/>
            <a:ext cx="415051" cy="388683"/>
            <a:chOff x="4695768" y="5354663"/>
            <a:chExt cx="415051" cy="388683"/>
          </a:xfrm>
        </p:grpSpPr>
        <p:sp>
          <p:nvSpPr>
            <p:cNvPr id="13" name="Freeform 12">
              <a:extLst>
                <a:ext uri="{FF2B5EF4-FFF2-40B4-BE49-F238E27FC236}">
                  <a16:creationId xmlns:a16="http://schemas.microsoft.com/office/drawing/2014/main" id="{CCAE3607-3051-EFC0-8F47-73BED765747C}"/>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D8BB1C8C-9E34-9CF8-C90B-37AE3494130A}"/>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8F4586E1-3060-F89D-27B9-21DFAD1A219B}"/>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14C83CB-11E6-B57A-FB0B-8DB59B7FDB80}"/>
              </a:ext>
            </a:extLst>
          </p:cNvPr>
          <p:cNvGrpSpPr/>
          <p:nvPr/>
        </p:nvGrpSpPr>
        <p:grpSpPr>
          <a:xfrm>
            <a:off x="8047629" y="5312075"/>
            <a:ext cx="415051" cy="388683"/>
            <a:chOff x="4695768" y="5354663"/>
            <a:chExt cx="415051" cy="388683"/>
          </a:xfrm>
        </p:grpSpPr>
        <p:sp>
          <p:nvSpPr>
            <p:cNvPr id="17" name="Freeform 16">
              <a:extLst>
                <a:ext uri="{FF2B5EF4-FFF2-40B4-BE49-F238E27FC236}">
                  <a16:creationId xmlns:a16="http://schemas.microsoft.com/office/drawing/2014/main" id="{554EF2E9-A0F5-9267-C8B1-A81D68DCDE93}"/>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B871C21D-AB51-6A7F-3C9D-47BA1B7FF20D}"/>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4C1C88A2-2A72-EFA9-5C28-2D3A32648986}"/>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E8348F21-824D-B0C2-57D5-D97532C623CE}"/>
              </a:ext>
            </a:extLst>
          </p:cNvPr>
          <p:cNvGrpSpPr/>
          <p:nvPr/>
        </p:nvGrpSpPr>
        <p:grpSpPr>
          <a:xfrm>
            <a:off x="9374196" y="5071741"/>
            <a:ext cx="415051" cy="388683"/>
            <a:chOff x="4695768" y="5354663"/>
            <a:chExt cx="415051" cy="388683"/>
          </a:xfrm>
        </p:grpSpPr>
        <p:sp>
          <p:nvSpPr>
            <p:cNvPr id="21" name="Freeform 20">
              <a:extLst>
                <a:ext uri="{FF2B5EF4-FFF2-40B4-BE49-F238E27FC236}">
                  <a16:creationId xmlns:a16="http://schemas.microsoft.com/office/drawing/2014/main" id="{457CC219-FE10-9894-2152-89D963CB8A8E}"/>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B3085055-9A0E-2569-BA54-FFD9474BB918}"/>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806CE6FD-9439-23BE-4B91-91F4A69C91D8}"/>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Content Placeholder 4" descr="devil 1.jpg">
            <a:extLst>
              <a:ext uri="{FF2B5EF4-FFF2-40B4-BE49-F238E27FC236}">
                <a16:creationId xmlns:a16="http://schemas.microsoft.com/office/drawing/2014/main" id="{FB8628EC-D270-9CC3-0E4A-952FF516D4EB}"/>
              </a:ext>
            </a:extLst>
          </p:cNvPr>
          <p:cNvPicPr>
            <a:picLocks noChangeAspect="1"/>
          </p:cNvPicPr>
          <p:nvPr/>
        </p:nvPicPr>
        <p:blipFill>
          <a:blip r:embed="rId2">
            <a:extLst>
              <a:ext uri="{28A0092B-C50C-407E-A947-70E740481C1C}">
                <a14:useLocalDpi xmlns:a14="http://schemas.microsoft.com/office/drawing/2010/main" val="0"/>
              </a:ext>
            </a:extLst>
          </a:blip>
          <a:srcRect l="-28040" r="-28040"/>
          <a:stretch>
            <a:fillRect/>
          </a:stretch>
        </p:blipFill>
        <p:spPr>
          <a:xfrm>
            <a:off x="7653689" y="3934016"/>
            <a:ext cx="1204043" cy="662146"/>
          </a:xfrm>
          <a:prstGeom prst="rect">
            <a:avLst/>
          </a:prstGeom>
        </p:spPr>
      </p:pic>
      <p:sp>
        <p:nvSpPr>
          <p:cNvPr id="29" name="Freeform 28">
            <a:extLst>
              <a:ext uri="{FF2B5EF4-FFF2-40B4-BE49-F238E27FC236}">
                <a16:creationId xmlns:a16="http://schemas.microsoft.com/office/drawing/2014/main" id="{FF60C9E9-3DF0-613B-6F3F-76C5462A7653}"/>
              </a:ext>
            </a:extLst>
          </p:cNvPr>
          <p:cNvSpPr/>
          <p:nvPr/>
        </p:nvSpPr>
        <p:spPr>
          <a:xfrm>
            <a:off x="7215364" y="4343431"/>
            <a:ext cx="775463" cy="702076"/>
          </a:xfrm>
          <a:custGeom>
            <a:avLst/>
            <a:gdLst>
              <a:gd name="connsiteX0" fmla="*/ 775463 w 775463"/>
              <a:gd name="connsiteY0" fmla="*/ 0 h 702076"/>
              <a:gd name="connsiteX1" fmla="*/ 147781 w 775463"/>
              <a:gd name="connsiteY1" fmla="*/ 550190 h 702076"/>
              <a:gd name="connsiteX2" fmla="*/ 8297 w 775463"/>
              <a:gd name="connsiteY2" fmla="*/ 697423 h 702076"/>
              <a:gd name="connsiteX3" fmla="*/ 16046 w 775463"/>
              <a:gd name="connsiteY3" fmla="*/ 495945 h 702076"/>
              <a:gd name="connsiteX4" fmla="*/ 16046 w 775463"/>
              <a:gd name="connsiteY4" fmla="*/ 689674 h 702076"/>
              <a:gd name="connsiteX5" fmla="*/ 202025 w 775463"/>
              <a:gd name="connsiteY5" fmla="*/ 666427 h 70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463" h="702076">
                <a:moveTo>
                  <a:pt x="775463" y="0"/>
                </a:moveTo>
                <a:lnTo>
                  <a:pt x="147781" y="550190"/>
                </a:lnTo>
                <a:cubicBezTo>
                  <a:pt x="19920" y="666427"/>
                  <a:pt x="30253" y="706464"/>
                  <a:pt x="8297" y="697423"/>
                </a:cubicBezTo>
                <a:cubicBezTo>
                  <a:pt x="-13659" y="688382"/>
                  <a:pt x="14755" y="497236"/>
                  <a:pt x="16046" y="495945"/>
                </a:cubicBezTo>
                <a:cubicBezTo>
                  <a:pt x="17337" y="494654"/>
                  <a:pt x="-14950" y="661260"/>
                  <a:pt x="16046" y="689674"/>
                </a:cubicBezTo>
                <a:cubicBezTo>
                  <a:pt x="47042" y="718088"/>
                  <a:pt x="124533" y="692257"/>
                  <a:pt x="202025" y="66642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9371DD-085D-0ED6-3C35-16123EBB0219}"/>
              </a:ext>
            </a:extLst>
          </p:cNvPr>
          <p:cNvSpPr txBox="1"/>
          <p:nvPr/>
        </p:nvSpPr>
        <p:spPr>
          <a:xfrm>
            <a:off x="7368234" y="4514747"/>
            <a:ext cx="1321463" cy="461665"/>
          </a:xfrm>
          <a:prstGeom prst="rect">
            <a:avLst/>
          </a:prstGeom>
          <a:noFill/>
        </p:spPr>
        <p:txBody>
          <a:bodyPr wrap="square" rtlCol="0">
            <a:spAutoFit/>
          </a:bodyPr>
          <a:lstStyle/>
          <a:p>
            <a:pPr algn="r"/>
            <a:r>
              <a:rPr lang="en-US" sz="1200" dirty="0"/>
              <a:t>route to faked server </a:t>
            </a:r>
          </a:p>
        </p:txBody>
      </p:sp>
      <p:sp>
        <p:nvSpPr>
          <p:cNvPr id="31" name="Freeform 30">
            <a:extLst>
              <a:ext uri="{FF2B5EF4-FFF2-40B4-BE49-F238E27FC236}">
                <a16:creationId xmlns:a16="http://schemas.microsoft.com/office/drawing/2014/main" id="{3CBA8A73-AC19-4FA5-2498-17F5AFB121F8}"/>
              </a:ext>
            </a:extLst>
          </p:cNvPr>
          <p:cNvSpPr/>
          <p:nvPr/>
        </p:nvSpPr>
        <p:spPr>
          <a:xfrm>
            <a:off x="6402251" y="5188084"/>
            <a:ext cx="3866827" cy="527073"/>
          </a:xfrm>
          <a:custGeom>
            <a:avLst/>
            <a:gdLst>
              <a:gd name="connsiteX0" fmla="*/ 0 w 3866827"/>
              <a:gd name="connsiteY0" fmla="*/ 77492 h 527073"/>
              <a:gd name="connsiteX1" fmla="*/ 426203 w 3866827"/>
              <a:gd name="connsiteY1" fmla="*/ 263471 h 527073"/>
              <a:gd name="connsiteX2" fmla="*/ 1875295 w 3866827"/>
              <a:gd name="connsiteY2" fmla="*/ 526943 h 527073"/>
              <a:gd name="connsiteX3" fmla="*/ 3138406 w 3866827"/>
              <a:gd name="connsiteY3" fmla="*/ 294468 h 527073"/>
              <a:gd name="connsiteX4" fmla="*/ 3866827 w 3866827"/>
              <a:gd name="connsiteY4" fmla="*/ 0 h 527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6827" h="527073">
                <a:moveTo>
                  <a:pt x="0" y="77492"/>
                </a:moveTo>
                <a:cubicBezTo>
                  <a:pt x="56827" y="133027"/>
                  <a:pt x="113654" y="188562"/>
                  <a:pt x="426203" y="263471"/>
                </a:cubicBezTo>
                <a:cubicBezTo>
                  <a:pt x="738752" y="338380"/>
                  <a:pt x="1423261" y="521777"/>
                  <a:pt x="1875295" y="526943"/>
                </a:cubicBezTo>
                <a:cubicBezTo>
                  <a:pt x="2327329" y="532109"/>
                  <a:pt x="2806484" y="382292"/>
                  <a:pt x="3138406" y="294468"/>
                </a:cubicBezTo>
                <a:cubicBezTo>
                  <a:pt x="3470328" y="206644"/>
                  <a:pt x="3668577" y="103322"/>
                  <a:pt x="3866827"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51963D22-EDB5-AC55-1191-31A81D7A4FD2}"/>
              </a:ext>
            </a:extLst>
          </p:cNvPr>
          <p:cNvSpPr/>
          <p:nvPr/>
        </p:nvSpPr>
        <p:spPr>
          <a:xfrm>
            <a:off x="6440996" y="4242692"/>
            <a:ext cx="1456841" cy="903032"/>
          </a:xfrm>
          <a:custGeom>
            <a:avLst/>
            <a:gdLst>
              <a:gd name="connsiteX0" fmla="*/ 0 w 1456841"/>
              <a:gd name="connsiteY0" fmla="*/ 650929 h 903032"/>
              <a:gd name="connsiteX1" fmla="*/ 464949 w 1456841"/>
              <a:gd name="connsiteY1" fmla="*/ 867905 h 903032"/>
              <a:gd name="connsiteX2" fmla="*/ 1456841 w 1456841"/>
              <a:gd name="connsiteY2" fmla="*/ 0 h 903032"/>
            </a:gdLst>
            <a:ahLst/>
            <a:cxnLst>
              <a:cxn ang="0">
                <a:pos x="connsiteX0" y="connsiteY0"/>
              </a:cxn>
              <a:cxn ang="0">
                <a:pos x="connsiteX1" y="connsiteY1"/>
              </a:cxn>
              <a:cxn ang="0">
                <a:pos x="connsiteX2" y="connsiteY2"/>
              </a:cxn>
            </a:cxnLst>
            <a:rect l="l" t="t" r="r" b="b"/>
            <a:pathLst>
              <a:path w="1456841" h="903032">
                <a:moveTo>
                  <a:pt x="0" y="650929"/>
                </a:moveTo>
                <a:cubicBezTo>
                  <a:pt x="111071" y="813661"/>
                  <a:pt x="222142" y="976393"/>
                  <a:pt x="464949" y="867905"/>
                </a:cubicBezTo>
                <a:cubicBezTo>
                  <a:pt x="707756" y="759417"/>
                  <a:pt x="1082298" y="379708"/>
                  <a:pt x="1456841" y="0"/>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E0EF1A1-CE42-E11A-55B8-370DDFB47BDE}"/>
              </a:ext>
            </a:extLst>
          </p:cNvPr>
          <p:cNvSpPr txBox="1"/>
          <p:nvPr/>
        </p:nvSpPr>
        <p:spPr>
          <a:xfrm>
            <a:off x="7822808" y="5752151"/>
            <a:ext cx="1516762" cy="261610"/>
          </a:xfrm>
          <a:prstGeom prst="rect">
            <a:avLst/>
          </a:prstGeom>
          <a:noFill/>
        </p:spPr>
        <p:txBody>
          <a:bodyPr wrap="none" rtlCol="0">
            <a:spAutoFit/>
          </a:bodyPr>
          <a:lstStyle/>
          <a:p>
            <a:r>
              <a:rPr lang="en-US" sz="1100" dirty="0"/>
              <a:t>“normal” network path</a:t>
            </a:r>
          </a:p>
        </p:txBody>
      </p:sp>
      <p:sp>
        <p:nvSpPr>
          <p:cNvPr id="35" name="TextBox 34">
            <a:extLst>
              <a:ext uri="{FF2B5EF4-FFF2-40B4-BE49-F238E27FC236}">
                <a16:creationId xmlns:a16="http://schemas.microsoft.com/office/drawing/2014/main" id="{2E22F06F-C4EA-0A74-3B9E-B5DFEF54D09D}"/>
              </a:ext>
            </a:extLst>
          </p:cNvPr>
          <p:cNvSpPr txBox="1"/>
          <p:nvPr/>
        </p:nvSpPr>
        <p:spPr>
          <a:xfrm>
            <a:off x="6666370" y="4013283"/>
            <a:ext cx="1085218" cy="430887"/>
          </a:xfrm>
          <a:prstGeom prst="rect">
            <a:avLst/>
          </a:prstGeom>
          <a:noFill/>
        </p:spPr>
        <p:txBody>
          <a:bodyPr wrap="square" rtlCol="0">
            <a:spAutoFit/>
          </a:bodyPr>
          <a:lstStyle/>
          <a:p>
            <a:r>
              <a:rPr lang="en-US" sz="1100" dirty="0"/>
              <a:t>Re-directed network path</a:t>
            </a:r>
          </a:p>
        </p:txBody>
      </p:sp>
      <p:sp>
        <p:nvSpPr>
          <p:cNvPr id="36" name="TextBox 35">
            <a:extLst>
              <a:ext uri="{FF2B5EF4-FFF2-40B4-BE49-F238E27FC236}">
                <a16:creationId xmlns:a16="http://schemas.microsoft.com/office/drawing/2014/main" id="{EBABD29E-F64F-4212-D91D-B7F411CA602C}"/>
              </a:ext>
            </a:extLst>
          </p:cNvPr>
          <p:cNvSpPr txBox="1"/>
          <p:nvPr/>
        </p:nvSpPr>
        <p:spPr>
          <a:xfrm>
            <a:off x="5524485" y="5475152"/>
            <a:ext cx="474810" cy="276999"/>
          </a:xfrm>
          <a:prstGeom prst="rect">
            <a:avLst/>
          </a:prstGeom>
          <a:noFill/>
        </p:spPr>
        <p:txBody>
          <a:bodyPr wrap="none" rtlCol="0">
            <a:spAutoFit/>
          </a:bodyPr>
          <a:lstStyle/>
          <a:p>
            <a:r>
              <a:rPr lang="en-US" sz="1200" dirty="0"/>
              <a:t>User</a:t>
            </a:r>
          </a:p>
        </p:txBody>
      </p:sp>
      <p:sp>
        <p:nvSpPr>
          <p:cNvPr id="37" name="TextBox 36">
            <a:extLst>
              <a:ext uri="{FF2B5EF4-FFF2-40B4-BE49-F238E27FC236}">
                <a16:creationId xmlns:a16="http://schemas.microsoft.com/office/drawing/2014/main" id="{7B7DADD8-AB54-F5B7-34B1-53963BE07FFE}"/>
              </a:ext>
            </a:extLst>
          </p:cNvPr>
          <p:cNvSpPr txBox="1"/>
          <p:nvPr/>
        </p:nvSpPr>
        <p:spPr>
          <a:xfrm>
            <a:off x="10300074" y="5218976"/>
            <a:ext cx="992708" cy="276999"/>
          </a:xfrm>
          <a:prstGeom prst="rect">
            <a:avLst/>
          </a:prstGeom>
          <a:noFill/>
        </p:spPr>
        <p:txBody>
          <a:bodyPr wrap="none" rtlCol="0">
            <a:spAutoFit/>
          </a:bodyPr>
          <a:lstStyle/>
          <a:p>
            <a:r>
              <a:rPr lang="en-US" sz="1200" dirty="0"/>
              <a:t>Service Point</a:t>
            </a:r>
          </a:p>
        </p:txBody>
      </p:sp>
      <p:sp>
        <p:nvSpPr>
          <p:cNvPr id="38" name="Freeform 37">
            <a:extLst>
              <a:ext uri="{FF2B5EF4-FFF2-40B4-BE49-F238E27FC236}">
                <a16:creationId xmlns:a16="http://schemas.microsoft.com/office/drawing/2014/main" id="{D80DECBF-D002-71E6-6915-C8D9B82A0AD9}"/>
              </a:ext>
            </a:extLst>
          </p:cNvPr>
          <p:cNvSpPr/>
          <p:nvPr/>
        </p:nvSpPr>
        <p:spPr>
          <a:xfrm>
            <a:off x="10327999" y="4258204"/>
            <a:ext cx="879185" cy="573515"/>
          </a:xfrm>
          <a:custGeom>
            <a:avLst/>
            <a:gdLst>
              <a:gd name="connsiteX0" fmla="*/ 0 w 879185"/>
              <a:gd name="connsiteY0" fmla="*/ 205591 h 573515"/>
              <a:gd name="connsiteX1" fmla="*/ 275943 w 879185"/>
              <a:gd name="connsiteY1" fmla="*/ 16218 h 573515"/>
              <a:gd name="connsiteX2" fmla="*/ 308407 w 879185"/>
              <a:gd name="connsiteY2" fmla="*/ 10807 h 573515"/>
              <a:gd name="connsiteX3" fmla="*/ 827829 w 879185"/>
              <a:gd name="connsiteY3" fmla="*/ 21629 h 573515"/>
              <a:gd name="connsiteX4" fmla="*/ 865704 w 879185"/>
              <a:gd name="connsiteY4" fmla="*/ 59503 h 573515"/>
              <a:gd name="connsiteX5" fmla="*/ 876525 w 879185"/>
              <a:gd name="connsiteY5" fmla="*/ 573515 h 57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185" h="573515">
                <a:moveTo>
                  <a:pt x="0" y="205591"/>
                </a:moveTo>
                <a:lnTo>
                  <a:pt x="275943" y="16218"/>
                </a:lnTo>
                <a:cubicBezTo>
                  <a:pt x="327344" y="-16246"/>
                  <a:pt x="216426" y="9905"/>
                  <a:pt x="308407" y="10807"/>
                </a:cubicBezTo>
                <a:cubicBezTo>
                  <a:pt x="400388" y="11709"/>
                  <a:pt x="734946" y="13513"/>
                  <a:pt x="827829" y="21629"/>
                </a:cubicBezTo>
                <a:cubicBezTo>
                  <a:pt x="920712" y="29745"/>
                  <a:pt x="857588" y="-32478"/>
                  <a:pt x="865704" y="59503"/>
                </a:cubicBezTo>
                <a:cubicBezTo>
                  <a:pt x="873820" y="151484"/>
                  <a:pt x="875172" y="362499"/>
                  <a:pt x="876525" y="573515"/>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1BE67BBD-FFD3-9751-7B88-BB013929E404}"/>
              </a:ext>
            </a:extLst>
          </p:cNvPr>
          <p:cNvSpPr/>
          <p:nvPr/>
        </p:nvSpPr>
        <p:spPr>
          <a:xfrm>
            <a:off x="7677039" y="4217251"/>
            <a:ext cx="218547" cy="203777"/>
          </a:xfrm>
          <a:custGeom>
            <a:avLst/>
            <a:gdLst>
              <a:gd name="connsiteX0" fmla="*/ 0 w 218547"/>
              <a:gd name="connsiteY0" fmla="*/ 47202 h 203777"/>
              <a:gd name="connsiteX1" fmla="*/ 206679 w 218547"/>
              <a:gd name="connsiteY1" fmla="*/ 9624 h 203777"/>
              <a:gd name="connsiteX2" fmla="*/ 175364 w 218547"/>
              <a:gd name="connsiteY2" fmla="*/ 203777 h 203777"/>
            </a:gdLst>
            <a:ahLst/>
            <a:cxnLst>
              <a:cxn ang="0">
                <a:pos x="connsiteX0" y="connsiteY0"/>
              </a:cxn>
              <a:cxn ang="0">
                <a:pos x="connsiteX1" y="connsiteY1"/>
              </a:cxn>
              <a:cxn ang="0">
                <a:pos x="connsiteX2" y="connsiteY2"/>
              </a:cxn>
            </a:cxnLst>
            <a:rect l="l" t="t" r="r" b="b"/>
            <a:pathLst>
              <a:path w="218547" h="203777">
                <a:moveTo>
                  <a:pt x="0" y="47202"/>
                </a:moveTo>
                <a:cubicBezTo>
                  <a:pt x="88726" y="15365"/>
                  <a:pt x="177452" y="-16472"/>
                  <a:pt x="206679" y="9624"/>
                </a:cubicBezTo>
                <a:cubicBezTo>
                  <a:pt x="235906" y="35720"/>
                  <a:pt x="205635" y="119748"/>
                  <a:pt x="175364" y="203777"/>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3">
            <a:extLst>
              <a:ext uri="{FF2B5EF4-FFF2-40B4-BE49-F238E27FC236}">
                <a16:creationId xmlns:a16="http://schemas.microsoft.com/office/drawing/2014/main" id="{F88909CB-1AC2-7EDD-77EB-80B857A31FE0}"/>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B6865A-0500-354D-B051-17ACEB89BC27}" type="slidenum">
              <a:rPr lang="en-US" smtClean="0"/>
              <a:pPr/>
              <a:t>21</a:t>
            </a:fld>
            <a:endParaRPr lang="en-US"/>
          </a:p>
        </p:txBody>
      </p:sp>
      <p:grpSp>
        <p:nvGrpSpPr>
          <p:cNvPr id="46" name="Group 45">
            <a:extLst>
              <a:ext uri="{FF2B5EF4-FFF2-40B4-BE49-F238E27FC236}">
                <a16:creationId xmlns:a16="http://schemas.microsoft.com/office/drawing/2014/main" id="{EF86698C-39F7-44CD-35F3-22989D4D417F}"/>
              </a:ext>
            </a:extLst>
          </p:cNvPr>
          <p:cNvGrpSpPr/>
          <p:nvPr/>
        </p:nvGrpSpPr>
        <p:grpSpPr>
          <a:xfrm>
            <a:off x="7944738" y="3800488"/>
            <a:ext cx="580780" cy="542943"/>
            <a:chOff x="9529347" y="3619087"/>
            <a:chExt cx="580780" cy="542943"/>
          </a:xfrm>
        </p:grpSpPr>
        <p:sp>
          <p:nvSpPr>
            <p:cNvPr id="42" name="Freeform 41">
              <a:extLst>
                <a:ext uri="{FF2B5EF4-FFF2-40B4-BE49-F238E27FC236}">
                  <a16:creationId xmlns:a16="http://schemas.microsoft.com/office/drawing/2014/main" id="{AA1F370A-1CB7-F290-22EF-7D7EF47A3138}"/>
                </a:ext>
              </a:extLst>
            </p:cNvPr>
            <p:cNvSpPr/>
            <p:nvPr/>
          </p:nvSpPr>
          <p:spPr>
            <a:xfrm>
              <a:off x="9529347" y="3784390"/>
              <a:ext cx="405018" cy="377640"/>
            </a:xfrm>
            <a:custGeom>
              <a:avLst/>
              <a:gdLst>
                <a:gd name="connsiteX0" fmla="*/ 0 w 659891"/>
                <a:gd name="connsiteY0" fmla="*/ 3107 h 663955"/>
                <a:gd name="connsiteX1" fmla="*/ 7749 w 659891"/>
                <a:gd name="connsiteY1" fmla="*/ 351819 h 663955"/>
                <a:gd name="connsiteX2" fmla="*/ 15498 w 659891"/>
                <a:gd name="connsiteY2" fmla="*/ 576545 h 663955"/>
                <a:gd name="connsiteX3" fmla="*/ 46495 w 659891"/>
                <a:gd name="connsiteY3" fmla="*/ 661785 h 663955"/>
                <a:gd name="connsiteX4" fmla="*/ 433952 w 659891"/>
                <a:gd name="connsiteY4" fmla="*/ 638538 h 663955"/>
                <a:gd name="connsiteX5" fmla="*/ 643180 w 659891"/>
                <a:gd name="connsiteY5" fmla="*/ 638538 h 663955"/>
                <a:gd name="connsiteX6" fmla="*/ 643180 w 659891"/>
                <a:gd name="connsiteY6" fmla="*/ 584294 h 663955"/>
                <a:gd name="connsiteX7" fmla="*/ 612183 w 659891"/>
                <a:gd name="connsiteY7" fmla="*/ 88348 h 663955"/>
                <a:gd name="connsiteX8" fmla="*/ 588935 w 659891"/>
                <a:gd name="connsiteY8" fmla="*/ 3107 h 663955"/>
                <a:gd name="connsiteX9" fmla="*/ 340963 w 659891"/>
                <a:gd name="connsiteY9" fmla="*/ 18606 h 663955"/>
                <a:gd name="connsiteX10" fmla="*/ 100739 w 659891"/>
                <a:gd name="connsiteY10" fmla="*/ 18606 h 663955"/>
                <a:gd name="connsiteX11" fmla="*/ 0 w 659891"/>
                <a:gd name="connsiteY11" fmla="*/ 3107 h 663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9891" h="663955">
                  <a:moveTo>
                    <a:pt x="0" y="3107"/>
                  </a:moveTo>
                  <a:cubicBezTo>
                    <a:pt x="2583" y="129676"/>
                    <a:pt x="5166" y="256246"/>
                    <a:pt x="7749" y="351819"/>
                  </a:cubicBezTo>
                  <a:cubicBezTo>
                    <a:pt x="10332" y="447392"/>
                    <a:pt x="9040" y="524884"/>
                    <a:pt x="15498" y="576545"/>
                  </a:cubicBezTo>
                  <a:cubicBezTo>
                    <a:pt x="21956" y="628206"/>
                    <a:pt x="-23247" y="651453"/>
                    <a:pt x="46495" y="661785"/>
                  </a:cubicBezTo>
                  <a:cubicBezTo>
                    <a:pt x="116237" y="672117"/>
                    <a:pt x="334505" y="642412"/>
                    <a:pt x="433952" y="638538"/>
                  </a:cubicBezTo>
                  <a:cubicBezTo>
                    <a:pt x="533399" y="634664"/>
                    <a:pt x="608309" y="647579"/>
                    <a:pt x="643180" y="638538"/>
                  </a:cubicBezTo>
                  <a:cubicBezTo>
                    <a:pt x="678051" y="629497"/>
                    <a:pt x="648346" y="675992"/>
                    <a:pt x="643180" y="584294"/>
                  </a:cubicBezTo>
                  <a:cubicBezTo>
                    <a:pt x="638014" y="492596"/>
                    <a:pt x="621224" y="185212"/>
                    <a:pt x="612183" y="88348"/>
                  </a:cubicBezTo>
                  <a:cubicBezTo>
                    <a:pt x="603142" y="-8516"/>
                    <a:pt x="634138" y="14731"/>
                    <a:pt x="588935" y="3107"/>
                  </a:cubicBezTo>
                  <a:cubicBezTo>
                    <a:pt x="543732" y="-8517"/>
                    <a:pt x="422329" y="16023"/>
                    <a:pt x="340963" y="18606"/>
                  </a:cubicBezTo>
                  <a:cubicBezTo>
                    <a:pt x="259597" y="21189"/>
                    <a:pt x="100739" y="18606"/>
                    <a:pt x="100739" y="18606"/>
                  </a:cubicBezTo>
                  <a:lnTo>
                    <a:pt x="0" y="3107"/>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CDC19400-886D-CBE0-76BD-284292394E39}"/>
                </a:ext>
              </a:extLst>
            </p:cNvPr>
            <p:cNvSpPr/>
            <p:nvPr/>
          </p:nvSpPr>
          <p:spPr>
            <a:xfrm>
              <a:off x="9920280" y="3676074"/>
              <a:ext cx="142684" cy="92558"/>
            </a:xfrm>
            <a:custGeom>
              <a:avLst/>
              <a:gdLst>
                <a:gd name="connsiteX0" fmla="*/ 0 w 232474"/>
                <a:gd name="connsiteY0" fmla="*/ 162732 h 162732"/>
                <a:gd name="connsiteX1" fmla="*/ 232474 w 232474"/>
                <a:gd name="connsiteY1" fmla="*/ 0 h 162732"/>
              </a:gdLst>
              <a:ahLst/>
              <a:cxnLst>
                <a:cxn ang="0">
                  <a:pos x="connsiteX0" y="connsiteY0"/>
                </a:cxn>
                <a:cxn ang="0">
                  <a:pos x="connsiteX1" y="connsiteY1"/>
                </a:cxn>
              </a:cxnLst>
              <a:rect l="l" t="t" r="r" b="b"/>
              <a:pathLst>
                <a:path w="232474" h="162732">
                  <a:moveTo>
                    <a:pt x="0" y="162732"/>
                  </a:moveTo>
                  <a:lnTo>
                    <a:pt x="232474"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2C946DEF-D95F-6D66-FE90-FB761812BBBE}"/>
                </a:ext>
              </a:extLst>
            </p:cNvPr>
            <p:cNvSpPr/>
            <p:nvPr/>
          </p:nvSpPr>
          <p:spPr>
            <a:xfrm>
              <a:off x="9955330" y="4002274"/>
              <a:ext cx="142684" cy="132225"/>
            </a:xfrm>
            <a:custGeom>
              <a:avLst/>
              <a:gdLst>
                <a:gd name="connsiteX0" fmla="*/ 0 w 232474"/>
                <a:gd name="connsiteY0" fmla="*/ 232474 h 232474"/>
                <a:gd name="connsiteX1" fmla="*/ 232474 w 232474"/>
                <a:gd name="connsiteY1" fmla="*/ 0 h 232474"/>
              </a:gdLst>
              <a:ahLst/>
              <a:cxnLst>
                <a:cxn ang="0">
                  <a:pos x="connsiteX0" y="connsiteY0"/>
                </a:cxn>
                <a:cxn ang="0">
                  <a:pos x="connsiteX1" y="connsiteY1"/>
                </a:cxn>
              </a:cxnLst>
              <a:rect l="l" t="t" r="r" b="b"/>
              <a:pathLst>
                <a:path w="232474" h="232474">
                  <a:moveTo>
                    <a:pt x="0" y="232474"/>
                  </a:moveTo>
                  <a:lnTo>
                    <a:pt x="232474"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a:extLst>
                <a:ext uri="{FF2B5EF4-FFF2-40B4-BE49-F238E27FC236}">
                  <a16:creationId xmlns:a16="http://schemas.microsoft.com/office/drawing/2014/main" id="{03C57B19-9C53-160B-7062-727277DE33A9}"/>
                </a:ext>
              </a:extLst>
            </p:cNvPr>
            <p:cNvSpPr/>
            <p:nvPr/>
          </p:nvSpPr>
          <p:spPr>
            <a:xfrm>
              <a:off x="9570514" y="3619087"/>
              <a:ext cx="539613" cy="326200"/>
            </a:xfrm>
            <a:custGeom>
              <a:avLst/>
              <a:gdLst>
                <a:gd name="connsiteX0" fmla="*/ 0 w 879185"/>
                <a:gd name="connsiteY0" fmla="*/ 205591 h 573515"/>
                <a:gd name="connsiteX1" fmla="*/ 275943 w 879185"/>
                <a:gd name="connsiteY1" fmla="*/ 16218 h 573515"/>
                <a:gd name="connsiteX2" fmla="*/ 308407 w 879185"/>
                <a:gd name="connsiteY2" fmla="*/ 10807 h 573515"/>
                <a:gd name="connsiteX3" fmla="*/ 827829 w 879185"/>
                <a:gd name="connsiteY3" fmla="*/ 21629 h 573515"/>
                <a:gd name="connsiteX4" fmla="*/ 865704 w 879185"/>
                <a:gd name="connsiteY4" fmla="*/ 59503 h 573515"/>
                <a:gd name="connsiteX5" fmla="*/ 876525 w 879185"/>
                <a:gd name="connsiteY5" fmla="*/ 573515 h 57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185" h="573515">
                  <a:moveTo>
                    <a:pt x="0" y="205591"/>
                  </a:moveTo>
                  <a:lnTo>
                    <a:pt x="275943" y="16218"/>
                  </a:lnTo>
                  <a:cubicBezTo>
                    <a:pt x="327344" y="-16246"/>
                    <a:pt x="216426" y="9905"/>
                    <a:pt x="308407" y="10807"/>
                  </a:cubicBezTo>
                  <a:cubicBezTo>
                    <a:pt x="400388" y="11709"/>
                    <a:pt x="734946" y="13513"/>
                    <a:pt x="827829" y="21629"/>
                  </a:cubicBezTo>
                  <a:cubicBezTo>
                    <a:pt x="920712" y="29745"/>
                    <a:pt x="857588" y="-32478"/>
                    <a:pt x="865704" y="59503"/>
                  </a:cubicBezTo>
                  <a:cubicBezTo>
                    <a:pt x="873820" y="151484"/>
                    <a:pt x="875172" y="362499"/>
                    <a:pt x="876525" y="57351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a:extLst>
              <a:ext uri="{FF2B5EF4-FFF2-40B4-BE49-F238E27FC236}">
                <a16:creationId xmlns:a16="http://schemas.microsoft.com/office/drawing/2014/main" id="{6795B50A-3AB5-C5F0-4290-1B5CADF7DE6F}"/>
              </a:ext>
            </a:extLst>
          </p:cNvPr>
          <p:cNvSpPr/>
          <p:nvPr/>
        </p:nvSpPr>
        <p:spPr>
          <a:xfrm>
            <a:off x="8763674" y="3989285"/>
            <a:ext cx="1570383" cy="477519"/>
          </a:xfrm>
          <a:custGeom>
            <a:avLst/>
            <a:gdLst>
              <a:gd name="csX0" fmla="*/ 0 w 1570383"/>
              <a:gd name="csY0" fmla="*/ 48641 h 477519"/>
              <a:gd name="csX1" fmla="*/ 477430 w 1570383"/>
              <a:gd name="csY1" fmla="*/ 32457 h 477519"/>
              <a:gd name="csX2" fmla="*/ 1505119 w 1570383"/>
              <a:gd name="csY2" fmla="*/ 420874 h 477519"/>
              <a:gd name="csX3" fmla="*/ 1448475 w 1570383"/>
              <a:gd name="csY3" fmla="*/ 234757 h 477519"/>
              <a:gd name="csX4" fmla="*/ 1569855 w 1570383"/>
              <a:gd name="csY4" fmla="*/ 437058 h 477519"/>
              <a:gd name="csX5" fmla="*/ 1391830 w 1570383"/>
              <a:gd name="csY5" fmla="*/ 477519 h 477519"/>
            </a:gdLst>
            <a:ahLst/>
            <a:cxnLst>
              <a:cxn ang="0">
                <a:pos x="csX0" y="csY0"/>
              </a:cxn>
              <a:cxn ang="0">
                <a:pos x="csX1" y="csY1"/>
              </a:cxn>
              <a:cxn ang="0">
                <a:pos x="csX2" y="csY2"/>
              </a:cxn>
              <a:cxn ang="0">
                <a:pos x="csX3" y="csY3"/>
              </a:cxn>
              <a:cxn ang="0">
                <a:pos x="csX4" y="csY4"/>
              </a:cxn>
              <a:cxn ang="0">
                <a:pos x="csX5" y="csY5"/>
              </a:cxn>
            </a:cxnLst>
            <a:rect l="l" t="t" r="r" b="b"/>
            <a:pathLst>
              <a:path w="1570383" h="477519">
                <a:moveTo>
                  <a:pt x="0" y="48641"/>
                </a:moveTo>
                <a:cubicBezTo>
                  <a:pt x="113288" y="9529"/>
                  <a:pt x="226577" y="-29582"/>
                  <a:pt x="477430" y="32457"/>
                </a:cubicBezTo>
                <a:cubicBezTo>
                  <a:pt x="728283" y="94496"/>
                  <a:pt x="1343278" y="387157"/>
                  <a:pt x="1505119" y="420874"/>
                </a:cubicBezTo>
                <a:cubicBezTo>
                  <a:pt x="1666960" y="454591"/>
                  <a:pt x="1437686" y="232060"/>
                  <a:pt x="1448475" y="234757"/>
                </a:cubicBezTo>
                <a:cubicBezTo>
                  <a:pt x="1459264" y="237454"/>
                  <a:pt x="1579296" y="396598"/>
                  <a:pt x="1569855" y="437058"/>
                </a:cubicBezTo>
                <a:cubicBezTo>
                  <a:pt x="1560414" y="477518"/>
                  <a:pt x="1476122" y="477518"/>
                  <a:pt x="1391830" y="47751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a:extLst>
              <a:ext uri="{FF2B5EF4-FFF2-40B4-BE49-F238E27FC236}">
                <a16:creationId xmlns:a16="http://schemas.microsoft.com/office/drawing/2014/main" id="{0C9147C6-8DBB-820C-4CCA-3EF102D4A775}"/>
              </a:ext>
            </a:extLst>
          </p:cNvPr>
          <p:cNvSpPr/>
          <p:nvPr/>
        </p:nvSpPr>
        <p:spPr>
          <a:xfrm>
            <a:off x="8688901" y="4148029"/>
            <a:ext cx="1539432" cy="427825"/>
          </a:xfrm>
          <a:custGeom>
            <a:avLst/>
            <a:gdLst>
              <a:gd name="csX0" fmla="*/ 1539432 w 1539432"/>
              <a:gd name="csY0" fmla="*/ 326867 h 427825"/>
              <a:gd name="csX1" fmla="*/ 1159106 w 1539432"/>
              <a:gd name="csY1" fmla="*/ 415879 h 427825"/>
              <a:gd name="csX2" fmla="*/ 107141 w 1539432"/>
              <a:gd name="csY2" fmla="*/ 92198 h 427825"/>
              <a:gd name="csX3" fmla="*/ 42405 w 1539432"/>
              <a:gd name="csY3" fmla="*/ 11277 h 427825"/>
              <a:gd name="csX4" fmla="*/ 171878 w 1539432"/>
              <a:gd name="csY4" fmla="*/ 3185 h 427825"/>
              <a:gd name="csX5" fmla="*/ 1945 w 1539432"/>
              <a:gd name="csY5" fmla="*/ 35553 h 427825"/>
              <a:gd name="csX6" fmla="*/ 115234 w 1539432"/>
              <a:gd name="csY6" fmla="*/ 165026 h 427825"/>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539432" h="427825">
                <a:moveTo>
                  <a:pt x="1539432" y="326867"/>
                </a:moveTo>
                <a:cubicBezTo>
                  <a:pt x="1468626" y="390928"/>
                  <a:pt x="1397821" y="454990"/>
                  <a:pt x="1159106" y="415879"/>
                </a:cubicBezTo>
                <a:cubicBezTo>
                  <a:pt x="920391" y="376768"/>
                  <a:pt x="293258" y="159632"/>
                  <a:pt x="107141" y="92198"/>
                </a:cubicBezTo>
                <a:cubicBezTo>
                  <a:pt x="-78976" y="24764"/>
                  <a:pt x="31616" y="26112"/>
                  <a:pt x="42405" y="11277"/>
                </a:cubicBezTo>
                <a:cubicBezTo>
                  <a:pt x="53194" y="-3558"/>
                  <a:pt x="178621" y="-861"/>
                  <a:pt x="171878" y="3185"/>
                </a:cubicBezTo>
                <a:cubicBezTo>
                  <a:pt x="165135" y="7231"/>
                  <a:pt x="11386" y="8579"/>
                  <a:pt x="1945" y="35553"/>
                </a:cubicBezTo>
                <a:cubicBezTo>
                  <a:pt x="-7496" y="62526"/>
                  <a:pt x="53869" y="113776"/>
                  <a:pt x="115234" y="16502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6CB781A5-0AD4-129C-8132-D9D8250A8678}"/>
              </a:ext>
            </a:extLst>
          </p:cNvPr>
          <p:cNvSpPr txBox="1"/>
          <p:nvPr/>
        </p:nvSpPr>
        <p:spPr>
          <a:xfrm>
            <a:off x="8924320" y="4133120"/>
            <a:ext cx="1085218" cy="261610"/>
          </a:xfrm>
          <a:prstGeom prst="rect">
            <a:avLst/>
          </a:prstGeom>
          <a:noFill/>
        </p:spPr>
        <p:txBody>
          <a:bodyPr wrap="square" rtlCol="0">
            <a:spAutoFit/>
          </a:bodyPr>
          <a:lstStyle/>
          <a:p>
            <a:r>
              <a:rPr lang="en-US" sz="1100" dirty="0"/>
              <a:t>“shadow” path</a:t>
            </a:r>
          </a:p>
        </p:txBody>
      </p:sp>
    </p:spTree>
    <p:extLst>
      <p:ext uri="{BB962C8B-B14F-4D97-AF65-F5344CB8AC3E}">
        <p14:creationId xmlns:p14="http://schemas.microsoft.com/office/powerpoint/2010/main" val="894276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BAC9-876B-5045-B0F1-1D585C302DAB}"/>
              </a:ext>
            </a:extLst>
          </p:cNvPr>
          <p:cNvSpPr>
            <a:spLocks noGrp="1"/>
          </p:cNvSpPr>
          <p:nvPr>
            <p:ph type="title"/>
          </p:nvPr>
        </p:nvSpPr>
        <p:spPr>
          <a:xfrm>
            <a:off x="731472" y="365125"/>
            <a:ext cx="9650260" cy="1325563"/>
          </a:xfrm>
        </p:spPr>
        <p:txBody>
          <a:bodyPr/>
          <a:lstStyle/>
          <a:p>
            <a:r>
              <a:rPr lang="en-US" dirty="0"/>
              <a:t>An attack vector on HTTPS…</a:t>
            </a:r>
          </a:p>
        </p:txBody>
      </p:sp>
      <p:sp>
        <p:nvSpPr>
          <p:cNvPr id="3" name="Content Placeholder 2">
            <a:extLst>
              <a:ext uri="{FF2B5EF4-FFF2-40B4-BE49-F238E27FC236}">
                <a16:creationId xmlns:a16="http://schemas.microsoft.com/office/drawing/2014/main" id="{1CF5C0CA-8826-134D-96D3-E7558EDA16C5}"/>
              </a:ext>
            </a:extLst>
          </p:cNvPr>
          <p:cNvSpPr>
            <a:spLocks noGrp="1"/>
          </p:cNvSpPr>
          <p:nvPr>
            <p:ph idx="1"/>
          </p:nvPr>
        </p:nvSpPr>
        <p:spPr>
          <a:xfrm>
            <a:off x="938150" y="1825625"/>
            <a:ext cx="9443581" cy="4351338"/>
          </a:xfrm>
        </p:spPr>
        <p:txBody>
          <a:bodyPr>
            <a:normAutofit fontScale="85000" lnSpcReduction="10000"/>
          </a:bodyPr>
          <a:lstStyle/>
          <a:p>
            <a:r>
              <a:rPr lang="en-US" dirty="0"/>
              <a:t>Let’s say you can find an online trusted CA  </a:t>
            </a:r>
          </a:p>
          <a:p>
            <a:pPr lvl="1"/>
            <a:r>
              <a:rPr lang="en-US" dirty="0"/>
              <a:t>that uses the DNS as proof-of-possession of a DNS name in order to mint a domain name certificate</a:t>
            </a:r>
          </a:p>
          <a:p>
            <a:pPr lvl="1"/>
            <a:r>
              <a:rPr lang="en-US" dirty="0"/>
              <a:t>And the DNS name is not DNSSEC protected</a:t>
            </a:r>
          </a:p>
          <a:p>
            <a:r>
              <a:rPr lang="en-US" dirty="0"/>
              <a:t>You can mint a fake domain name certificate by:</a:t>
            </a:r>
          </a:p>
          <a:p>
            <a:pPr lvl="1"/>
            <a:r>
              <a:rPr lang="en-US" dirty="0"/>
              <a:t>Mount a routing attack on the DNS infrastructure with a fake DNS responder</a:t>
            </a:r>
          </a:p>
          <a:p>
            <a:pPr lvl="1"/>
            <a:r>
              <a:rPr lang="en-US" dirty="0"/>
              <a:t>Answer everything correctly except for *.victim ACME DNS challenge from the CA</a:t>
            </a:r>
          </a:p>
          <a:p>
            <a:pPr lvl="1"/>
            <a:r>
              <a:rPr lang="en-US" dirty="0"/>
              <a:t>And for the *.victim challenge queries respond with your own answer</a:t>
            </a:r>
          </a:p>
          <a:p>
            <a:pPr lvl="1"/>
            <a:r>
              <a:rPr lang="en-US" dirty="0"/>
              <a:t>Which means you can answer the CA’s DNS challenge</a:t>
            </a:r>
          </a:p>
          <a:p>
            <a:r>
              <a:rPr lang="en-US" dirty="0"/>
              <a:t>Now you have a trusted fake domain name certificate</a:t>
            </a:r>
          </a:p>
          <a:p>
            <a:endParaRPr lang="en-US" dirty="0"/>
          </a:p>
          <a:p>
            <a:r>
              <a:rPr lang="en-US" dirty="0"/>
              <a:t>You are now able to pull off a MITM attack on a TLS ‘protected’ service</a:t>
            </a:r>
          </a:p>
        </p:txBody>
      </p:sp>
      <p:sp>
        <p:nvSpPr>
          <p:cNvPr id="4" name="Slide Number Placeholder 3">
            <a:extLst>
              <a:ext uri="{FF2B5EF4-FFF2-40B4-BE49-F238E27FC236}">
                <a16:creationId xmlns:a16="http://schemas.microsoft.com/office/drawing/2014/main" id="{7CE466B7-CFBA-7D39-9DA9-B61C6B08BFDC}"/>
              </a:ext>
            </a:extLst>
          </p:cNvPr>
          <p:cNvSpPr>
            <a:spLocks noGrp="1"/>
          </p:cNvSpPr>
          <p:nvPr>
            <p:ph type="sldNum" sz="quarter" idx="12"/>
          </p:nvPr>
        </p:nvSpPr>
        <p:spPr/>
        <p:txBody>
          <a:bodyPr/>
          <a:lstStyle/>
          <a:p>
            <a:fld id="{7EB6865A-0500-354D-B051-17ACEB89BC27}" type="slidenum">
              <a:rPr lang="en-US" smtClean="0"/>
              <a:t>22</a:t>
            </a:fld>
            <a:endParaRPr lang="en-US"/>
          </a:p>
        </p:txBody>
      </p:sp>
      <p:sp>
        <p:nvSpPr>
          <p:cNvPr id="5" name="TextBox 4">
            <a:extLst>
              <a:ext uri="{FF2B5EF4-FFF2-40B4-BE49-F238E27FC236}">
                <a16:creationId xmlns:a16="http://schemas.microsoft.com/office/drawing/2014/main" id="{0A2D516F-AE7D-3AB5-8691-24B7D397D630}"/>
              </a:ext>
            </a:extLst>
          </p:cNvPr>
          <p:cNvSpPr txBox="1"/>
          <p:nvPr/>
        </p:nvSpPr>
        <p:spPr>
          <a:xfrm>
            <a:off x="379712" y="6356350"/>
            <a:ext cx="9381030" cy="338554"/>
          </a:xfrm>
          <a:prstGeom prst="rect">
            <a:avLst/>
          </a:prstGeom>
          <a:noFill/>
        </p:spPr>
        <p:txBody>
          <a:bodyPr wrap="none" rtlCol="0">
            <a:spAutoFit/>
          </a:bodyPr>
          <a:lstStyle/>
          <a:p>
            <a:r>
              <a:rPr lang="en-US" sz="1600" dirty="0"/>
              <a:t>A similar attack can be mounted in a web challenge environment by hijacking the IP address of the web service</a:t>
            </a:r>
          </a:p>
        </p:txBody>
      </p:sp>
    </p:spTree>
    <p:extLst>
      <p:ext uri="{BB962C8B-B14F-4D97-AF65-F5344CB8AC3E}">
        <p14:creationId xmlns:p14="http://schemas.microsoft.com/office/powerpoint/2010/main" val="3499516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BEEB-71EC-B44D-9C15-8FF4ADC395B1}"/>
              </a:ext>
            </a:extLst>
          </p:cNvPr>
          <p:cNvSpPr>
            <a:spLocks noGrp="1"/>
          </p:cNvSpPr>
          <p:nvPr>
            <p:ph type="title"/>
          </p:nvPr>
        </p:nvSpPr>
        <p:spPr/>
        <p:txBody>
          <a:bodyPr/>
          <a:lstStyle/>
          <a:p>
            <a:r>
              <a:rPr lang="en-US" dirty="0"/>
              <a:t>“I want a Pony” Routing Security wish list</a:t>
            </a:r>
          </a:p>
        </p:txBody>
      </p:sp>
      <p:sp>
        <p:nvSpPr>
          <p:cNvPr id="3" name="Content Placeholder 2">
            <a:extLst>
              <a:ext uri="{FF2B5EF4-FFF2-40B4-BE49-F238E27FC236}">
                <a16:creationId xmlns:a16="http://schemas.microsoft.com/office/drawing/2014/main" id="{C1479406-3C9E-8F47-A6FD-79E52ACEE759}"/>
              </a:ext>
            </a:extLst>
          </p:cNvPr>
          <p:cNvSpPr>
            <a:spLocks noGrp="1"/>
          </p:cNvSpPr>
          <p:nvPr>
            <p:ph idx="1"/>
          </p:nvPr>
        </p:nvSpPr>
        <p:spPr/>
        <p:txBody>
          <a:bodyPr/>
          <a:lstStyle/>
          <a:p>
            <a:pPr marL="514350" indent="-514350">
              <a:buFont typeface="+mj-lt"/>
              <a:buAutoNum type="arabicPeriod"/>
            </a:pPr>
            <a:r>
              <a:rPr lang="en-US" dirty="0"/>
              <a:t>Identify whether an address is “bogus” or not</a:t>
            </a:r>
          </a:p>
          <a:p>
            <a:pPr marL="514350" indent="-514350">
              <a:buFont typeface="+mj-lt"/>
              <a:buAutoNum type="arabicPeriod"/>
            </a:pPr>
            <a:r>
              <a:rPr lang="en-US" dirty="0"/>
              <a:t>Assure that the address holder has given their permission for an address to be announced into the routing system</a:t>
            </a:r>
          </a:p>
          <a:p>
            <a:pPr marL="514350" indent="-514350">
              <a:buFont typeface="+mj-lt"/>
              <a:buAutoNum type="arabicPeriod"/>
            </a:pPr>
            <a:r>
              <a:rPr lang="en-US" dirty="0"/>
              <a:t>Identify which AS(s) have been given this permission</a:t>
            </a:r>
          </a:p>
          <a:p>
            <a:pPr marL="514350" indent="-514350">
              <a:buFont typeface="+mj-lt"/>
              <a:buAutoNum type="arabicPeriod"/>
            </a:pPr>
            <a:r>
              <a:rPr lang="en-US" dirty="0"/>
              <a:t>Identify if the AS Path is consistent with the ‘correct’ operation of BGP</a:t>
            </a:r>
          </a:p>
          <a:p>
            <a:pPr marL="514350" indent="-514350">
              <a:buFont typeface="+mj-lt"/>
              <a:buAutoNum type="arabicPeriod"/>
            </a:pPr>
            <a:r>
              <a:rPr lang="en-US" dirty="0"/>
              <a:t>Identify if the AS Path is consistent with the routing policies of the each of the </a:t>
            </a:r>
            <a:r>
              <a:rPr lang="en-US" dirty="0" err="1"/>
              <a:t>Ases</a:t>
            </a:r>
            <a:endParaRPr lang="en-US" dirty="0"/>
          </a:p>
          <a:p>
            <a:pPr marL="514350" indent="-514350">
              <a:buFont typeface="+mj-lt"/>
              <a:buAutoNum type="arabicPeriod"/>
            </a:pPr>
            <a:r>
              <a:rPr lang="en-US" dirty="0"/>
              <a:t>Identify when routing information is being ‘incorrectly’ withheld</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AF75603-2774-3B86-7B0B-44B69CC1FA09}"/>
              </a:ext>
            </a:extLst>
          </p:cNvPr>
          <p:cNvSpPr>
            <a:spLocks noGrp="1"/>
          </p:cNvSpPr>
          <p:nvPr>
            <p:ph type="sldNum" sz="quarter" idx="12"/>
          </p:nvPr>
        </p:nvSpPr>
        <p:spPr/>
        <p:txBody>
          <a:bodyPr/>
          <a:lstStyle/>
          <a:p>
            <a:fld id="{7EB6865A-0500-354D-B051-17ACEB89BC27}" type="slidenum">
              <a:rPr lang="en-US" smtClean="0"/>
              <a:t>23</a:t>
            </a:fld>
            <a:endParaRPr lang="en-US"/>
          </a:p>
        </p:txBody>
      </p:sp>
    </p:spTree>
    <p:extLst>
      <p:ext uri="{BB962C8B-B14F-4D97-AF65-F5344CB8AC3E}">
        <p14:creationId xmlns:p14="http://schemas.microsoft.com/office/powerpoint/2010/main" val="694872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359E-45AD-4E21-09E6-A23EC13421EF}"/>
              </a:ext>
            </a:extLst>
          </p:cNvPr>
          <p:cNvSpPr>
            <a:spLocks noGrp="1"/>
          </p:cNvSpPr>
          <p:nvPr>
            <p:ph type="title"/>
          </p:nvPr>
        </p:nvSpPr>
        <p:spPr>
          <a:xfrm>
            <a:off x="951488" y="2266754"/>
            <a:ext cx="11240511" cy="3737536"/>
          </a:xfrm>
        </p:spPr>
        <p:txBody>
          <a:bodyPr>
            <a:normAutofit/>
          </a:bodyPr>
          <a:lstStyle/>
          <a:p>
            <a:pPr algn="ctr"/>
            <a:r>
              <a:rPr lang="en-US" sz="6600" dirty="0">
                <a:latin typeface="Powderfinger Type" panose="02020709070000000403" pitchFamily="49" charset="77"/>
              </a:rPr>
              <a:t>II. Background – How we got to here</a:t>
            </a:r>
          </a:p>
        </p:txBody>
      </p:sp>
      <p:sp>
        <p:nvSpPr>
          <p:cNvPr id="4" name="Slide Number Placeholder 3">
            <a:extLst>
              <a:ext uri="{FF2B5EF4-FFF2-40B4-BE49-F238E27FC236}">
                <a16:creationId xmlns:a16="http://schemas.microsoft.com/office/drawing/2014/main" id="{A5518291-5EB6-EE39-BF12-1CD269073968}"/>
              </a:ext>
            </a:extLst>
          </p:cNvPr>
          <p:cNvSpPr>
            <a:spLocks noGrp="1"/>
          </p:cNvSpPr>
          <p:nvPr>
            <p:ph type="sldNum" sz="quarter" idx="12"/>
          </p:nvPr>
        </p:nvSpPr>
        <p:spPr/>
        <p:txBody>
          <a:bodyPr/>
          <a:lstStyle/>
          <a:p>
            <a:fld id="{7EB6865A-0500-354D-B051-17ACEB89BC27}" type="slidenum">
              <a:rPr lang="en-US" smtClean="0"/>
              <a:t>24</a:t>
            </a:fld>
            <a:endParaRPr lang="en-US"/>
          </a:p>
        </p:txBody>
      </p:sp>
    </p:spTree>
    <p:extLst>
      <p:ext uri="{BB962C8B-B14F-4D97-AF65-F5344CB8AC3E}">
        <p14:creationId xmlns:p14="http://schemas.microsoft.com/office/powerpoint/2010/main" val="791496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4AB8F-39AD-3CFD-50C6-815C91EB5245}"/>
              </a:ext>
            </a:extLst>
          </p:cNvPr>
          <p:cNvSpPr>
            <a:spLocks noGrp="1"/>
          </p:cNvSpPr>
          <p:nvPr>
            <p:ph type="title"/>
          </p:nvPr>
        </p:nvSpPr>
        <p:spPr/>
        <p:txBody>
          <a:bodyPr/>
          <a:lstStyle/>
          <a:p>
            <a:r>
              <a:rPr lang="en-US" dirty="0"/>
              <a:t>Route </a:t>
            </a:r>
            <a:r>
              <a:rPr lang="en-US" dirty="0" err="1"/>
              <a:t>Registeries</a:t>
            </a:r>
            <a:endParaRPr lang="en-US" dirty="0"/>
          </a:p>
        </p:txBody>
      </p:sp>
      <p:sp>
        <p:nvSpPr>
          <p:cNvPr id="3" name="Content Placeholder 2">
            <a:extLst>
              <a:ext uri="{FF2B5EF4-FFF2-40B4-BE49-F238E27FC236}">
                <a16:creationId xmlns:a16="http://schemas.microsoft.com/office/drawing/2014/main" id="{288D15FD-D8AA-1FEF-2DD6-9E15B1042462}"/>
              </a:ext>
            </a:extLst>
          </p:cNvPr>
          <p:cNvSpPr>
            <a:spLocks noGrp="1"/>
          </p:cNvSpPr>
          <p:nvPr>
            <p:ph idx="1"/>
          </p:nvPr>
        </p:nvSpPr>
        <p:spPr/>
        <p:txBody>
          <a:bodyPr/>
          <a:lstStyle/>
          <a:p>
            <a:r>
              <a:rPr lang="en-US" dirty="0"/>
              <a:t>First used in the early 1990’s as the Route Arbiter Database (RADB) as part of the NSFNET program</a:t>
            </a:r>
          </a:p>
          <a:p>
            <a:r>
              <a:rPr lang="en-US" dirty="0"/>
              <a:t>Describes route origination and inter-AS routing policies</a:t>
            </a:r>
          </a:p>
          <a:p>
            <a:r>
              <a:rPr lang="en-US" dirty="0"/>
              <a:t>An explicit declaration of intent in routing</a:t>
            </a:r>
          </a:p>
          <a:p>
            <a:r>
              <a:rPr lang="en-US" dirty="0"/>
              <a:t>Route Registries can be used by others to filter BGP announcements, filtering out route advertisements that are not described in the route registry</a:t>
            </a:r>
          </a:p>
          <a:p>
            <a:pPr lvl="1"/>
            <a:r>
              <a:rPr lang="en-US" dirty="0"/>
              <a:t>Primary value in preventing neighbor route leaks</a:t>
            </a:r>
          </a:p>
          <a:p>
            <a:pPr lvl="1"/>
            <a:r>
              <a:rPr lang="en-US" dirty="0"/>
              <a:t>Can be used  to prevent hijacks</a:t>
            </a:r>
          </a:p>
          <a:p>
            <a:endParaRPr lang="en-US" dirty="0"/>
          </a:p>
        </p:txBody>
      </p:sp>
      <p:sp>
        <p:nvSpPr>
          <p:cNvPr id="4" name="Slide Number Placeholder 3">
            <a:extLst>
              <a:ext uri="{FF2B5EF4-FFF2-40B4-BE49-F238E27FC236}">
                <a16:creationId xmlns:a16="http://schemas.microsoft.com/office/drawing/2014/main" id="{58379778-0354-9F16-3315-983B82F8D152}"/>
              </a:ext>
            </a:extLst>
          </p:cNvPr>
          <p:cNvSpPr>
            <a:spLocks noGrp="1"/>
          </p:cNvSpPr>
          <p:nvPr>
            <p:ph type="sldNum" sz="quarter" idx="12"/>
          </p:nvPr>
        </p:nvSpPr>
        <p:spPr/>
        <p:txBody>
          <a:bodyPr/>
          <a:lstStyle/>
          <a:p>
            <a:fld id="{7EB6865A-0500-354D-B051-17ACEB89BC27}" type="slidenum">
              <a:rPr lang="en-US" smtClean="0"/>
              <a:t>25</a:t>
            </a:fld>
            <a:endParaRPr lang="en-US"/>
          </a:p>
        </p:txBody>
      </p:sp>
    </p:spTree>
    <p:extLst>
      <p:ext uri="{BB962C8B-B14F-4D97-AF65-F5344CB8AC3E}">
        <p14:creationId xmlns:p14="http://schemas.microsoft.com/office/powerpoint/2010/main" val="2238598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E323-5126-1C8A-6A82-63273410E3F6}"/>
              </a:ext>
            </a:extLst>
          </p:cNvPr>
          <p:cNvSpPr>
            <a:spLocks noGrp="1"/>
          </p:cNvSpPr>
          <p:nvPr>
            <p:ph type="title"/>
          </p:nvPr>
        </p:nvSpPr>
        <p:spPr/>
        <p:txBody>
          <a:bodyPr/>
          <a:lstStyle/>
          <a:p>
            <a:r>
              <a:rPr lang="en-US" dirty="0"/>
              <a:t>RPSL and IRR Tools</a:t>
            </a:r>
          </a:p>
        </p:txBody>
      </p:sp>
      <p:sp>
        <p:nvSpPr>
          <p:cNvPr id="3" name="Content Placeholder 2">
            <a:extLst>
              <a:ext uri="{FF2B5EF4-FFF2-40B4-BE49-F238E27FC236}">
                <a16:creationId xmlns:a16="http://schemas.microsoft.com/office/drawing/2014/main" id="{511FE3F4-5B66-5122-E5D2-6D5864618A2B}"/>
              </a:ext>
            </a:extLst>
          </p:cNvPr>
          <p:cNvSpPr>
            <a:spLocks noGrp="1"/>
          </p:cNvSpPr>
          <p:nvPr>
            <p:ph idx="1"/>
          </p:nvPr>
        </p:nvSpPr>
        <p:spPr/>
        <p:txBody>
          <a:bodyPr/>
          <a:lstStyle/>
          <a:p>
            <a:pPr marL="0" indent="0">
              <a:buNone/>
            </a:pPr>
            <a:r>
              <a:rPr lang="en-US" dirty="0"/>
              <a:t>Route Policy Specification Language</a:t>
            </a:r>
          </a:p>
          <a:p>
            <a:pPr lvl="1"/>
            <a:r>
              <a:rPr lang="en-US" dirty="0"/>
              <a:t>A formal language to allow network operators to describer routing policies and a set of tools to help operators generate routing filters </a:t>
            </a:r>
          </a:p>
          <a:p>
            <a:pPr marL="0" indent="0">
              <a:buNone/>
            </a:pPr>
            <a:r>
              <a:rPr lang="en-US" dirty="0"/>
              <a:t>Tools</a:t>
            </a:r>
          </a:p>
          <a:p>
            <a:pPr lvl="1"/>
            <a:r>
              <a:rPr lang="en-US" dirty="0" err="1"/>
              <a:t>IRRToolSet</a:t>
            </a:r>
            <a:r>
              <a:rPr lang="en-US" dirty="0"/>
              <a:t>, </a:t>
            </a:r>
            <a:r>
              <a:rPr lang="en-US" dirty="0" err="1"/>
              <a:t>RtConfig</a:t>
            </a:r>
            <a:r>
              <a:rPr lang="en-US" dirty="0"/>
              <a:t>, </a:t>
            </a:r>
            <a:r>
              <a:rPr lang="en-US" dirty="0" err="1"/>
              <a:t>rpsltool</a:t>
            </a:r>
            <a:endParaRPr lang="en-US" dirty="0"/>
          </a:p>
          <a:p>
            <a:pPr lvl="1"/>
            <a:r>
              <a:rPr lang="en-US" dirty="0"/>
              <a:t>Gather routing policy data from route registries and transform the data into a route filter set</a:t>
            </a:r>
          </a:p>
          <a:p>
            <a:pPr lvl="1"/>
            <a:r>
              <a:rPr lang="en-US" dirty="0"/>
              <a:t>The route filter set is intended to filter route objects that do not match the declared route policy </a:t>
            </a:r>
          </a:p>
          <a:p>
            <a:endParaRPr lang="en-US" dirty="0"/>
          </a:p>
        </p:txBody>
      </p:sp>
      <p:sp>
        <p:nvSpPr>
          <p:cNvPr id="4" name="Slide Number Placeholder 3">
            <a:extLst>
              <a:ext uri="{FF2B5EF4-FFF2-40B4-BE49-F238E27FC236}">
                <a16:creationId xmlns:a16="http://schemas.microsoft.com/office/drawing/2014/main" id="{4C5F44CC-4D5C-B9A0-A381-624018097ECC}"/>
              </a:ext>
            </a:extLst>
          </p:cNvPr>
          <p:cNvSpPr>
            <a:spLocks noGrp="1"/>
          </p:cNvSpPr>
          <p:nvPr>
            <p:ph type="sldNum" sz="quarter" idx="12"/>
          </p:nvPr>
        </p:nvSpPr>
        <p:spPr/>
        <p:txBody>
          <a:bodyPr/>
          <a:lstStyle/>
          <a:p>
            <a:fld id="{7EB6865A-0500-354D-B051-17ACEB89BC27}" type="slidenum">
              <a:rPr lang="en-US" smtClean="0"/>
              <a:t>26</a:t>
            </a:fld>
            <a:endParaRPr lang="en-US"/>
          </a:p>
        </p:txBody>
      </p:sp>
    </p:spTree>
    <p:extLst>
      <p:ext uri="{BB962C8B-B14F-4D97-AF65-F5344CB8AC3E}">
        <p14:creationId xmlns:p14="http://schemas.microsoft.com/office/powerpoint/2010/main" val="3182884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3C85-39E3-8A73-C3AF-C72810B59B47}"/>
              </a:ext>
            </a:extLst>
          </p:cNvPr>
          <p:cNvSpPr>
            <a:spLocks noGrp="1"/>
          </p:cNvSpPr>
          <p:nvPr>
            <p:ph type="title"/>
          </p:nvPr>
        </p:nvSpPr>
        <p:spPr/>
        <p:txBody>
          <a:bodyPr/>
          <a:lstStyle/>
          <a:p>
            <a:r>
              <a:rPr lang="en-US" dirty="0"/>
              <a:t>Route Registry Issues</a:t>
            </a:r>
          </a:p>
        </p:txBody>
      </p:sp>
      <p:sp>
        <p:nvSpPr>
          <p:cNvPr id="3" name="Content Placeholder 2">
            <a:extLst>
              <a:ext uri="{FF2B5EF4-FFF2-40B4-BE49-F238E27FC236}">
                <a16:creationId xmlns:a16="http://schemas.microsoft.com/office/drawing/2014/main" id="{C872A410-2465-81B9-948A-E4362AD95209}"/>
              </a:ext>
            </a:extLst>
          </p:cNvPr>
          <p:cNvSpPr>
            <a:spLocks noGrp="1"/>
          </p:cNvSpPr>
          <p:nvPr>
            <p:ph idx="1"/>
          </p:nvPr>
        </p:nvSpPr>
        <p:spPr/>
        <p:txBody>
          <a:bodyPr>
            <a:normAutofit fontScale="92500" lnSpcReduction="10000"/>
          </a:bodyPr>
          <a:lstStyle/>
          <a:p>
            <a:pPr marL="285750" indent="-285750"/>
            <a:r>
              <a:rPr lang="en-US" dirty="0"/>
              <a:t>Poor Authority Model (or the complete lack of one in many cases!) </a:t>
            </a:r>
          </a:p>
          <a:p>
            <a:pPr lvl="1"/>
            <a:r>
              <a:rPr lang="en-US" sz="1800" dirty="0"/>
              <a:t>How can a user know that a RR entry is genuine and current?</a:t>
            </a:r>
          </a:p>
          <a:p>
            <a:pPr lvl="1"/>
            <a:r>
              <a:rPr lang="en-US" sz="1800" dirty="0"/>
              <a:t>How can a user know that a RR entry is maintained by an entity who is the authoritative “owner” of an IP address or ASN?</a:t>
            </a:r>
          </a:p>
          <a:p>
            <a:pPr lvl="1"/>
            <a:r>
              <a:rPr lang="en-US" sz="1800" dirty="0"/>
              <a:t>How can a user tell the difference between a current RR entry and a lapsed historical RR entry?</a:t>
            </a:r>
            <a:endParaRPr lang="en-US" sz="1600" dirty="0"/>
          </a:p>
          <a:p>
            <a:pPr marL="285750" indent="-285750"/>
            <a:r>
              <a:rPr lang="en-US" dirty="0"/>
              <a:t>Too many Route Registries</a:t>
            </a:r>
          </a:p>
          <a:p>
            <a:pPr lvl="1"/>
            <a:r>
              <a:rPr lang="en-US" sz="1700" dirty="0"/>
              <a:t>If two different RRs contain conflicting information, what are users meant to do?</a:t>
            </a:r>
          </a:p>
          <a:p>
            <a:pPr marL="285750" indent="-285750"/>
            <a:r>
              <a:rPr lang="en-US" dirty="0"/>
              <a:t>Incomplete Data</a:t>
            </a:r>
          </a:p>
          <a:p>
            <a:pPr lvl="1"/>
            <a:r>
              <a:rPr lang="en-US" sz="1700" dirty="0"/>
              <a:t>If a route is not described in a Route Registry is it just the registry that is missing data or is the route itself invalid?</a:t>
            </a:r>
          </a:p>
          <a:p>
            <a:pPr marL="285750" indent="-285750"/>
            <a:r>
              <a:rPr lang="en-US" dirty="0"/>
              <a:t>Scaling issues</a:t>
            </a:r>
          </a:p>
          <a:p>
            <a:pPr lvl="1"/>
            <a:r>
              <a:rPr lang="en-US" sz="1700" dirty="0"/>
              <a:t>No realistic way to apply IRR filters to </a:t>
            </a:r>
            <a:r>
              <a:rPr lang="en-US" sz="1700" dirty="0" err="1"/>
              <a:t>upstreams</a:t>
            </a:r>
            <a:r>
              <a:rPr lang="en-US" sz="1700" dirty="0"/>
              <a:t> </a:t>
            </a:r>
          </a:p>
          <a:p>
            <a:pPr marL="285750" indent="-285750"/>
            <a:r>
              <a:rPr lang="en-US" dirty="0"/>
              <a:t>RPSL got too geeky!</a:t>
            </a:r>
          </a:p>
          <a:p>
            <a:pPr lvl="1"/>
            <a:r>
              <a:rPr lang="en-US" sz="1700" dirty="0"/>
              <a:t>The Route Policy Language used by Route Registries got overly expressive and complex to use</a:t>
            </a:r>
          </a:p>
          <a:p>
            <a:endParaRPr lang="en-US" dirty="0"/>
          </a:p>
        </p:txBody>
      </p:sp>
      <p:sp>
        <p:nvSpPr>
          <p:cNvPr id="4" name="Slide Number Placeholder 3">
            <a:extLst>
              <a:ext uri="{FF2B5EF4-FFF2-40B4-BE49-F238E27FC236}">
                <a16:creationId xmlns:a16="http://schemas.microsoft.com/office/drawing/2014/main" id="{042EA2A5-5DBE-EAB4-B275-7709DB644BFD}"/>
              </a:ext>
            </a:extLst>
          </p:cNvPr>
          <p:cNvSpPr>
            <a:spLocks noGrp="1"/>
          </p:cNvSpPr>
          <p:nvPr>
            <p:ph type="sldNum" sz="quarter" idx="12"/>
          </p:nvPr>
        </p:nvSpPr>
        <p:spPr/>
        <p:txBody>
          <a:bodyPr/>
          <a:lstStyle/>
          <a:p>
            <a:fld id="{7EB6865A-0500-354D-B051-17ACEB89BC27}" type="slidenum">
              <a:rPr lang="en-US" smtClean="0"/>
              <a:t>27</a:t>
            </a:fld>
            <a:endParaRPr lang="en-US"/>
          </a:p>
        </p:txBody>
      </p:sp>
    </p:spTree>
    <p:extLst>
      <p:ext uri="{BB962C8B-B14F-4D97-AF65-F5344CB8AC3E}">
        <p14:creationId xmlns:p14="http://schemas.microsoft.com/office/powerpoint/2010/main" val="3243675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8CAB-E997-3DCE-44DF-6E4C502BCA88}"/>
              </a:ext>
            </a:extLst>
          </p:cNvPr>
          <p:cNvSpPr>
            <a:spLocks noGrp="1"/>
          </p:cNvSpPr>
          <p:nvPr>
            <p:ph type="title"/>
          </p:nvPr>
        </p:nvSpPr>
        <p:spPr/>
        <p:txBody>
          <a:bodyPr/>
          <a:lstStyle/>
          <a:p>
            <a:r>
              <a:rPr lang="en-US" dirty="0"/>
              <a:t>What’s missing in that picture?</a:t>
            </a:r>
          </a:p>
        </p:txBody>
      </p:sp>
      <p:sp>
        <p:nvSpPr>
          <p:cNvPr id="3" name="Content Placeholder 2">
            <a:extLst>
              <a:ext uri="{FF2B5EF4-FFF2-40B4-BE49-F238E27FC236}">
                <a16:creationId xmlns:a16="http://schemas.microsoft.com/office/drawing/2014/main" id="{C8B5D93B-43FF-CB28-E8C9-7A1DD1E4C484}"/>
              </a:ext>
            </a:extLst>
          </p:cNvPr>
          <p:cNvSpPr>
            <a:spLocks noGrp="1"/>
          </p:cNvSpPr>
          <p:nvPr>
            <p:ph idx="1"/>
          </p:nvPr>
        </p:nvSpPr>
        <p:spPr/>
        <p:txBody>
          <a:bodyPr/>
          <a:lstStyle/>
          <a:p>
            <a:r>
              <a:rPr lang="en-US" dirty="0"/>
              <a:t>If we want to improve the usefulness of route registries, we probably need a robust authority model</a:t>
            </a:r>
          </a:p>
          <a:p>
            <a:pPr marL="0" indent="0">
              <a:buNone/>
            </a:pPr>
            <a:endParaRPr lang="en-US" b="1" dirty="0"/>
          </a:p>
          <a:p>
            <a:pPr marL="0" indent="0">
              <a:buNone/>
            </a:pPr>
            <a:r>
              <a:rPr lang="en-US" b="1" dirty="0"/>
              <a:t>How about Digital Signatures?</a:t>
            </a:r>
          </a:p>
          <a:p>
            <a:r>
              <a:rPr lang="en-US" dirty="0"/>
              <a:t>The signatures can provide currency and authenticity</a:t>
            </a:r>
          </a:p>
          <a:p>
            <a:r>
              <a:rPr lang="en-US" dirty="0"/>
              <a:t>The authority model can allow RR entries to be seen as explicit authorities or permissions from address holders to network operators and from network operators to other networks</a:t>
            </a:r>
          </a:p>
          <a:p>
            <a:endParaRPr lang="en-US" dirty="0"/>
          </a:p>
        </p:txBody>
      </p:sp>
      <p:sp>
        <p:nvSpPr>
          <p:cNvPr id="4" name="Slide Number Placeholder 3">
            <a:extLst>
              <a:ext uri="{FF2B5EF4-FFF2-40B4-BE49-F238E27FC236}">
                <a16:creationId xmlns:a16="http://schemas.microsoft.com/office/drawing/2014/main" id="{46267393-1E8F-3097-71EE-02D16AD609AA}"/>
              </a:ext>
            </a:extLst>
          </p:cNvPr>
          <p:cNvSpPr>
            <a:spLocks noGrp="1"/>
          </p:cNvSpPr>
          <p:nvPr>
            <p:ph type="sldNum" sz="quarter" idx="12"/>
          </p:nvPr>
        </p:nvSpPr>
        <p:spPr/>
        <p:txBody>
          <a:bodyPr/>
          <a:lstStyle/>
          <a:p>
            <a:fld id="{7EB6865A-0500-354D-B051-17ACEB89BC27}" type="slidenum">
              <a:rPr lang="en-US" smtClean="0"/>
              <a:t>28</a:t>
            </a:fld>
            <a:endParaRPr lang="en-US"/>
          </a:p>
        </p:txBody>
      </p:sp>
    </p:spTree>
    <p:extLst>
      <p:ext uri="{BB962C8B-B14F-4D97-AF65-F5344CB8AC3E}">
        <p14:creationId xmlns:p14="http://schemas.microsoft.com/office/powerpoint/2010/main" val="1132550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D75B5-3811-6627-8860-2DF0776696EF}"/>
              </a:ext>
            </a:extLst>
          </p:cNvPr>
          <p:cNvSpPr>
            <a:spLocks noGrp="1"/>
          </p:cNvSpPr>
          <p:nvPr>
            <p:ph type="title"/>
          </p:nvPr>
        </p:nvSpPr>
        <p:spPr/>
        <p:txBody>
          <a:bodyPr/>
          <a:lstStyle/>
          <a:p>
            <a:r>
              <a:rPr lang="en-US" dirty="0"/>
              <a:t>From trying to Secure Routing to trying to Secure the Routing Protocol - </a:t>
            </a:r>
            <a:r>
              <a:rPr lang="en-US" dirty="0" err="1"/>
              <a:t>sBGP</a:t>
            </a:r>
            <a:endParaRPr lang="en-US" dirty="0"/>
          </a:p>
        </p:txBody>
      </p:sp>
      <p:sp>
        <p:nvSpPr>
          <p:cNvPr id="3" name="Content Placeholder 2">
            <a:extLst>
              <a:ext uri="{FF2B5EF4-FFF2-40B4-BE49-F238E27FC236}">
                <a16:creationId xmlns:a16="http://schemas.microsoft.com/office/drawing/2014/main" id="{5C1DA297-2B7D-B1F8-899B-1682512812B1}"/>
              </a:ext>
            </a:extLst>
          </p:cNvPr>
          <p:cNvSpPr>
            <a:spLocks noGrp="1"/>
          </p:cNvSpPr>
          <p:nvPr>
            <p:ph idx="1"/>
          </p:nvPr>
        </p:nvSpPr>
        <p:spPr/>
        <p:txBody>
          <a:bodyPr>
            <a:normAutofit lnSpcReduction="10000"/>
          </a:bodyPr>
          <a:lstStyle/>
          <a:p>
            <a:pPr marL="0" indent="0">
              <a:buNone/>
            </a:pPr>
            <a:r>
              <a:rPr lang="en-US" b="1" dirty="0" err="1"/>
              <a:t>sBGP</a:t>
            </a:r>
            <a:r>
              <a:rPr lang="en-US" b="1" dirty="0"/>
              <a:t> </a:t>
            </a:r>
            <a:r>
              <a:rPr lang="en-US" dirty="0"/>
              <a:t>– an effort to secure the “correct” operation of the BGP protocol</a:t>
            </a:r>
          </a:p>
          <a:p>
            <a:pPr lvl="1"/>
            <a:r>
              <a:rPr lang="en-US" dirty="0"/>
              <a:t>Secure UPDATE messages to protect them from inflight tampering, assure the receiver of the authenticity of the sender, assure the receiver that the UPDATE was correctly addressed, and the sender was authorized to send the UPDATE</a:t>
            </a:r>
          </a:p>
          <a:p>
            <a:pPr lvl="1"/>
            <a:r>
              <a:rPr lang="en-US" dirty="0"/>
              <a:t>Requires X.509 certificates and a PKI for address  and ASN ownership</a:t>
            </a:r>
          </a:p>
          <a:p>
            <a:pPr lvl="1"/>
            <a:r>
              <a:rPr lang="en-US" dirty="0"/>
              <a:t>Route origination required a signed authority by the address owner to permit the AS operator to originate the prefix</a:t>
            </a:r>
          </a:p>
          <a:p>
            <a:pPr lvl="1"/>
            <a:r>
              <a:rPr lang="en-US" dirty="0"/>
              <a:t>Route propagation required the route advertiser to sign over the route, it’s AS Path and the AS of the peer that is receiving the route update</a:t>
            </a:r>
          </a:p>
          <a:p>
            <a:pPr lvl="1"/>
            <a:r>
              <a:rPr lang="en-US" dirty="0"/>
              <a:t>Cannot validate route withdrawals</a:t>
            </a:r>
          </a:p>
          <a:p>
            <a:pPr lvl="1"/>
            <a:r>
              <a:rPr lang="en-US" dirty="0"/>
              <a:t>Does not incorporate routing policy constraints</a:t>
            </a:r>
          </a:p>
          <a:p>
            <a:pPr lvl="1"/>
            <a:endParaRPr lang="en-US" dirty="0"/>
          </a:p>
        </p:txBody>
      </p:sp>
      <p:sp>
        <p:nvSpPr>
          <p:cNvPr id="4" name="Slide Number Placeholder 3">
            <a:extLst>
              <a:ext uri="{FF2B5EF4-FFF2-40B4-BE49-F238E27FC236}">
                <a16:creationId xmlns:a16="http://schemas.microsoft.com/office/drawing/2014/main" id="{818B1970-1C88-E166-A587-D4E3DED6EB75}"/>
              </a:ext>
            </a:extLst>
          </p:cNvPr>
          <p:cNvSpPr>
            <a:spLocks noGrp="1"/>
          </p:cNvSpPr>
          <p:nvPr>
            <p:ph type="sldNum" sz="quarter" idx="12"/>
          </p:nvPr>
        </p:nvSpPr>
        <p:spPr/>
        <p:txBody>
          <a:bodyPr/>
          <a:lstStyle/>
          <a:p>
            <a:fld id="{7EB6865A-0500-354D-B051-17ACEB89BC27}" type="slidenum">
              <a:rPr lang="en-US" smtClean="0"/>
              <a:t>29</a:t>
            </a:fld>
            <a:endParaRPr lang="en-US"/>
          </a:p>
        </p:txBody>
      </p:sp>
    </p:spTree>
    <p:extLst>
      <p:ext uri="{BB962C8B-B14F-4D97-AF65-F5344CB8AC3E}">
        <p14:creationId xmlns:p14="http://schemas.microsoft.com/office/powerpoint/2010/main" val="393875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016D32-3184-30F0-52C6-B480412C4752}"/>
              </a:ext>
            </a:extLst>
          </p:cNvPr>
          <p:cNvPicPr>
            <a:picLocks noChangeAspect="1"/>
          </p:cNvPicPr>
          <p:nvPr/>
        </p:nvPicPr>
        <p:blipFill>
          <a:blip r:embed="rId2"/>
          <a:stretch>
            <a:fillRect/>
          </a:stretch>
        </p:blipFill>
        <p:spPr>
          <a:xfrm>
            <a:off x="1896657" y="681037"/>
            <a:ext cx="8672025" cy="4915989"/>
          </a:xfrm>
          <a:prstGeom prst="rect">
            <a:avLst/>
          </a:prstGeom>
        </p:spPr>
      </p:pic>
      <p:sp>
        <p:nvSpPr>
          <p:cNvPr id="2" name="Slide Number Placeholder 1">
            <a:extLst>
              <a:ext uri="{FF2B5EF4-FFF2-40B4-BE49-F238E27FC236}">
                <a16:creationId xmlns:a16="http://schemas.microsoft.com/office/drawing/2014/main" id="{8447B9B0-7148-B190-518D-5EF1CD4C4774}"/>
              </a:ext>
            </a:extLst>
          </p:cNvPr>
          <p:cNvSpPr>
            <a:spLocks noGrp="1"/>
          </p:cNvSpPr>
          <p:nvPr>
            <p:ph type="sldNum" sz="quarter" idx="12"/>
          </p:nvPr>
        </p:nvSpPr>
        <p:spPr/>
        <p:txBody>
          <a:bodyPr/>
          <a:lstStyle/>
          <a:p>
            <a:fld id="{7EB6865A-0500-354D-B051-17ACEB89BC27}" type="slidenum">
              <a:rPr lang="en-US" smtClean="0"/>
              <a:t>3</a:t>
            </a:fld>
            <a:endParaRPr lang="en-US"/>
          </a:p>
        </p:txBody>
      </p:sp>
    </p:spTree>
    <p:extLst>
      <p:ext uri="{BB962C8B-B14F-4D97-AF65-F5344CB8AC3E}">
        <p14:creationId xmlns:p14="http://schemas.microsoft.com/office/powerpoint/2010/main" val="1790547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075F-FF12-4354-330A-A089C6672953}"/>
              </a:ext>
            </a:extLst>
          </p:cNvPr>
          <p:cNvSpPr>
            <a:spLocks noGrp="1"/>
          </p:cNvSpPr>
          <p:nvPr>
            <p:ph type="title"/>
          </p:nvPr>
        </p:nvSpPr>
        <p:spPr/>
        <p:txBody>
          <a:bodyPr/>
          <a:lstStyle/>
          <a:p>
            <a:r>
              <a:rPr lang="en-US" dirty="0"/>
              <a:t>And an Alternative - </a:t>
            </a:r>
            <a:r>
              <a:rPr lang="en-US" dirty="0" err="1"/>
              <a:t>soBGP</a:t>
            </a:r>
            <a:endParaRPr lang="en-US" dirty="0"/>
          </a:p>
        </p:txBody>
      </p:sp>
      <p:sp>
        <p:nvSpPr>
          <p:cNvPr id="3" name="Content Placeholder 2">
            <a:extLst>
              <a:ext uri="{FF2B5EF4-FFF2-40B4-BE49-F238E27FC236}">
                <a16:creationId xmlns:a16="http://schemas.microsoft.com/office/drawing/2014/main" id="{83E050AF-A3D3-D00B-28FF-0669E9582596}"/>
              </a:ext>
            </a:extLst>
          </p:cNvPr>
          <p:cNvSpPr>
            <a:spLocks noGrp="1"/>
          </p:cNvSpPr>
          <p:nvPr>
            <p:ph idx="1"/>
          </p:nvPr>
        </p:nvSpPr>
        <p:spPr/>
        <p:txBody>
          <a:bodyPr/>
          <a:lstStyle/>
          <a:p>
            <a:r>
              <a:rPr lang="en-US" dirty="0" err="1"/>
              <a:t>sBGP</a:t>
            </a:r>
            <a:r>
              <a:rPr lang="en-US" dirty="0"/>
              <a:t> required intensive processing capability on routers, as route propagation requires a new signature for every propagation step for every prefix</a:t>
            </a:r>
          </a:p>
          <a:p>
            <a:r>
              <a:rPr lang="en-US" b="1" dirty="0" err="1"/>
              <a:t>soBGP</a:t>
            </a:r>
            <a:r>
              <a:rPr lang="en-US" dirty="0"/>
              <a:t> used a “lighter” approach that combined route origination attestations with AS Adjacency (topology) attestations</a:t>
            </a:r>
          </a:p>
          <a:p>
            <a:pPr lvl="1"/>
            <a:r>
              <a:rPr lang="en-US" dirty="0" err="1"/>
              <a:t>sBGP</a:t>
            </a:r>
            <a:r>
              <a:rPr lang="en-US" dirty="0"/>
              <a:t> is able to </a:t>
            </a:r>
            <a:r>
              <a:rPr lang="en-US" i="1" dirty="0"/>
              <a:t>verify</a:t>
            </a:r>
            <a:r>
              <a:rPr lang="en-US" dirty="0"/>
              <a:t> the AS Path of an update, while </a:t>
            </a:r>
            <a:r>
              <a:rPr lang="en-US" dirty="0" err="1"/>
              <a:t>soBGP</a:t>
            </a:r>
            <a:r>
              <a:rPr lang="en-US" dirty="0"/>
              <a:t> can conclude that the AS Path represents a </a:t>
            </a:r>
            <a:r>
              <a:rPr lang="en-US" i="1" dirty="0"/>
              <a:t>plausible</a:t>
            </a:r>
            <a:r>
              <a:rPr lang="en-US" dirty="0"/>
              <a:t> path through the inter-AS topology</a:t>
            </a:r>
          </a:p>
          <a:p>
            <a:pPr lvl="1"/>
            <a:endParaRPr lang="en-US" dirty="0"/>
          </a:p>
          <a:p>
            <a:r>
              <a:rPr lang="en-US" dirty="0"/>
              <a:t>Neither can validate route withdrawals</a:t>
            </a:r>
          </a:p>
          <a:p>
            <a:r>
              <a:rPr lang="en-US" dirty="0"/>
              <a:t>Neither incorporates routing policy constraints</a:t>
            </a:r>
          </a:p>
          <a:p>
            <a:endParaRPr lang="en-US" dirty="0"/>
          </a:p>
        </p:txBody>
      </p:sp>
      <p:sp>
        <p:nvSpPr>
          <p:cNvPr id="4" name="Slide Number Placeholder 3">
            <a:extLst>
              <a:ext uri="{FF2B5EF4-FFF2-40B4-BE49-F238E27FC236}">
                <a16:creationId xmlns:a16="http://schemas.microsoft.com/office/drawing/2014/main" id="{C1327BBE-9C32-0CC6-4C0B-58039F92855F}"/>
              </a:ext>
            </a:extLst>
          </p:cNvPr>
          <p:cNvSpPr>
            <a:spLocks noGrp="1"/>
          </p:cNvSpPr>
          <p:nvPr>
            <p:ph type="sldNum" sz="quarter" idx="12"/>
          </p:nvPr>
        </p:nvSpPr>
        <p:spPr/>
        <p:txBody>
          <a:bodyPr/>
          <a:lstStyle/>
          <a:p>
            <a:fld id="{7EB6865A-0500-354D-B051-17ACEB89BC27}" type="slidenum">
              <a:rPr lang="en-US" smtClean="0"/>
              <a:t>30</a:t>
            </a:fld>
            <a:endParaRPr lang="en-US"/>
          </a:p>
        </p:txBody>
      </p:sp>
    </p:spTree>
    <p:extLst>
      <p:ext uri="{BB962C8B-B14F-4D97-AF65-F5344CB8AC3E}">
        <p14:creationId xmlns:p14="http://schemas.microsoft.com/office/powerpoint/2010/main" val="3583361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47004-BDF7-F5FE-3C0C-461DEB18A373}"/>
              </a:ext>
            </a:extLst>
          </p:cNvPr>
          <p:cNvSpPr>
            <a:spLocks noGrp="1"/>
          </p:cNvSpPr>
          <p:nvPr>
            <p:ph type="title"/>
          </p:nvPr>
        </p:nvSpPr>
        <p:spPr/>
        <p:txBody>
          <a:bodyPr/>
          <a:lstStyle/>
          <a:p>
            <a:r>
              <a:rPr lang="en-US" dirty="0"/>
              <a:t>Deciding is hard</a:t>
            </a:r>
          </a:p>
        </p:txBody>
      </p:sp>
      <p:sp>
        <p:nvSpPr>
          <p:cNvPr id="3" name="Content Placeholder 2">
            <a:extLst>
              <a:ext uri="{FF2B5EF4-FFF2-40B4-BE49-F238E27FC236}">
                <a16:creationId xmlns:a16="http://schemas.microsoft.com/office/drawing/2014/main" id="{7BAA9D77-C2C1-CEDF-3C7A-CEEEB402158C}"/>
              </a:ext>
            </a:extLst>
          </p:cNvPr>
          <p:cNvSpPr>
            <a:spLocks noGrp="1"/>
          </p:cNvSpPr>
          <p:nvPr>
            <p:ph idx="1"/>
          </p:nvPr>
        </p:nvSpPr>
        <p:spPr/>
        <p:txBody>
          <a:bodyPr/>
          <a:lstStyle/>
          <a:p>
            <a:r>
              <a:rPr lang="en-US" dirty="0" err="1"/>
              <a:t>sBGP</a:t>
            </a:r>
            <a:r>
              <a:rPr lang="en-US" dirty="0"/>
              <a:t> and </a:t>
            </a:r>
            <a:r>
              <a:rPr lang="en-US" dirty="0" err="1"/>
              <a:t>soBGP</a:t>
            </a:r>
            <a:r>
              <a:rPr lang="en-US" dirty="0"/>
              <a:t> represented different trade-offs between processing load and levels of assurance</a:t>
            </a:r>
          </a:p>
          <a:p>
            <a:r>
              <a:rPr lang="en-US" dirty="0"/>
              <a:t>A new Working Group (RPSEC) was formed to list the set of functional requirements that a secure routing framework should address</a:t>
            </a:r>
          </a:p>
          <a:p>
            <a:pPr lvl="1"/>
            <a:r>
              <a:rPr lang="en-US" dirty="0"/>
              <a:t>The working group reached agreement on the require to add signed credentials to validate the function of route origination</a:t>
            </a:r>
          </a:p>
          <a:p>
            <a:pPr lvl="1"/>
            <a:r>
              <a:rPr lang="en-US" dirty="0"/>
              <a:t>It stalled on the topic of path validation, with no consensus between path validation and path plausibility </a:t>
            </a:r>
          </a:p>
          <a:p>
            <a:pPr lvl="1"/>
            <a:r>
              <a:rPr lang="en-US" dirty="0"/>
              <a:t>The group did not get around to considering adherence to policy constraints </a:t>
            </a:r>
          </a:p>
          <a:p>
            <a:endParaRPr lang="en-US" dirty="0"/>
          </a:p>
        </p:txBody>
      </p:sp>
      <p:sp>
        <p:nvSpPr>
          <p:cNvPr id="4" name="Slide Number Placeholder 3">
            <a:extLst>
              <a:ext uri="{FF2B5EF4-FFF2-40B4-BE49-F238E27FC236}">
                <a16:creationId xmlns:a16="http://schemas.microsoft.com/office/drawing/2014/main" id="{04085D61-168C-2F8E-81B5-8F3951E0042D}"/>
              </a:ext>
            </a:extLst>
          </p:cNvPr>
          <p:cNvSpPr>
            <a:spLocks noGrp="1"/>
          </p:cNvSpPr>
          <p:nvPr>
            <p:ph type="sldNum" sz="quarter" idx="12"/>
          </p:nvPr>
        </p:nvSpPr>
        <p:spPr/>
        <p:txBody>
          <a:bodyPr/>
          <a:lstStyle/>
          <a:p>
            <a:fld id="{7EB6865A-0500-354D-B051-17ACEB89BC27}" type="slidenum">
              <a:rPr lang="en-US" smtClean="0"/>
              <a:t>31</a:t>
            </a:fld>
            <a:endParaRPr lang="en-US"/>
          </a:p>
        </p:txBody>
      </p:sp>
    </p:spTree>
    <p:extLst>
      <p:ext uri="{BB962C8B-B14F-4D97-AF65-F5344CB8AC3E}">
        <p14:creationId xmlns:p14="http://schemas.microsoft.com/office/powerpoint/2010/main" val="3398774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16A8-D07A-8976-DFEE-319CC8035524}"/>
              </a:ext>
            </a:extLst>
          </p:cNvPr>
          <p:cNvSpPr>
            <a:spLocks noGrp="1"/>
          </p:cNvSpPr>
          <p:nvPr>
            <p:ph type="title"/>
          </p:nvPr>
        </p:nvSpPr>
        <p:spPr/>
        <p:txBody>
          <a:bodyPr/>
          <a:lstStyle/>
          <a:p>
            <a:r>
              <a:rPr lang="en-US" dirty="0"/>
              <a:t>Authority Injection</a:t>
            </a:r>
          </a:p>
        </p:txBody>
      </p:sp>
      <p:sp>
        <p:nvSpPr>
          <p:cNvPr id="3" name="Content Placeholder 2">
            <a:extLst>
              <a:ext uri="{FF2B5EF4-FFF2-40B4-BE49-F238E27FC236}">
                <a16:creationId xmlns:a16="http://schemas.microsoft.com/office/drawing/2014/main" id="{67676262-5842-025B-177D-A0ABCF8EA4F0}"/>
              </a:ext>
            </a:extLst>
          </p:cNvPr>
          <p:cNvSpPr>
            <a:spLocks noGrp="1"/>
          </p:cNvSpPr>
          <p:nvPr>
            <p:ph idx="1"/>
          </p:nvPr>
        </p:nvSpPr>
        <p:spPr/>
        <p:txBody>
          <a:bodyPr/>
          <a:lstStyle/>
          <a:p>
            <a:r>
              <a:rPr lang="en-US" dirty="0"/>
              <a:t>Both </a:t>
            </a:r>
            <a:r>
              <a:rPr lang="en-US" dirty="0" err="1"/>
              <a:t>sBGP</a:t>
            </a:r>
            <a:r>
              <a:rPr lang="en-US" dirty="0"/>
              <a:t> and </a:t>
            </a:r>
            <a:r>
              <a:rPr lang="en-US" dirty="0" err="1"/>
              <a:t>soBGP</a:t>
            </a:r>
            <a:r>
              <a:rPr lang="en-US" dirty="0"/>
              <a:t> had the issue of how to create a testable association of an address and AS number resource with the holder/operator of the resource</a:t>
            </a:r>
          </a:p>
          <a:p>
            <a:r>
              <a:rPr lang="en-US" dirty="0"/>
              <a:t>An effort was constructed on  the foundation of RFC3779, with the active engagement of the Regional Internet Registries as Certification Authorities to build and maintain a PKI for IP number resources</a:t>
            </a:r>
          </a:p>
        </p:txBody>
      </p:sp>
      <p:sp>
        <p:nvSpPr>
          <p:cNvPr id="4" name="Slide Number Placeholder 3">
            <a:extLst>
              <a:ext uri="{FF2B5EF4-FFF2-40B4-BE49-F238E27FC236}">
                <a16:creationId xmlns:a16="http://schemas.microsoft.com/office/drawing/2014/main" id="{C20A623D-D21D-580B-14D2-DB3CC7BF47B6}"/>
              </a:ext>
            </a:extLst>
          </p:cNvPr>
          <p:cNvSpPr>
            <a:spLocks noGrp="1"/>
          </p:cNvSpPr>
          <p:nvPr>
            <p:ph type="sldNum" sz="quarter" idx="12"/>
          </p:nvPr>
        </p:nvSpPr>
        <p:spPr/>
        <p:txBody>
          <a:bodyPr/>
          <a:lstStyle/>
          <a:p>
            <a:fld id="{7EB6865A-0500-354D-B051-17ACEB89BC27}" type="slidenum">
              <a:rPr lang="en-US" smtClean="0"/>
              <a:t>32</a:t>
            </a:fld>
            <a:endParaRPr lang="en-US"/>
          </a:p>
        </p:txBody>
      </p:sp>
    </p:spTree>
    <p:extLst>
      <p:ext uri="{BB962C8B-B14F-4D97-AF65-F5344CB8AC3E}">
        <p14:creationId xmlns:p14="http://schemas.microsoft.com/office/powerpoint/2010/main" val="3053803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DB0E-0934-054C-9596-1FC41F98CE5A}"/>
              </a:ext>
            </a:extLst>
          </p:cNvPr>
          <p:cNvSpPr>
            <a:spLocks noGrp="1"/>
          </p:cNvSpPr>
          <p:nvPr>
            <p:ph type="title"/>
          </p:nvPr>
        </p:nvSpPr>
        <p:spPr/>
        <p:txBody>
          <a:bodyPr>
            <a:normAutofit/>
          </a:bodyPr>
          <a:lstStyle/>
          <a:p>
            <a:r>
              <a:rPr lang="en-US" dirty="0"/>
              <a:t>RFC3779: X.509 Public Key Certificates for IP addresses and AS Numbers</a:t>
            </a:r>
          </a:p>
        </p:txBody>
      </p:sp>
      <p:sp>
        <p:nvSpPr>
          <p:cNvPr id="3" name="Content Placeholder 2">
            <a:extLst>
              <a:ext uri="{FF2B5EF4-FFF2-40B4-BE49-F238E27FC236}">
                <a16:creationId xmlns:a16="http://schemas.microsoft.com/office/drawing/2014/main" id="{87E9E230-7D86-644E-A0D1-C2C0E52A2AE5}"/>
              </a:ext>
            </a:extLst>
          </p:cNvPr>
          <p:cNvSpPr>
            <a:spLocks noGrp="1"/>
          </p:cNvSpPr>
          <p:nvPr>
            <p:ph idx="1"/>
          </p:nvPr>
        </p:nvSpPr>
        <p:spPr>
          <a:xfrm>
            <a:off x="838200" y="2166329"/>
            <a:ext cx="10515600" cy="4010633"/>
          </a:xfrm>
        </p:spPr>
        <p:txBody>
          <a:bodyPr>
            <a:normAutofit/>
          </a:bodyPr>
          <a:lstStyle/>
          <a:p>
            <a:r>
              <a:rPr lang="en-US" dirty="0"/>
              <a:t>An X.509 Public key certificate that includes a set of IP addresses and AS numbers</a:t>
            </a:r>
          </a:p>
          <a:p>
            <a:r>
              <a:rPr lang="en-US" dirty="0"/>
              <a:t>If a certificate can be validated against a trust anchor, then it indicates that:</a:t>
            </a:r>
          </a:p>
          <a:p>
            <a:pPr lvl="1"/>
            <a:r>
              <a:rPr lang="en-US" dirty="0"/>
              <a:t>The IP addresses and/or AS numbers have been validly allocated </a:t>
            </a:r>
          </a:p>
          <a:p>
            <a:pPr lvl="1"/>
            <a:r>
              <a:rPr lang="en-US" dirty="0"/>
              <a:t>The holder of the subject key pair is the current holder of the IP addresses and/or AS numbers</a:t>
            </a:r>
          </a:p>
          <a:p>
            <a:pPr lvl="1"/>
            <a:r>
              <a:rPr lang="en-US" dirty="0"/>
              <a:t>Attestations validly signed using the private key can be considered as genuine authorities that cannot be repudiated</a:t>
            </a:r>
          </a:p>
          <a:p>
            <a:pPr lvl="1"/>
            <a:endParaRPr lang="en-US" dirty="0"/>
          </a:p>
        </p:txBody>
      </p:sp>
      <p:sp>
        <p:nvSpPr>
          <p:cNvPr id="4" name="Slide Number Placeholder 3">
            <a:extLst>
              <a:ext uri="{FF2B5EF4-FFF2-40B4-BE49-F238E27FC236}">
                <a16:creationId xmlns:a16="http://schemas.microsoft.com/office/drawing/2014/main" id="{F971FBA4-BF9F-ACF4-295C-BAE5DD2912D5}"/>
              </a:ext>
            </a:extLst>
          </p:cNvPr>
          <p:cNvSpPr>
            <a:spLocks noGrp="1"/>
          </p:cNvSpPr>
          <p:nvPr>
            <p:ph type="sldNum" sz="quarter" idx="12"/>
          </p:nvPr>
        </p:nvSpPr>
        <p:spPr/>
        <p:txBody>
          <a:bodyPr/>
          <a:lstStyle/>
          <a:p>
            <a:fld id="{7EB6865A-0500-354D-B051-17ACEB89BC27}" type="slidenum">
              <a:rPr lang="en-US" smtClean="0"/>
              <a:t>33</a:t>
            </a:fld>
            <a:endParaRPr lang="en-US"/>
          </a:p>
        </p:txBody>
      </p:sp>
    </p:spTree>
    <p:extLst>
      <p:ext uri="{BB962C8B-B14F-4D97-AF65-F5344CB8AC3E}">
        <p14:creationId xmlns:p14="http://schemas.microsoft.com/office/powerpoint/2010/main" val="4114032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9007-E807-3947-8415-1A36539549EC}"/>
              </a:ext>
            </a:extLst>
          </p:cNvPr>
          <p:cNvSpPr>
            <a:spLocks noGrp="1"/>
          </p:cNvSpPr>
          <p:nvPr>
            <p:ph type="title"/>
          </p:nvPr>
        </p:nvSpPr>
        <p:spPr/>
        <p:txBody>
          <a:bodyPr/>
          <a:lstStyle/>
          <a:p>
            <a:r>
              <a:rPr lang="en-US" dirty="0"/>
              <a:t>Route Origination Authority</a:t>
            </a:r>
          </a:p>
        </p:txBody>
      </p:sp>
      <p:sp>
        <p:nvSpPr>
          <p:cNvPr id="3" name="Content Placeholder 2">
            <a:extLst>
              <a:ext uri="{FF2B5EF4-FFF2-40B4-BE49-F238E27FC236}">
                <a16:creationId xmlns:a16="http://schemas.microsoft.com/office/drawing/2014/main" id="{96592E85-EB9E-A243-96CB-D7EE502039C0}"/>
              </a:ext>
            </a:extLst>
          </p:cNvPr>
          <p:cNvSpPr>
            <a:spLocks noGrp="1"/>
          </p:cNvSpPr>
          <p:nvPr>
            <p:ph idx="1"/>
          </p:nvPr>
        </p:nvSpPr>
        <p:spPr/>
        <p:txBody>
          <a:bodyPr/>
          <a:lstStyle/>
          <a:p>
            <a:r>
              <a:rPr lang="en-US" dirty="0"/>
              <a:t>An address holder can convey a ‘permission’ for an AS to originate a BGP route for the address by signing a permission authority (ROA) using a signing key associated with a valid public key address certificate</a:t>
            </a:r>
          </a:p>
          <a:p>
            <a:r>
              <a:rPr lang="en-US" dirty="0"/>
              <a:t>This authority:</a:t>
            </a:r>
          </a:p>
          <a:p>
            <a:pPr lvl="1"/>
            <a:r>
              <a:rPr lang="en-US" dirty="0"/>
              <a:t>can be validated by any interested party</a:t>
            </a:r>
          </a:p>
          <a:p>
            <a:pPr lvl="1"/>
            <a:r>
              <a:rPr lang="en-US" dirty="0"/>
              <a:t>is dated, so currency is known</a:t>
            </a:r>
          </a:p>
          <a:p>
            <a:pPr lvl="1"/>
            <a:r>
              <a:rPr lang="en-US" dirty="0"/>
              <a:t>cannot be repudiated</a:t>
            </a:r>
          </a:p>
        </p:txBody>
      </p:sp>
      <p:sp>
        <p:nvSpPr>
          <p:cNvPr id="4" name="Slide Number Placeholder 3">
            <a:extLst>
              <a:ext uri="{FF2B5EF4-FFF2-40B4-BE49-F238E27FC236}">
                <a16:creationId xmlns:a16="http://schemas.microsoft.com/office/drawing/2014/main" id="{3304AB6A-C13A-6BCC-52E0-7F05719E2F31}"/>
              </a:ext>
            </a:extLst>
          </p:cNvPr>
          <p:cNvSpPr>
            <a:spLocks noGrp="1"/>
          </p:cNvSpPr>
          <p:nvPr>
            <p:ph type="sldNum" sz="quarter" idx="12"/>
          </p:nvPr>
        </p:nvSpPr>
        <p:spPr/>
        <p:txBody>
          <a:bodyPr/>
          <a:lstStyle/>
          <a:p>
            <a:fld id="{7EB6865A-0500-354D-B051-17ACEB89BC27}" type="slidenum">
              <a:rPr lang="en-US" smtClean="0"/>
              <a:t>34</a:t>
            </a:fld>
            <a:endParaRPr lang="en-US"/>
          </a:p>
        </p:txBody>
      </p:sp>
    </p:spTree>
    <p:extLst>
      <p:ext uri="{BB962C8B-B14F-4D97-AF65-F5344CB8AC3E}">
        <p14:creationId xmlns:p14="http://schemas.microsoft.com/office/powerpoint/2010/main" val="1555443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BEEB-71EC-B44D-9C15-8FF4ADC395B1}"/>
              </a:ext>
            </a:extLst>
          </p:cNvPr>
          <p:cNvSpPr>
            <a:spLocks noGrp="1"/>
          </p:cNvSpPr>
          <p:nvPr>
            <p:ph type="title"/>
          </p:nvPr>
        </p:nvSpPr>
        <p:spPr/>
        <p:txBody>
          <a:bodyPr/>
          <a:lstStyle/>
          <a:p>
            <a:r>
              <a:rPr lang="en-US" dirty="0"/>
              <a:t>If we all used ROAs then:</a:t>
            </a:r>
          </a:p>
        </p:txBody>
      </p:sp>
      <p:sp>
        <p:nvSpPr>
          <p:cNvPr id="3" name="Content Placeholder 2">
            <a:extLst>
              <a:ext uri="{FF2B5EF4-FFF2-40B4-BE49-F238E27FC236}">
                <a16:creationId xmlns:a16="http://schemas.microsoft.com/office/drawing/2014/main" id="{C1479406-3C9E-8F47-A6FD-79E52ACEE759}"/>
              </a:ext>
            </a:extLst>
          </p:cNvPr>
          <p:cNvSpPr>
            <a:spLocks noGrp="1"/>
          </p:cNvSpPr>
          <p:nvPr>
            <p:ph idx="1"/>
          </p:nvPr>
        </p:nvSpPr>
        <p:spPr/>
        <p:txBody>
          <a:bodyPr/>
          <a:lstStyle/>
          <a:p>
            <a:pPr marL="514350" indent="-514350">
              <a:buFont typeface="+mj-lt"/>
              <a:buAutoNum type="arabicPeriod"/>
            </a:pPr>
            <a:r>
              <a:rPr lang="en-US" dirty="0"/>
              <a:t>Identify whether an address is “bogus” or not</a:t>
            </a:r>
          </a:p>
          <a:p>
            <a:pPr marL="514350" indent="-514350">
              <a:buFont typeface="+mj-lt"/>
              <a:buAutoNum type="arabicPeriod"/>
            </a:pPr>
            <a:r>
              <a:rPr lang="en-US" dirty="0"/>
              <a:t>Assure that the address holder has given their permission for an address to be announced into the routing system</a:t>
            </a:r>
          </a:p>
          <a:p>
            <a:pPr marL="514350" indent="-514350">
              <a:buFont typeface="+mj-lt"/>
              <a:buAutoNum type="arabicPeriod"/>
            </a:pPr>
            <a:r>
              <a:rPr lang="en-US" dirty="0"/>
              <a:t>Identify which AS(s) have been given this permission</a:t>
            </a:r>
          </a:p>
          <a:p>
            <a:pPr marL="514350" indent="-514350">
              <a:buFont typeface="+mj-lt"/>
              <a:buAutoNum type="arabicPeriod"/>
            </a:pPr>
            <a:r>
              <a:rPr lang="en-US" dirty="0"/>
              <a:t>Identify if the AS Path is consistent with the ‘correct’ operation of BGP</a:t>
            </a:r>
          </a:p>
          <a:p>
            <a:pPr marL="514350" indent="-514350">
              <a:buFont typeface="+mj-lt"/>
              <a:buAutoNum type="arabicPeriod"/>
            </a:pPr>
            <a:r>
              <a:rPr lang="en-US" dirty="0"/>
              <a:t>Identify if the AS Path is consistent with the routing policies of the each of the </a:t>
            </a:r>
            <a:r>
              <a:rPr lang="en-US" dirty="0" err="1"/>
              <a:t>Ases</a:t>
            </a:r>
            <a:endParaRPr lang="en-US" dirty="0"/>
          </a:p>
          <a:p>
            <a:pPr marL="514350" indent="-514350">
              <a:buFont typeface="+mj-lt"/>
              <a:buAutoNum type="arabicPeriod"/>
            </a:pPr>
            <a:r>
              <a:rPr lang="en-US" dirty="0"/>
              <a:t>Identify when routing information is being ‘incorrectly’ withheld</a:t>
            </a:r>
          </a:p>
          <a:p>
            <a:pPr marL="514350" indent="-514350">
              <a:buFont typeface="+mj-lt"/>
              <a:buAutoNum type="arabicPeriod"/>
            </a:pPr>
            <a:endParaRPr lang="en-US" dirty="0"/>
          </a:p>
        </p:txBody>
      </p:sp>
      <p:sp>
        <p:nvSpPr>
          <p:cNvPr id="4" name="Freeform 3">
            <a:extLst>
              <a:ext uri="{FF2B5EF4-FFF2-40B4-BE49-F238E27FC236}">
                <a16:creationId xmlns:a16="http://schemas.microsoft.com/office/drawing/2014/main" id="{772FA85E-3B27-DA4D-A578-D20C35CC1C71}"/>
              </a:ext>
            </a:extLst>
          </p:cNvPr>
          <p:cNvSpPr/>
          <p:nvPr/>
        </p:nvSpPr>
        <p:spPr>
          <a:xfrm>
            <a:off x="726831" y="1693985"/>
            <a:ext cx="445477" cy="521667"/>
          </a:xfrm>
          <a:custGeom>
            <a:avLst/>
            <a:gdLst>
              <a:gd name="connsiteX0" fmla="*/ 0 w 445477"/>
              <a:gd name="connsiteY0" fmla="*/ 363415 h 521667"/>
              <a:gd name="connsiteX1" fmla="*/ 222738 w 445477"/>
              <a:gd name="connsiteY1" fmla="*/ 509953 h 521667"/>
              <a:gd name="connsiteX2" fmla="*/ 222738 w 445477"/>
              <a:gd name="connsiteY2" fmla="*/ 474784 h 521667"/>
              <a:gd name="connsiteX3" fmla="*/ 328246 w 445477"/>
              <a:gd name="connsiteY3" fmla="*/ 175846 h 521667"/>
              <a:gd name="connsiteX4" fmla="*/ 445477 w 445477"/>
              <a:gd name="connsiteY4" fmla="*/ 0 h 521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77" h="521667">
                <a:moveTo>
                  <a:pt x="0" y="363415"/>
                </a:moveTo>
                <a:cubicBezTo>
                  <a:pt x="92807" y="427403"/>
                  <a:pt x="185615" y="491392"/>
                  <a:pt x="222738" y="509953"/>
                </a:cubicBezTo>
                <a:cubicBezTo>
                  <a:pt x="259861" y="528515"/>
                  <a:pt x="205153" y="530468"/>
                  <a:pt x="222738" y="474784"/>
                </a:cubicBezTo>
                <a:cubicBezTo>
                  <a:pt x="240323" y="419100"/>
                  <a:pt x="291123" y="254977"/>
                  <a:pt x="328246" y="175846"/>
                </a:cubicBezTo>
                <a:cubicBezTo>
                  <a:pt x="365369" y="96715"/>
                  <a:pt x="405423" y="48357"/>
                  <a:pt x="445477"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D58B8B08-0252-AE41-B480-7681C52DB528}"/>
              </a:ext>
            </a:extLst>
          </p:cNvPr>
          <p:cNvSpPr/>
          <p:nvPr/>
        </p:nvSpPr>
        <p:spPr>
          <a:xfrm>
            <a:off x="726831" y="2215652"/>
            <a:ext cx="445477" cy="521667"/>
          </a:xfrm>
          <a:custGeom>
            <a:avLst/>
            <a:gdLst>
              <a:gd name="connsiteX0" fmla="*/ 0 w 445477"/>
              <a:gd name="connsiteY0" fmla="*/ 363415 h 521667"/>
              <a:gd name="connsiteX1" fmla="*/ 222738 w 445477"/>
              <a:gd name="connsiteY1" fmla="*/ 509953 h 521667"/>
              <a:gd name="connsiteX2" fmla="*/ 222738 w 445477"/>
              <a:gd name="connsiteY2" fmla="*/ 474784 h 521667"/>
              <a:gd name="connsiteX3" fmla="*/ 328246 w 445477"/>
              <a:gd name="connsiteY3" fmla="*/ 175846 h 521667"/>
              <a:gd name="connsiteX4" fmla="*/ 445477 w 445477"/>
              <a:gd name="connsiteY4" fmla="*/ 0 h 521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77" h="521667">
                <a:moveTo>
                  <a:pt x="0" y="363415"/>
                </a:moveTo>
                <a:cubicBezTo>
                  <a:pt x="92807" y="427403"/>
                  <a:pt x="185615" y="491392"/>
                  <a:pt x="222738" y="509953"/>
                </a:cubicBezTo>
                <a:cubicBezTo>
                  <a:pt x="259861" y="528515"/>
                  <a:pt x="205153" y="530468"/>
                  <a:pt x="222738" y="474784"/>
                </a:cubicBezTo>
                <a:cubicBezTo>
                  <a:pt x="240323" y="419100"/>
                  <a:pt x="291123" y="254977"/>
                  <a:pt x="328246" y="175846"/>
                </a:cubicBezTo>
                <a:cubicBezTo>
                  <a:pt x="365369" y="96715"/>
                  <a:pt x="405423" y="48357"/>
                  <a:pt x="445477"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F71391B4-C9B8-104F-99D9-60D0EF8D41D2}"/>
              </a:ext>
            </a:extLst>
          </p:cNvPr>
          <p:cNvSpPr/>
          <p:nvPr/>
        </p:nvSpPr>
        <p:spPr>
          <a:xfrm>
            <a:off x="726831" y="3109151"/>
            <a:ext cx="445477" cy="521667"/>
          </a:xfrm>
          <a:custGeom>
            <a:avLst/>
            <a:gdLst>
              <a:gd name="connsiteX0" fmla="*/ 0 w 445477"/>
              <a:gd name="connsiteY0" fmla="*/ 363415 h 521667"/>
              <a:gd name="connsiteX1" fmla="*/ 222738 w 445477"/>
              <a:gd name="connsiteY1" fmla="*/ 509953 h 521667"/>
              <a:gd name="connsiteX2" fmla="*/ 222738 w 445477"/>
              <a:gd name="connsiteY2" fmla="*/ 474784 h 521667"/>
              <a:gd name="connsiteX3" fmla="*/ 328246 w 445477"/>
              <a:gd name="connsiteY3" fmla="*/ 175846 h 521667"/>
              <a:gd name="connsiteX4" fmla="*/ 445477 w 445477"/>
              <a:gd name="connsiteY4" fmla="*/ 0 h 521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77" h="521667">
                <a:moveTo>
                  <a:pt x="0" y="363415"/>
                </a:moveTo>
                <a:cubicBezTo>
                  <a:pt x="92807" y="427403"/>
                  <a:pt x="185615" y="491392"/>
                  <a:pt x="222738" y="509953"/>
                </a:cubicBezTo>
                <a:cubicBezTo>
                  <a:pt x="259861" y="528515"/>
                  <a:pt x="205153" y="530468"/>
                  <a:pt x="222738" y="474784"/>
                </a:cubicBezTo>
                <a:cubicBezTo>
                  <a:pt x="240323" y="419100"/>
                  <a:pt x="291123" y="254977"/>
                  <a:pt x="328246" y="175846"/>
                </a:cubicBezTo>
                <a:cubicBezTo>
                  <a:pt x="365369" y="96715"/>
                  <a:pt x="405423" y="48357"/>
                  <a:pt x="445477"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FC0BD727-DE42-37B3-1E54-2871B8FC128B}"/>
              </a:ext>
            </a:extLst>
          </p:cNvPr>
          <p:cNvSpPr>
            <a:spLocks noGrp="1"/>
          </p:cNvSpPr>
          <p:nvPr>
            <p:ph type="sldNum" sz="quarter" idx="12"/>
          </p:nvPr>
        </p:nvSpPr>
        <p:spPr/>
        <p:txBody>
          <a:bodyPr/>
          <a:lstStyle/>
          <a:p>
            <a:fld id="{7EB6865A-0500-354D-B051-17ACEB89BC27}" type="slidenum">
              <a:rPr lang="en-US" smtClean="0"/>
              <a:t>35</a:t>
            </a:fld>
            <a:endParaRPr lang="en-US"/>
          </a:p>
        </p:txBody>
      </p:sp>
    </p:spTree>
    <p:extLst>
      <p:ext uri="{BB962C8B-B14F-4D97-AF65-F5344CB8AC3E}">
        <p14:creationId xmlns:p14="http://schemas.microsoft.com/office/powerpoint/2010/main" val="1852403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C071-A76C-4C46-BDF0-4F7C6E4F9D1B}"/>
              </a:ext>
            </a:extLst>
          </p:cNvPr>
          <p:cNvSpPr>
            <a:spLocks noGrp="1"/>
          </p:cNvSpPr>
          <p:nvPr>
            <p:ph type="title"/>
          </p:nvPr>
        </p:nvSpPr>
        <p:spPr/>
        <p:txBody>
          <a:bodyPr/>
          <a:lstStyle/>
          <a:p>
            <a:r>
              <a:rPr lang="en-US" dirty="0"/>
              <a:t>Is 3 out of 6 good enough to get a pony?</a:t>
            </a:r>
          </a:p>
        </p:txBody>
      </p:sp>
      <p:sp>
        <p:nvSpPr>
          <p:cNvPr id="3" name="Content Placeholder 2">
            <a:extLst>
              <a:ext uri="{FF2B5EF4-FFF2-40B4-BE49-F238E27FC236}">
                <a16:creationId xmlns:a16="http://schemas.microsoft.com/office/drawing/2014/main" id="{48A7CEA0-C49F-AE46-A610-B64A3FB0E364}"/>
              </a:ext>
            </a:extLst>
          </p:cNvPr>
          <p:cNvSpPr>
            <a:spLocks noGrp="1"/>
          </p:cNvSpPr>
          <p:nvPr>
            <p:ph idx="1"/>
          </p:nvPr>
        </p:nvSpPr>
        <p:spPr>
          <a:xfrm>
            <a:off x="838200" y="2173357"/>
            <a:ext cx="10515600" cy="4003606"/>
          </a:xfrm>
        </p:spPr>
        <p:txBody>
          <a:bodyPr/>
          <a:lstStyle/>
          <a:p>
            <a:pPr marL="0" indent="0">
              <a:buNone/>
            </a:pPr>
            <a:r>
              <a:rPr lang="en-US" b="1" dirty="0"/>
              <a:t>NO!</a:t>
            </a:r>
          </a:p>
          <a:p>
            <a:pPr marL="0" indent="0">
              <a:buNone/>
            </a:pPr>
            <a:endParaRPr lang="en-US" dirty="0"/>
          </a:p>
          <a:p>
            <a:pPr lvl="1"/>
            <a:r>
              <a:rPr lang="en-US" dirty="0"/>
              <a:t>The hijack can reproduce the origin and if the ROA is sloppy then it can use a more specific</a:t>
            </a:r>
          </a:p>
          <a:p>
            <a:pPr lvl="1"/>
            <a:r>
              <a:rPr lang="en-US" dirty="0"/>
              <a:t>Even if the ROA is tight the conflicting routes can still support a desired attack profile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0AA427B-8AAF-0D2F-000F-79EB6CD87671}"/>
              </a:ext>
            </a:extLst>
          </p:cNvPr>
          <p:cNvSpPr>
            <a:spLocks noGrp="1"/>
          </p:cNvSpPr>
          <p:nvPr>
            <p:ph type="sldNum" sz="quarter" idx="12"/>
          </p:nvPr>
        </p:nvSpPr>
        <p:spPr/>
        <p:txBody>
          <a:bodyPr/>
          <a:lstStyle/>
          <a:p>
            <a:fld id="{7EB6865A-0500-354D-B051-17ACEB89BC27}" type="slidenum">
              <a:rPr lang="en-US" smtClean="0"/>
              <a:t>36</a:t>
            </a:fld>
            <a:endParaRPr lang="en-US"/>
          </a:p>
        </p:txBody>
      </p:sp>
    </p:spTree>
    <p:extLst>
      <p:ext uri="{BB962C8B-B14F-4D97-AF65-F5344CB8AC3E}">
        <p14:creationId xmlns:p14="http://schemas.microsoft.com/office/powerpoint/2010/main" val="3476036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0D00-814B-974C-B64E-ECA4636BB86A}"/>
              </a:ext>
            </a:extLst>
          </p:cNvPr>
          <p:cNvSpPr>
            <a:spLocks noGrp="1"/>
          </p:cNvSpPr>
          <p:nvPr>
            <p:ph type="title"/>
          </p:nvPr>
        </p:nvSpPr>
        <p:spPr/>
        <p:txBody>
          <a:bodyPr/>
          <a:lstStyle/>
          <a:p>
            <a:r>
              <a:rPr lang="en-US" dirty="0"/>
              <a:t>From ROAs to a fully secure BGP - BGPSEC</a:t>
            </a:r>
          </a:p>
        </p:txBody>
      </p:sp>
      <p:sp>
        <p:nvSpPr>
          <p:cNvPr id="3" name="Content Placeholder 2">
            <a:extLst>
              <a:ext uri="{FF2B5EF4-FFF2-40B4-BE49-F238E27FC236}">
                <a16:creationId xmlns:a16="http://schemas.microsoft.com/office/drawing/2014/main" id="{DC357742-6B70-BA42-8635-5E49162F8042}"/>
              </a:ext>
            </a:extLst>
          </p:cNvPr>
          <p:cNvSpPr>
            <a:spLocks noGrp="1"/>
          </p:cNvSpPr>
          <p:nvPr>
            <p:ph idx="1"/>
          </p:nvPr>
        </p:nvSpPr>
        <p:spPr>
          <a:xfrm>
            <a:off x="838200" y="1825625"/>
            <a:ext cx="6301977" cy="4351338"/>
          </a:xfrm>
        </p:spPr>
        <p:txBody>
          <a:bodyPr>
            <a:normAutofit fontScale="77500" lnSpcReduction="20000"/>
          </a:bodyPr>
          <a:lstStyle/>
          <a:p>
            <a:pPr marL="0" indent="0">
              <a:buNone/>
            </a:pPr>
            <a:r>
              <a:rPr lang="en-US" dirty="0"/>
              <a:t>ROAs are good, but probably not enough to stop a determined routing attacker</a:t>
            </a:r>
          </a:p>
          <a:p>
            <a:pPr lvl="1"/>
            <a:r>
              <a:rPr lang="en-US" dirty="0"/>
              <a:t>The attacker simply needs to replicate the BGP origination in the AS path to be accepted as “good”</a:t>
            </a:r>
          </a:p>
          <a:p>
            <a:pPr marL="0" indent="0">
              <a:buNone/>
            </a:pPr>
            <a:r>
              <a:rPr lang="en-US" dirty="0"/>
              <a:t>So we really need to secure the BGP AS Path as well</a:t>
            </a:r>
          </a:p>
          <a:p>
            <a:pPr marL="0" indent="0">
              <a:buNone/>
            </a:pPr>
            <a:r>
              <a:rPr lang="en-US" dirty="0"/>
              <a:t>We can do this with RPKI certs!</a:t>
            </a:r>
          </a:p>
          <a:p>
            <a:pPr lvl="1"/>
            <a:r>
              <a:rPr lang="en-US" dirty="0"/>
              <a:t>Every eBGP speaker has a key that is certified by the AS</a:t>
            </a:r>
          </a:p>
          <a:p>
            <a:pPr lvl="1"/>
            <a:r>
              <a:rPr lang="en-US" dirty="0"/>
              <a:t>When an update is passed to a neighbor AS, the router signs across the existing AS Path signature and the neighbor AS</a:t>
            </a:r>
          </a:p>
          <a:p>
            <a:pPr lvl="1"/>
            <a:r>
              <a:rPr lang="en-US" dirty="0"/>
              <a:t>A BGPSEC speaker validates a received update by checking that</a:t>
            </a:r>
          </a:p>
          <a:p>
            <a:pPr lvl="2"/>
            <a:r>
              <a:rPr lang="en-US" dirty="0"/>
              <a:t>there is a current ROA to describe the address and origin AS</a:t>
            </a:r>
          </a:p>
          <a:p>
            <a:pPr lvl="2"/>
            <a:r>
              <a:rPr lang="en-US" dirty="0"/>
              <a:t>The received AS Path can be validated as a sequence of sign-over-sign operations by the AS keys</a:t>
            </a:r>
          </a:p>
          <a:p>
            <a:pPr lvl="1"/>
            <a:endParaRPr lang="en-US" dirty="0"/>
          </a:p>
          <a:p>
            <a:endParaRPr lang="en-US" dirty="0"/>
          </a:p>
          <a:p>
            <a:endParaRPr lang="en-US" dirty="0"/>
          </a:p>
        </p:txBody>
      </p:sp>
      <p:grpSp>
        <p:nvGrpSpPr>
          <p:cNvPr id="4" name="Group 3">
            <a:extLst>
              <a:ext uri="{FF2B5EF4-FFF2-40B4-BE49-F238E27FC236}">
                <a16:creationId xmlns:a16="http://schemas.microsoft.com/office/drawing/2014/main" id="{F9A129EC-E1D4-D048-81EF-74D6CA923EB2}"/>
              </a:ext>
            </a:extLst>
          </p:cNvPr>
          <p:cNvGrpSpPr/>
          <p:nvPr/>
        </p:nvGrpSpPr>
        <p:grpSpPr>
          <a:xfrm>
            <a:off x="7108737" y="2555428"/>
            <a:ext cx="4379726" cy="2499941"/>
            <a:chOff x="1215937" y="1822457"/>
            <a:chExt cx="4379726" cy="2499941"/>
          </a:xfrm>
        </p:grpSpPr>
        <p:grpSp>
          <p:nvGrpSpPr>
            <p:cNvPr id="5" name="Group 4">
              <a:extLst>
                <a:ext uri="{FF2B5EF4-FFF2-40B4-BE49-F238E27FC236}">
                  <a16:creationId xmlns:a16="http://schemas.microsoft.com/office/drawing/2014/main" id="{210AF824-D13E-0B48-A79A-CD7F372FCBFD}"/>
                </a:ext>
              </a:extLst>
            </p:cNvPr>
            <p:cNvGrpSpPr/>
            <p:nvPr/>
          </p:nvGrpSpPr>
          <p:grpSpPr>
            <a:xfrm>
              <a:off x="1333823" y="2161303"/>
              <a:ext cx="415051" cy="388683"/>
              <a:chOff x="4695768" y="5354663"/>
              <a:chExt cx="415051" cy="388683"/>
            </a:xfrm>
          </p:grpSpPr>
          <p:sp>
            <p:nvSpPr>
              <p:cNvPr id="37" name="Freeform 36">
                <a:extLst>
                  <a:ext uri="{FF2B5EF4-FFF2-40B4-BE49-F238E27FC236}">
                    <a16:creationId xmlns:a16="http://schemas.microsoft.com/office/drawing/2014/main" id="{2DAE5C7E-0BBE-064D-828B-904BD3CCABCA}"/>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a:extLst>
                  <a:ext uri="{FF2B5EF4-FFF2-40B4-BE49-F238E27FC236}">
                    <a16:creationId xmlns:a16="http://schemas.microsoft.com/office/drawing/2014/main" id="{9CDBE7E9-9E48-8941-A776-04E813EC6B10}"/>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a:extLst>
                  <a:ext uri="{FF2B5EF4-FFF2-40B4-BE49-F238E27FC236}">
                    <a16:creationId xmlns:a16="http://schemas.microsoft.com/office/drawing/2014/main" id="{58B7FADB-3192-0145-A286-A66821AFB13E}"/>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4236AF76-F796-5940-ACA9-B4258E0D7392}"/>
                </a:ext>
              </a:extLst>
            </p:cNvPr>
            <p:cNvGrpSpPr/>
            <p:nvPr/>
          </p:nvGrpSpPr>
          <p:grpSpPr>
            <a:xfrm>
              <a:off x="3139177" y="3110873"/>
              <a:ext cx="415051" cy="388683"/>
              <a:chOff x="4695768" y="5354663"/>
              <a:chExt cx="415051" cy="388683"/>
            </a:xfrm>
          </p:grpSpPr>
          <p:sp>
            <p:nvSpPr>
              <p:cNvPr id="34" name="Freeform 33">
                <a:extLst>
                  <a:ext uri="{FF2B5EF4-FFF2-40B4-BE49-F238E27FC236}">
                    <a16:creationId xmlns:a16="http://schemas.microsoft.com/office/drawing/2014/main" id="{C5E8EA5F-CC31-2345-B4C0-BCF3EACCD49E}"/>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DAAF1180-CA2D-EC44-AE12-562B8439ECDA}"/>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62FA5B95-1A8E-CD43-9EF3-467CE39E463A}"/>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DA29D1B7-3D8A-C943-9830-A53A9A45F3AD}"/>
                </a:ext>
              </a:extLst>
            </p:cNvPr>
            <p:cNvGrpSpPr/>
            <p:nvPr/>
          </p:nvGrpSpPr>
          <p:grpSpPr>
            <a:xfrm>
              <a:off x="5038315" y="2146920"/>
              <a:ext cx="415051" cy="388683"/>
              <a:chOff x="4695768" y="5354663"/>
              <a:chExt cx="415051" cy="388683"/>
            </a:xfrm>
          </p:grpSpPr>
          <p:sp>
            <p:nvSpPr>
              <p:cNvPr id="31" name="Freeform 30">
                <a:extLst>
                  <a:ext uri="{FF2B5EF4-FFF2-40B4-BE49-F238E27FC236}">
                    <a16:creationId xmlns:a16="http://schemas.microsoft.com/office/drawing/2014/main" id="{C8DB0D3E-6E97-6F4D-9AC9-DD3B9589A96B}"/>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FFCB8B2E-B52E-974D-889A-4F6AD7D3A677}"/>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6BB3D2F2-720D-F242-B43D-2BE99CE54381}"/>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1D57E87-E662-A949-A05F-5FB4AC4E6AF8}"/>
                </a:ext>
              </a:extLst>
            </p:cNvPr>
            <p:cNvGrpSpPr/>
            <p:nvPr/>
          </p:nvGrpSpPr>
          <p:grpSpPr>
            <a:xfrm>
              <a:off x="5028624" y="3933715"/>
              <a:ext cx="415051" cy="388683"/>
              <a:chOff x="4695768" y="5354663"/>
              <a:chExt cx="415051" cy="388683"/>
            </a:xfrm>
          </p:grpSpPr>
          <p:sp>
            <p:nvSpPr>
              <p:cNvPr id="28" name="Freeform 27">
                <a:extLst>
                  <a:ext uri="{FF2B5EF4-FFF2-40B4-BE49-F238E27FC236}">
                    <a16:creationId xmlns:a16="http://schemas.microsoft.com/office/drawing/2014/main" id="{4B55063B-5987-9C4A-8FBF-DA8A527B55D7}"/>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9418C84D-DC8C-0F42-BE4B-4A48254376E7}"/>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9FC8185B-D44A-D14B-B0C3-BBD36B1EA3A0}"/>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8418F5CB-0769-2044-8ED9-C3F0412B7F3A}"/>
                </a:ext>
              </a:extLst>
            </p:cNvPr>
            <p:cNvSpPr txBox="1"/>
            <p:nvPr/>
          </p:nvSpPr>
          <p:spPr>
            <a:xfrm>
              <a:off x="1215937" y="1847932"/>
              <a:ext cx="615874" cy="307777"/>
            </a:xfrm>
            <a:prstGeom prst="rect">
              <a:avLst/>
            </a:prstGeom>
            <a:noFill/>
          </p:spPr>
          <p:txBody>
            <a:bodyPr wrap="none" rtlCol="0">
              <a:spAutoFit/>
            </a:bodyPr>
            <a:lstStyle/>
            <a:p>
              <a:r>
                <a:rPr lang="en-US" sz="1400" dirty="0">
                  <a:latin typeface="AhnbergHand" pitchFamily="2" charset="0"/>
                </a:rPr>
                <a:t>AS 1</a:t>
              </a:r>
            </a:p>
          </p:txBody>
        </p:sp>
        <p:sp>
          <p:nvSpPr>
            <p:cNvPr id="10" name="TextBox 9">
              <a:extLst>
                <a:ext uri="{FF2B5EF4-FFF2-40B4-BE49-F238E27FC236}">
                  <a16:creationId xmlns:a16="http://schemas.microsoft.com/office/drawing/2014/main" id="{F5E7043D-10A5-A044-9BBD-D053B0E77965}"/>
                </a:ext>
              </a:extLst>
            </p:cNvPr>
            <p:cNvSpPr txBox="1"/>
            <p:nvPr/>
          </p:nvSpPr>
          <p:spPr>
            <a:xfrm>
              <a:off x="3010070" y="2792220"/>
              <a:ext cx="683200" cy="307777"/>
            </a:xfrm>
            <a:prstGeom prst="rect">
              <a:avLst/>
            </a:prstGeom>
            <a:noFill/>
          </p:spPr>
          <p:txBody>
            <a:bodyPr wrap="none" rtlCol="0">
              <a:spAutoFit/>
            </a:bodyPr>
            <a:lstStyle/>
            <a:p>
              <a:r>
                <a:rPr lang="en-US" sz="1400" dirty="0">
                  <a:latin typeface="AhnbergHand" pitchFamily="2" charset="0"/>
                </a:rPr>
                <a:t>AS 2</a:t>
              </a:r>
            </a:p>
          </p:txBody>
        </p:sp>
        <p:sp>
          <p:nvSpPr>
            <p:cNvPr id="11" name="TextBox 10">
              <a:extLst>
                <a:ext uri="{FF2B5EF4-FFF2-40B4-BE49-F238E27FC236}">
                  <a16:creationId xmlns:a16="http://schemas.microsoft.com/office/drawing/2014/main" id="{5D2492A2-72F6-9846-9A48-F10579519329}"/>
                </a:ext>
              </a:extLst>
            </p:cNvPr>
            <p:cNvSpPr txBox="1"/>
            <p:nvPr/>
          </p:nvSpPr>
          <p:spPr>
            <a:xfrm>
              <a:off x="4862332" y="1822457"/>
              <a:ext cx="660758" cy="307777"/>
            </a:xfrm>
            <a:prstGeom prst="rect">
              <a:avLst/>
            </a:prstGeom>
            <a:noFill/>
          </p:spPr>
          <p:txBody>
            <a:bodyPr wrap="none" rtlCol="0">
              <a:spAutoFit/>
            </a:bodyPr>
            <a:lstStyle/>
            <a:p>
              <a:r>
                <a:rPr lang="en-US" sz="1400" dirty="0">
                  <a:latin typeface="AhnbergHand" pitchFamily="2" charset="0"/>
                </a:rPr>
                <a:t>AS 3</a:t>
              </a:r>
            </a:p>
          </p:txBody>
        </p:sp>
        <p:sp>
          <p:nvSpPr>
            <p:cNvPr id="12" name="TextBox 11">
              <a:extLst>
                <a:ext uri="{FF2B5EF4-FFF2-40B4-BE49-F238E27FC236}">
                  <a16:creationId xmlns:a16="http://schemas.microsoft.com/office/drawing/2014/main" id="{CA634BF7-BA9B-B942-B58A-63C7572663D2}"/>
                </a:ext>
              </a:extLst>
            </p:cNvPr>
            <p:cNvSpPr txBox="1"/>
            <p:nvPr/>
          </p:nvSpPr>
          <p:spPr>
            <a:xfrm>
              <a:off x="4942920" y="3610914"/>
              <a:ext cx="652743" cy="307777"/>
            </a:xfrm>
            <a:prstGeom prst="rect">
              <a:avLst/>
            </a:prstGeom>
            <a:noFill/>
          </p:spPr>
          <p:txBody>
            <a:bodyPr wrap="none" rtlCol="0">
              <a:spAutoFit/>
            </a:bodyPr>
            <a:lstStyle/>
            <a:p>
              <a:r>
                <a:rPr lang="en-US" sz="1400" dirty="0">
                  <a:latin typeface="AhnbergHand" pitchFamily="2" charset="0"/>
                </a:rPr>
                <a:t>AS 4</a:t>
              </a:r>
            </a:p>
          </p:txBody>
        </p:sp>
        <p:sp>
          <p:nvSpPr>
            <p:cNvPr id="13" name="TextBox 12">
              <a:extLst>
                <a:ext uri="{FF2B5EF4-FFF2-40B4-BE49-F238E27FC236}">
                  <a16:creationId xmlns:a16="http://schemas.microsoft.com/office/drawing/2014/main" id="{A4B96A11-4C26-CE4B-B52E-4A61C03B9BFC}"/>
                </a:ext>
              </a:extLst>
            </p:cNvPr>
            <p:cNvSpPr txBox="1"/>
            <p:nvPr/>
          </p:nvSpPr>
          <p:spPr>
            <a:xfrm>
              <a:off x="1691483" y="2481777"/>
              <a:ext cx="1003801" cy="400110"/>
            </a:xfrm>
            <a:prstGeom prst="rect">
              <a:avLst/>
            </a:prstGeom>
            <a:noFill/>
          </p:spPr>
          <p:txBody>
            <a:bodyPr wrap="none" rtlCol="0">
              <a:spAutoFit/>
            </a:bodyPr>
            <a:lstStyle/>
            <a:p>
              <a:r>
                <a:rPr lang="en-US" sz="1000" dirty="0">
                  <a:latin typeface="AhnbergHand" pitchFamily="2" charset="0"/>
                </a:rPr>
                <a:t>AS1 -&gt; AS2</a:t>
              </a:r>
            </a:p>
            <a:p>
              <a:r>
                <a:rPr lang="en-US" sz="1000" dirty="0">
                  <a:latin typeface="AhnbergHand" pitchFamily="2" charset="0"/>
                </a:rPr>
                <a:t>Signed AS1</a:t>
              </a:r>
            </a:p>
          </p:txBody>
        </p:sp>
        <p:sp>
          <p:nvSpPr>
            <p:cNvPr id="14" name="TextBox 13">
              <a:extLst>
                <a:ext uri="{FF2B5EF4-FFF2-40B4-BE49-F238E27FC236}">
                  <a16:creationId xmlns:a16="http://schemas.microsoft.com/office/drawing/2014/main" id="{61D104C4-B595-A047-882D-99CD7AF38188}"/>
                </a:ext>
              </a:extLst>
            </p:cNvPr>
            <p:cNvSpPr txBox="1"/>
            <p:nvPr/>
          </p:nvSpPr>
          <p:spPr>
            <a:xfrm>
              <a:off x="3554228" y="2417287"/>
              <a:ext cx="1003801" cy="400110"/>
            </a:xfrm>
            <a:prstGeom prst="rect">
              <a:avLst/>
            </a:prstGeom>
            <a:noFill/>
          </p:spPr>
          <p:txBody>
            <a:bodyPr wrap="none" rtlCol="0">
              <a:spAutoFit/>
            </a:bodyPr>
            <a:lstStyle/>
            <a:p>
              <a:r>
                <a:rPr lang="en-US" sz="1000" dirty="0">
                  <a:latin typeface="AhnbergHand" pitchFamily="2" charset="0"/>
                </a:rPr>
                <a:t>AS1 -&gt; AS2</a:t>
              </a:r>
            </a:p>
            <a:p>
              <a:r>
                <a:rPr lang="en-US" sz="1000" dirty="0">
                  <a:latin typeface="AhnbergHand" pitchFamily="2" charset="0"/>
                </a:rPr>
                <a:t>Signed AS1</a:t>
              </a:r>
            </a:p>
          </p:txBody>
        </p:sp>
        <p:sp>
          <p:nvSpPr>
            <p:cNvPr id="15" name="TextBox 14">
              <a:extLst>
                <a:ext uri="{FF2B5EF4-FFF2-40B4-BE49-F238E27FC236}">
                  <a16:creationId xmlns:a16="http://schemas.microsoft.com/office/drawing/2014/main" id="{8C871C11-94E2-094C-98D7-F89A46084CD1}"/>
                </a:ext>
              </a:extLst>
            </p:cNvPr>
            <p:cNvSpPr txBox="1"/>
            <p:nvPr/>
          </p:nvSpPr>
          <p:spPr>
            <a:xfrm>
              <a:off x="3564261" y="3474930"/>
              <a:ext cx="1003801" cy="400110"/>
            </a:xfrm>
            <a:prstGeom prst="rect">
              <a:avLst/>
            </a:prstGeom>
            <a:noFill/>
          </p:spPr>
          <p:txBody>
            <a:bodyPr wrap="none" rtlCol="0">
              <a:spAutoFit/>
            </a:bodyPr>
            <a:lstStyle/>
            <a:p>
              <a:r>
                <a:rPr lang="en-US" sz="1000" dirty="0">
                  <a:latin typeface="AhnbergHand" pitchFamily="2" charset="0"/>
                </a:rPr>
                <a:t>AS1 -&gt; AS2</a:t>
              </a:r>
            </a:p>
            <a:p>
              <a:r>
                <a:rPr lang="en-US" sz="1000" dirty="0">
                  <a:latin typeface="AhnbergHand" pitchFamily="2" charset="0"/>
                </a:rPr>
                <a:t>Signed AS1</a:t>
              </a:r>
            </a:p>
          </p:txBody>
        </p:sp>
        <p:sp>
          <p:nvSpPr>
            <p:cNvPr id="16" name="TextBox 15">
              <a:extLst>
                <a:ext uri="{FF2B5EF4-FFF2-40B4-BE49-F238E27FC236}">
                  <a16:creationId xmlns:a16="http://schemas.microsoft.com/office/drawing/2014/main" id="{6944F165-4F25-304B-9D77-DE4E7753CA17}"/>
                </a:ext>
              </a:extLst>
            </p:cNvPr>
            <p:cNvSpPr txBox="1"/>
            <p:nvPr/>
          </p:nvSpPr>
          <p:spPr>
            <a:xfrm>
              <a:off x="3554227" y="2817397"/>
              <a:ext cx="1037463" cy="400110"/>
            </a:xfrm>
            <a:prstGeom prst="rect">
              <a:avLst/>
            </a:prstGeom>
            <a:noFill/>
          </p:spPr>
          <p:txBody>
            <a:bodyPr wrap="none" rtlCol="0">
              <a:spAutoFit/>
            </a:bodyPr>
            <a:lstStyle/>
            <a:p>
              <a:r>
                <a:rPr lang="en-US" sz="1000" dirty="0">
                  <a:solidFill>
                    <a:srgbClr val="00B050"/>
                  </a:solidFill>
                  <a:latin typeface="AhnbergHand" pitchFamily="2" charset="0"/>
                </a:rPr>
                <a:t>AS2 -&gt; AS3</a:t>
              </a:r>
            </a:p>
            <a:p>
              <a:r>
                <a:rPr lang="en-US" sz="1000" dirty="0">
                  <a:solidFill>
                    <a:srgbClr val="00B050"/>
                  </a:solidFill>
                  <a:latin typeface="AhnbergHand" pitchFamily="2" charset="0"/>
                </a:rPr>
                <a:t>Signed AS2</a:t>
              </a:r>
            </a:p>
          </p:txBody>
        </p:sp>
        <p:sp>
          <p:nvSpPr>
            <p:cNvPr id="17" name="TextBox 16">
              <a:extLst>
                <a:ext uri="{FF2B5EF4-FFF2-40B4-BE49-F238E27FC236}">
                  <a16:creationId xmlns:a16="http://schemas.microsoft.com/office/drawing/2014/main" id="{A41EE47B-DE85-5045-8671-511F99FB7D10}"/>
                </a:ext>
              </a:extLst>
            </p:cNvPr>
            <p:cNvSpPr txBox="1"/>
            <p:nvPr/>
          </p:nvSpPr>
          <p:spPr>
            <a:xfrm>
              <a:off x="3554227" y="3880895"/>
              <a:ext cx="1031051" cy="400110"/>
            </a:xfrm>
            <a:prstGeom prst="rect">
              <a:avLst/>
            </a:prstGeom>
            <a:noFill/>
          </p:spPr>
          <p:txBody>
            <a:bodyPr wrap="none" rtlCol="0">
              <a:spAutoFit/>
            </a:bodyPr>
            <a:lstStyle/>
            <a:p>
              <a:r>
                <a:rPr lang="en-US" sz="1000" dirty="0">
                  <a:solidFill>
                    <a:srgbClr val="00B050"/>
                  </a:solidFill>
                  <a:latin typeface="AhnbergHand" pitchFamily="2" charset="0"/>
                </a:rPr>
                <a:t>AS2 -&gt; AS4</a:t>
              </a:r>
            </a:p>
            <a:p>
              <a:r>
                <a:rPr lang="en-US" sz="1000" dirty="0">
                  <a:solidFill>
                    <a:srgbClr val="00B050"/>
                  </a:solidFill>
                  <a:latin typeface="AhnbergHand" pitchFamily="2" charset="0"/>
                </a:rPr>
                <a:t>Signed AS2</a:t>
              </a:r>
            </a:p>
          </p:txBody>
        </p:sp>
        <p:sp>
          <p:nvSpPr>
            <p:cNvPr id="18" name="Freeform 17">
              <a:extLst>
                <a:ext uri="{FF2B5EF4-FFF2-40B4-BE49-F238E27FC236}">
                  <a16:creationId xmlns:a16="http://schemas.microsoft.com/office/drawing/2014/main" id="{DBA5A92B-0867-E645-A5CB-2835E43FEAD5}"/>
                </a:ext>
              </a:extLst>
            </p:cNvPr>
            <p:cNvSpPr/>
            <p:nvPr/>
          </p:nvSpPr>
          <p:spPr>
            <a:xfrm>
              <a:off x="1735015" y="2441533"/>
              <a:ext cx="904462" cy="450054"/>
            </a:xfrm>
            <a:custGeom>
              <a:avLst/>
              <a:gdLst>
                <a:gd name="connsiteX0" fmla="*/ 0 w 904462"/>
                <a:gd name="connsiteY0" fmla="*/ 37898 h 450054"/>
                <a:gd name="connsiteX1" fmla="*/ 23447 w 904462"/>
                <a:gd name="connsiteY1" fmla="*/ 342698 h 450054"/>
                <a:gd name="connsiteX2" fmla="*/ 17585 w 904462"/>
                <a:gd name="connsiteY2" fmla="*/ 436482 h 450054"/>
                <a:gd name="connsiteX3" fmla="*/ 64477 w 904462"/>
                <a:gd name="connsiteY3" fmla="*/ 448205 h 450054"/>
                <a:gd name="connsiteX4" fmla="*/ 674077 w 904462"/>
                <a:gd name="connsiteY4" fmla="*/ 448205 h 450054"/>
                <a:gd name="connsiteX5" fmla="*/ 885093 w 904462"/>
                <a:gd name="connsiteY5" fmla="*/ 430621 h 450054"/>
                <a:gd name="connsiteX6" fmla="*/ 890954 w 904462"/>
                <a:gd name="connsiteY6" fmla="*/ 401313 h 450054"/>
                <a:gd name="connsiteX7" fmla="*/ 849923 w 904462"/>
                <a:gd name="connsiteY7" fmla="*/ 37898 h 450054"/>
                <a:gd name="connsiteX8" fmla="*/ 849923 w 904462"/>
                <a:gd name="connsiteY8" fmla="*/ 8590 h 450054"/>
                <a:gd name="connsiteX9" fmla="*/ 797170 w 904462"/>
                <a:gd name="connsiteY9" fmla="*/ 14452 h 450054"/>
                <a:gd name="connsiteX10" fmla="*/ 46893 w 904462"/>
                <a:gd name="connsiteY10" fmla="*/ 20313 h 45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462" h="450054">
                  <a:moveTo>
                    <a:pt x="0" y="37898"/>
                  </a:moveTo>
                  <a:cubicBezTo>
                    <a:pt x="10258" y="157082"/>
                    <a:pt x="20516" y="276267"/>
                    <a:pt x="23447" y="342698"/>
                  </a:cubicBezTo>
                  <a:cubicBezTo>
                    <a:pt x="26378" y="409129"/>
                    <a:pt x="10747" y="418898"/>
                    <a:pt x="17585" y="436482"/>
                  </a:cubicBezTo>
                  <a:cubicBezTo>
                    <a:pt x="24423" y="454066"/>
                    <a:pt x="-44938" y="446251"/>
                    <a:pt x="64477" y="448205"/>
                  </a:cubicBezTo>
                  <a:cubicBezTo>
                    <a:pt x="173892" y="450159"/>
                    <a:pt x="537308" y="451136"/>
                    <a:pt x="674077" y="448205"/>
                  </a:cubicBezTo>
                  <a:cubicBezTo>
                    <a:pt x="810846" y="445274"/>
                    <a:pt x="885093" y="430621"/>
                    <a:pt x="885093" y="430621"/>
                  </a:cubicBezTo>
                  <a:cubicBezTo>
                    <a:pt x="921239" y="422806"/>
                    <a:pt x="896816" y="466767"/>
                    <a:pt x="890954" y="401313"/>
                  </a:cubicBezTo>
                  <a:cubicBezTo>
                    <a:pt x="885092" y="335859"/>
                    <a:pt x="856762" y="103352"/>
                    <a:pt x="849923" y="37898"/>
                  </a:cubicBezTo>
                  <a:cubicBezTo>
                    <a:pt x="843085" y="-27556"/>
                    <a:pt x="858715" y="12498"/>
                    <a:pt x="849923" y="8590"/>
                  </a:cubicBezTo>
                  <a:cubicBezTo>
                    <a:pt x="841131" y="4682"/>
                    <a:pt x="797170" y="14452"/>
                    <a:pt x="797170" y="14452"/>
                  </a:cubicBezTo>
                  <a:lnTo>
                    <a:pt x="46893" y="2031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33C0DA54-BA46-BC43-A869-5B786210AC5C}"/>
                </a:ext>
              </a:extLst>
            </p:cNvPr>
            <p:cNvSpPr/>
            <p:nvPr/>
          </p:nvSpPr>
          <p:spPr>
            <a:xfrm>
              <a:off x="3596176" y="2354076"/>
              <a:ext cx="904462" cy="450054"/>
            </a:xfrm>
            <a:custGeom>
              <a:avLst/>
              <a:gdLst>
                <a:gd name="connsiteX0" fmla="*/ 0 w 904462"/>
                <a:gd name="connsiteY0" fmla="*/ 37898 h 450054"/>
                <a:gd name="connsiteX1" fmla="*/ 23447 w 904462"/>
                <a:gd name="connsiteY1" fmla="*/ 342698 h 450054"/>
                <a:gd name="connsiteX2" fmla="*/ 17585 w 904462"/>
                <a:gd name="connsiteY2" fmla="*/ 436482 h 450054"/>
                <a:gd name="connsiteX3" fmla="*/ 64477 w 904462"/>
                <a:gd name="connsiteY3" fmla="*/ 448205 h 450054"/>
                <a:gd name="connsiteX4" fmla="*/ 674077 w 904462"/>
                <a:gd name="connsiteY4" fmla="*/ 448205 h 450054"/>
                <a:gd name="connsiteX5" fmla="*/ 885093 w 904462"/>
                <a:gd name="connsiteY5" fmla="*/ 430621 h 450054"/>
                <a:gd name="connsiteX6" fmla="*/ 890954 w 904462"/>
                <a:gd name="connsiteY6" fmla="*/ 401313 h 450054"/>
                <a:gd name="connsiteX7" fmla="*/ 849923 w 904462"/>
                <a:gd name="connsiteY7" fmla="*/ 37898 h 450054"/>
                <a:gd name="connsiteX8" fmla="*/ 849923 w 904462"/>
                <a:gd name="connsiteY8" fmla="*/ 8590 h 450054"/>
                <a:gd name="connsiteX9" fmla="*/ 797170 w 904462"/>
                <a:gd name="connsiteY9" fmla="*/ 14452 h 450054"/>
                <a:gd name="connsiteX10" fmla="*/ 46893 w 904462"/>
                <a:gd name="connsiteY10" fmla="*/ 20313 h 45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462" h="450054">
                  <a:moveTo>
                    <a:pt x="0" y="37898"/>
                  </a:moveTo>
                  <a:cubicBezTo>
                    <a:pt x="10258" y="157082"/>
                    <a:pt x="20516" y="276267"/>
                    <a:pt x="23447" y="342698"/>
                  </a:cubicBezTo>
                  <a:cubicBezTo>
                    <a:pt x="26378" y="409129"/>
                    <a:pt x="10747" y="418898"/>
                    <a:pt x="17585" y="436482"/>
                  </a:cubicBezTo>
                  <a:cubicBezTo>
                    <a:pt x="24423" y="454066"/>
                    <a:pt x="-44938" y="446251"/>
                    <a:pt x="64477" y="448205"/>
                  </a:cubicBezTo>
                  <a:cubicBezTo>
                    <a:pt x="173892" y="450159"/>
                    <a:pt x="537308" y="451136"/>
                    <a:pt x="674077" y="448205"/>
                  </a:cubicBezTo>
                  <a:cubicBezTo>
                    <a:pt x="810846" y="445274"/>
                    <a:pt x="885093" y="430621"/>
                    <a:pt x="885093" y="430621"/>
                  </a:cubicBezTo>
                  <a:cubicBezTo>
                    <a:pt x="921239" y="422806"/>
                    <a:pt x="896816" y="466767"/>
                    <a:pt x="890954" y="401313"/>
                  </a:cubicBezTo>
                  <a:cubicBezTo>
                    <a:pt x="885092" y="335859"/>
                    <a:pt x="856762" y="103352"/>
                    <a:pt x="849923" y="37898"/>
                  </a:cubicBezTo>
                  <a:cubicBezTo>
                    <a:pt x="843085" y="-27556"/>
                    <a:pt x="858715" y="12498"/>
                    <a:pt x="849923" y="8590"/>
                  </a:cubicBezTo>
                  <a:cubicBezTo>
                    <a:pt x="841131" y="4682"/>
                    <a:pt x="797170" y="14452"/>
                    <a:pt x="797170" y="14452"/>
                  </a:cubicBezTo>
                  <a:lnTo>
                    <a:pt x="46893" y="2031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0F06F254-FD02-484E-A1E9-BA878977F7A1}"/>
                </a:ext>
              </a:extLst>
            </p:cNvPr>
            <p:cNvSpPr/>
            <p:nvPr/>
          </p:nvSpPr>
          <p:spPr>
            <a:xfrm>
              <a:off x="3596176" y="3410175"/>
              <a:ext cx="904462" cy="450054"/>
            </a:xfrm>
            <a:custGeom>
              <a:avLst/>
              <a:gdLst>
                <a:gd name="connsiteX0" fmla="*/ 0 w 904462"/>
                <a:gd name="connsiteY0" fmla="*/ 37898 h 450054"/>
                <a:gd name="connsiteX1" fmla="*/ 23447 w 904462"/>
                <a:gd name="connsiteY1" fmla="*/ 342698 h 450054"/>
                <a:gd name="connsiteX2" fmla="*/ 17585 w 904462"/>
                <a:gd name="connsiteY2" fmla="*/ 436482 h 450054"/>
                <a:gd name="connsiteX3" fmla="*/ 64477 w 904462"/>
                <a:gd name="connsiteY3" fmla="*/ 448205 h 450054"/>
                <a:gd name="connsiteX4" fmla="*/ 674077 w 904462"/>
                <a:gd name="connsiteY4" fmla="*/ 448205 h 450054"/>
                <a:gd name="connsiteX5" fmla="*/ 885093 w 904462"/>
                <a:gd name="connsiteY5" fmla="*/ 430621 h 450054"/>
                <a:gd name="connsiteX6" fmla="*/ 890954 w 904462"/>
                <a:gd name="connsiteY6" fmla="*/ 401313 h 450054"/>
                <a:gd name="connsiteX7" fmla="*/ 849923 w 904462"/>
                <a:gd name="connsiteY7" fmla="*/ 37898 h 450054"/>
                <a:gd name="connsiteX8" fmla="*/ 849923 w 904462"/>
                <a:gd name="connsiteY8" fmla="*/ 8590 h 450054"/>
                <a:gd name="connsiteX9" fmla="*/ 797170 w 904462"/>
                <a:gd name="connsiteY9" fmla="*/ 14452 h 450054"/>
                <a:gd name="connsiteX10" fmla="*/ 46893 w 904462"/>
                <a:gd name="connsiteY10" fmla="*/ 20313 h 45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462" h="450054">
                  <a:moveTo>
                    <a:pt x="0" y="37898"/>
                  </a:moveTo>
                  <a:cubicBezTo>
                    <a:pt x="10258" y="157082"/>
                    <a:pt x="20516" y="276267"/>
                    <a:pt x="23447" y="342698"/>
                  </a:cubicBezTo>
                  <a:cubicBezTo>
                    <a:pt x="26378" y="409129"/>
                    <a:pt x="10747" y="418898"/>
                    <a:pt x="17585" y="436482"/>
                  </a:cubicBezTo>
                  <a:cubicBezTo>
                    <a:pt x="24423" y="454066"/>
                    <a:pt x="-44938" y="446251"/>
                    <a:pt x="64477" y="448205"/>
                  </a:cubicBezTo>
                  <a:cubicBezTo>
                    <a:pt x="173892" y="450159"/>
                    <a:pt x="537308" y="451136"/>
                    <a:pt x="674077" y="448205"/>
                  </a:cubicBezTo>
                  <a:cubicBezTo>
                    <a:pt x="810846" y="445274"/>
                    <a:pt x="885093" y="430621"/>
                    <a:pt x="885093" y="430621"/>
                  </a:cubicBezTo>
                  <a:cubicBezTo>
                    <a:pt x="921239" y="422806"/>
                    <a:pt x="896816" y="466767"/>
                    <a:pt x="890954" y="401313"/>
                  </a:cubicBezTo>
                  <a:cubicBezTo>
                    <a:pt x="885092" y="335859"/>
                    <a:pt x="856762" y="103352"/>
                    <a:pt x="849923" y="37898"/>
                  </a:cubicBezTo>
                  <a:cubicBezTo>
                    <a:pt x="843085" y="-27556"/>
                    <a:pt x="858715" y="12498"/>
                    <a:pt x="849923" y="8590"/>
                  </a:cubicBezTo>
                  <a:cubicBezTo>
                    <a:pt x="841131" y="4682"/>
                    <a:pt x="797170" y="14452"/>
                    <a:pt x="797170" y="14452"/>
                  </a:cubicBezTo>
                  <a:lnTo>
                    <a:pt x="46893" y="2031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79284039-2F9B-814A-8435-55089961F941}"/>
                </a:ext>
              </a:extLst>
            </p:cNvPr>
            <p:cNvSpPr/>
            <p:nvPr/>
          </p:nvSpPr>
          <p:spPr>
            <a:xfrm>
              <a:off x="3522785" y="2286218"/>
              <a:ext cx="1081457" cy="928231"/>
            </a:xfrm>
            <a:custGeom>
              <a:avLst/>
              <a:gdLst>
                <a:gd name="connsiteX0" fmla="*/ 0 w 1081457"/>
                <a:gd name="connsiteY0" fmla="*/ 34951 h 928231"/>
                <a:gd name="connsiteX1" fmla="*/ 46892 w 1081457"/>
                <a:gd name="connsiteY1" fmla="*/ 392505 h 928231"/>
                <a:gd name="connsiteX2" fmla="*/ 58615 w 1081457"/>
                <a:gd name="connsiteY2" fmla="*/ 609382 h 928231"/>
                <a:gd name="connsiteX3" fmla="*/ 93784 w 1081457"/>
                <a:gd name="connsiteY3" fmla="*/ 867290 h 928231"/>
                <a:gd name="connsiteX4" fmla="*/ 105507 w 1081457"/>
                <a:gd name="connsiteY4" fmla="*/ 896597 h 928231"/>
                <a:gd name="connsiteX5" fmla="*/ 533400 w 1081457"/>
                <a:gd name="connsiteY5" fmla="*/ 908320 h 928231"/>
                <a:gd name="connsiteX6" fmla="*/ 1019907 w 1081457"/>
                <a:gd name="connsiteY6" fmla="*/ 908320 h 928231"/>
                <a:gd name="connsiteX7" fmla="*/ 1072661 w 1081457"/>
                <a:gd name="connsiteY7" fmla="*/ 873151 h 928231"/>
                <a:gd name="connsiteX8" fmla="*/ 1002323 w 1081457"/>
                <a:gd name="connsiteY8" fmla="*/ 292859 h 928231"/>
                <a:gd name="connsiteX9" fmla="*/ 1002323 w 1081457"/>
                <a:gd name="connsiteY9" fmla="*/ 81844 h 928231"/>
                <a:gd name="connsiteX10" fmla="*/ 1008184 w 1081457"/>
                <a:gd name="connsiteY10" fmla="*/ 5644 h 928231"/>
                <a:gd name="connsiteX11" fmla="*/ 926123 w 1081457"/>
                <a:gd name="connsiteY11" fmla="*/ 5644 h 928231"/>
                <a:gd name="connsiteX12" fmla="*/ 52753 w 1081457"/>
                <a:gd name="connsiteY12" fmla="*/ 29090 h 92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457" h="928231">
                  <a:moveTo>
                    <a:pt x="0" y="34951"/>
                  </a:moveTo>
                  <a:cubicBezTo>
                    <a:pt x="18561" y="165859"/>
                    <a:pt x="37123" y="296767"/>
                    <a:pt x="46892" y="392505"/>
                  </a:cubicBezTo>
                  <a:cubicBezTo>
                    <a:pt x="56661" y="488243"/>
                    <a:pt x="50800" y="530251"/>
                    <a:pt x="58615" y="609382"/>
                  </a:cubicBezTo>
                  <a:cubicBezTo>
                    <a:pt x="66430" y="688513"/>
                    <a:pt x="85969" y="819421"/>
                    <a:pt x="93784" y="867290"/>
                  </a:cubicBezTo>
                  <a:cubicBezTo>
                    <a:pt x="101599" y="915159"/>
                    <a:pt x="32238" y="889759"/>
                    <a:pt x="105507" y="896597"/>
                  </a:cubicBezTo>
                  <a:cubicBezTo>
                    <a:pt x="178776" y="903435"/>
                    <a:pt x="381000" y="906366"/>
                    <a:pt x="533400" y="908320"/>
                  </a:cubicBezTo>
                  <a:cubicBezTo>
                    <a:pt x="685800" y="910274"/>
                    <a:pt x="930030" y="914181"/>
                    <a:pt x="1019907" y="908320"/>
                  </a:cubicBezTo>
                  <a:cubicBezTo>
                    <a:pt x="1109784" y="902459"/>
                    <a:pt x="1075592" y="975728"/>
                    <a:pt x="1072661" y="873151"/>
                  </a:cubicBezTo>
                  <a:cubicBezTo>
                    <a:pt x="1069730" y="770574"/>
                    <a:pt x="1014046" y="424744"/>
                    <a:pt x="1002323" y="292859"/>
                  </a:cubicBezTo>
                  <a:cubicBezTo>
                    <a:pt x="990600" y="160974"/>
                    <a:pt x="1001346" y="129713"/>
                    <a:pt x="1002323" y="81844"/>
                  </a:cubicBezTo>
                  <a:cubicBezTo>
                    <a:pt x="1003300" y="33975"/>
                    <a:pt x="1020884" y="18344"/>
                    <a:pt x="1008184" y="5644"/>
                  </a:cubicBezTo>
                  <a:cubicBezTo>
                    <a:pt x="995484" y="-7056"/>
                    <a:pt x="926123" y="5644"/>
                    <a:pt x="926123" y="5644"/>
                  </a:cubicBezTo>
                  <a:lnTo>
                    <a:pt x="52753" y="2909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7EA4477A-DA9B-F84D-88F6-9EA74D69E121}"/>
                </a:ext>
              </a:extLst>
            </p:cNvPr>
            <p:cNvSpPr/>
            <p:nvPr/>
          </p:nvSpPr>
          <p:spPr>
            <a:xfrm>
              <a:off x="3533786" y="3394167"/>
              <a:ext cx="1081457" cy="928231"/>
            </a:xfrm>
            <a:custGeom>
              <a:avLst/>
              <a:gdLst>
                <a:gd name="connsiteX0" fmla="*/ 0 w 1081457"/>
                <a:gd name="connsiteY0" fmla="*/ 34951 h 928231"/>
                <a:gd name="connsiteX1" fmla="*/ 46892 w 1081457"/>
                <a:gd name="connsiteY1" fmla="*/ 392505 h 928231"/>
                <a:gd name="connsiteX2" fmla="*/ 58615 w 1081457"/>
                <a:gd name="connsiteY2" fmla="*/ 609382 h 928231"/>
                <a:gd name="connsiteX3" fmla="*/ 93784 w 1081457"/>
                <a:gd name="connsiteY3" fmla="*/ 867290 h 928231"/>
                <a:gd name="connsiteX4" fmla="*/ 105507 w 1081457"/>
                <a:gd name="connsiteY4" fmla="*/ 896597 h 928231"/>
                <a:gd name="connsiteX5" fmla="*/ 533400 w 1081457"/>
                <a:gd name="connsiteY5" fmla="*/ 908320 h 928231"/>
                <a:gd name="connsiteX6" fmla="*/ 1019907 w 1081457"/>
                <a:gd name="connsiteY6" fmla="*/ 908320 h 928231"/>
                <a:gd name="connsiteX7" fmla="*/ 1072661 w 1081457"/>
                <a:gd name="connsiteY7" fmla="*/ 873151 h 928231"/>
                <a:gd name="connsiteX8" fmla="*/ 1002323 w 1081457"/>
                <a:gd name="connsiteY8" fmla="*/ 292859 h 928231"/>
                <a:gd name="connsiteX9" fmla="*/ 1002323 w 1081457"/>
                <a:gd name="connsiteY9" fmla="*/ 81844 h 928231"/>
                <a:gd name="connsiteX10" fmla="*/ 1008184 w 1081457"/>
                <a:gd name="connsiteY10" fmla="*/ 5644 h 928231"/>
                <a:gd name="connsiteX11" fmla="*/ 926123 w 1081457"/>
                <a:gd name="connsiteY11" fmla="*/ 5644 h 928231"/>
                <a:gd name="connsiteX12" fmla="*/ 52753 w 1081457"/>
                <a:gd name="connsiteY12" fmla="*/ 29090 h 92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457" h="928231">
                  <a:moveTo>
                    <a:pt x="0" y="34951"/>
                  </a:moveTo>
                  <a:cubicBezTo>
                    <a:pt x="18561" y="165859"/>
                    <a:pt x="37123" y="296767"/>
                    <a:pt x="46892" y="392505"/>
                  </a:cubicBezTo>
                  <a:cubicBezTo>
                    <a:pt x="56661" y="488243"/>
                    <a:pt x="50800" y="530251"/>
                    <a:pt x="58615" y="609382"/>
                  </a:cubicBezTo>
                  <a:cubicBezTo>
                    <a:pt x="66430" y="688513"/>
                    <a:pt x="85969" y="819421"/>
                    <a:pt x="93784" y="867290"/>
                  </a:cubicBezTo>
                  <a:cubicBezTo>
                    <a:pt x="101599" y="915159"/>
                    <a:pt x="32238" y="889759"/>
                    <a:pt x="105507" y="896597"/>
                  </a:cubicBezTo>
                  <a:cubicBezTo>
                    <a:pt x="178776" y="903435"/>
                    <a:pt x="381000" y="906366"/>
                    <a:pt x="533400" y="908320"/>
                  </a:cubicBezTo>
                  <a:cubicBezTo>
                    <a:pt x="685800" y="910274"/>
                    <a:pt x="930030" y="914181"/>
                    <a:pt x="1019907" y="908320"/>
                  </a:cubicBezTo>
                  <a:cubicBezTo>
                    <a:pt x="1109784" y="902459"/>
                    <a:pt x="1075592" y="975728"/>
                    <a:pt x="1072661" y="873151"/>
                  </a:cubicBezTo>
                  <a:cubicBezTo>
                    <a:pt x="1069730" y="770574"/>
                    <a:pt x="1014046" y="424744"/>
                    <a:pt x="1002323" y="292859"/>
                  </a:cubicBezTo>
                  <a:cubicBezTo>
                    <a:pt x="990600" y="160974"/>
                    <a:pt x="1001346" y="129713"/>
                    <a:pt x="1002323" y="81844"/>
                  </a:cubicBezTo>
                  <a:cubicBezTo>
                    <a:pt x="1003300" y="33975"/>
                    <a:pt x="1020884" y="18344"/>
                    <a:pt x="1008184" y="5644"/>
                  </a:cubicBezTo>
                  <a:cubicBezTo>
                    <a:pt x="995484" y="-7056"/>
                    <a:pt x="926123" y="5644"/>
                    <a:pt x="926123" y="5644"/>
                  </a:cubicBezTo>
                  <a:lnTo>
                    <a:pt x="52753" y="2909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E2152330-96A7-3B48-AE78-5376B6197896}"/>
                </a:ext>
              </a:extLst>
            </p:cNvPr>
            <p:cNvSpPr/>
            <p:nvPr/>
          </p:nvSpPr>
          <p:spPr>
            <a:xfrm>
              <a:off x="1465385" y="2760785"/>
              <a:ext cx="1642884" cy="521677"/>
            </a:xfrm>
            <a:custGeom>
              <a:avLst/>
              <a:gdLst>
                <a:gd name="connsiteX0" fmla="*/ 0 w 1642884"/>
                <a:gd name="connsiteY0" fmla="*/ 0 h 521677"/>
                <a:gd name="connsiteX1" fmla="*/ 404446 w 1642884"/>
                <a:gd name="connsiteY1" fmla="*/ 158261 h 521677"/>
                <a:gd name="connsiteX2" fmla="*/ 1582615 w 1642884"/>
                <a:gd name="connsiteY2" fmla="*/ 486507 h 521677"/>
                <a:gd name="connsiteX3" fmla="*/ 1488830 w 1642884"/>
                <a:gd name="connsiteY3" fmla="*/ 410307 h 521677"/>
                <a:gd name="connsiteX4" fmla="*/ 1641230 w 1642884"/>
                <a:gd name="connsiteY4" fmla="*/ 492369 h 521677"/>
                <a:gd name="connsiteX5" fmla="*/ 1389184 w 1642884"/>
                <a:gd name="connsiteY5" fmla="*/ 521677 h 52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884" h="521677">
                  <a:moveTo>
                    <a:pt x="0" y="0"/>
                  </a:moveTo>
                  <a:cubicBezTo>
                    <a:pt x="70338" y="38588"/>
                    <a:pt x="140677" y="77176"/>
                    <a:pt x="404446" y="158261"/>
                  </a:cubicBezTo>
                  <a:cubicBezTo>
                    <a:pt x="668215" y="239346"/>
                    <a:pt x="1401884" y="444499"/>
                    <a:pt x="1582615" y="486507"/>
                  </a:cubicBezTo>
                  <a:cubicBezTo>
                    <a:pt x="1763346" y="528515"/>
                    <a:pt x="1479061" y="409330"/>
                    <a:pt x="1488830" y="410307"/>
                  </a:cubicBezTo>
                  <a:cubicBezTo>
                    <a:pt x="1498599" y="411284"/>
                    <a:pt x="1657838" y="473807"/>
                    <a:pt x="1641230" y="492369"/>
                  </a:cubicBezTo>
                  <a:cubicBezTo>
                    <a:pt x="1624622" y="510931"/>
                    <a:pt x="1506903" y="516304"/>
                    <a:pt x="1389184" y="521677"/>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EA4D7937-97C8-494E-9087-C7474F39621E}"/>
                </a:ext>
              </a:extLst>
            </p:cNvPr>
            <p:cNvSpPr/>
            <p:nvPr/>
          </p:nvSpPr>
          <p:spPr>
            <a:xfrm>
              <a:off x="3516923" y="3206262"/>
              <a:ext cx="246185" cy="58615"/>
            </a:xfrm>
            <a:custGeom>
              <a:avLst/>
              <a:gdLst>
                <a:gd name="connsiteX0" fmla="*/ 0 w 246185"/>
                <a:gd name="connsiteY0" fmla="*/ 58615 h 58615"/>
                <a:gd name="connsiteX1" fmla="*/ 246185 w 246185"/>
                <a:gd name="connsiteY1" fmla="*/ 0 h 58615"/>
              </a:gdLst>
              <a:ahLst/>
              <a:cxnLst>
                <a:cxn ang="0">
                  <a:pos x="connsiteX0" y="connsiteY0"/>
                </a:cxn>
                <a:cxn ang="0">
                  <a:pos x="connsiteX1" y="connsiteY1"/>
                </a:cxn>
              </a:cxnLst>
              <a:rect l="l" t="t" r="r" b="b"/>
              <a:pathLst>
                <a:path w="246185" h="58615">
                  <a:moveTo>
                    <a:pt x="0" y="58615"/>
                  </a:moveTo>
                  <a:lnTo>
                    <a:pt x="246185"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8396DF7C-2485-D449-BEFB-10F7502437C3}"/>
                </a:ext>
              </a:extLst>
            </p:cNvPr>
            <p:cNvSpPr/>
            <p:nvPr/>
          </p:nvSpPr>
          <p:spPr>
            <a:xfrm>
              <a:off x="4551485" y="2481497"/>
              <a:ext cx="578954" cy="383025"/>
            </a:xfrm>
            <a:custGeom>
              <a:avLst/>
              <a:gdLst>
                <a:gd name="connsiteX0" fmla="*/ 2930 w 578954"/>
                <a:gd name="connsiteY0" fmla="*/ 367211 h 383025"/>
                <a:gd name="connsiteX1" fmla="*/ 79130 w 578954"/>
                <a:gd name="connsiteY1" fmla="*/ 343765 h 383025"/>
                <a:gd name="connsiteX2" fmla="*/ 530469 w 578954"/>
                <a:gd name="connsiteY2" fmla="*/ 27241 h 383025"/>
                <a:gd name="connsiteX3" fmla="*/ 360484 w 578954"/>
                <a:gd name="connsiteY3" fmla="*/ 15518 h 383025"/>
                <a:gd name="connsiteX4" fmla="*/ 559777 w 578954"/>
                <a:gd name="connsiteY4" fmla="*/ 15518 h 383025"/>
                <a:gd name="connsiteX5" fmla="*/ 559777 w 578954"/>
                <a:gd name="connsiteY5" fmla="*/ 138611 h 38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954" h="383025">
                  <a:moveTo>
                    <a:pt x="2930" y="367211"/>
                  </a:moveTo>
                  <a:cubicBezTo>
                    <a:pt x="-2932" y="383819"/>
                    <a:pt x="-8793" y="400427"/>
                    <a:pt x="79130" y="343765"/>
                  </a:cubicBezTo>
                  <a:cubicBezTo>
                    <a:pt x="167053" y="287103"/>
                    <a:pt x="483577" y="81949"/>
                    <a:pt x="530469" y="27241"/>
                  </a:cubicBezTo>
                  <a:cubicBezTo>
                    <a:pt x="577361" y="-27467"/>
                    <a:pt x="355599" y="17472"/>
                    <a:pt x="360484" y="15518"/>
                  </a:cubicBezTo>
                  <a:cubicBezTo>
                    <a:pt x="365369" y="13564"/>
                    <a:pt x="526562" y="-4998"/>
                    <a:pt x="559777" y="15518"/>
                  </a:cubicBezTo>
                  <a:cubicBezTo>
                    <a:pt x="592993" y="36033"/>
                    <a:pt x="576385" y="87322"/>
                    <a:pt x="559777" y="138611"/>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a:extLst>
                <a:ext uri="{FF2B5EF4-FFF2-40B4-BE49-F238E27FC236}">
                  <a16:creationId xmlns:a16="http://schemas.microsoft.com/office/drawing/2014/main" id="{13367DC2-85CF-0D41-9FD1-5C11B2AE6131}"/>
                </a:ext>
              </a:extLst>
            </p:cNvPr>
            <p:cNvSpPr/>
            <p:nvPr/>
          </p:nvSpPr>
          <p:spPr>
            <a:xfrm>
              <a:off x="3516923" y="3323492"/>
              <a:ext cx="304800" cy="99646"/>
            </a:xfrm>
            <a:custGeom>
              <a:avLst/>
              <a:gdLst>
                <a:gd name="connsiteX0" fmla="*/ 0 w 304800"/>
                <a:gd name="connsiteY0" fmla="*/ 0 h 99646"/>
                <a:gd name="connsiteX1" fmla="*/ 304800 w 304800"/>
                <a:gd name="connsiteY1" fmla="*/ 99646 h 99646"/>
              </a:gdLst>
              <a:ahLst/>
              <a:cxnLst>
                <a:cxn ang="0">
                  <a:pos x="connsiteX0" y="connsiteY0"/>
                </a:cxn>
                <a:cxn ang="0">
                  <a:pos x="connsiteX1" y="connsiteY1"/>
                </a:cxn>
              </a:cxnLst>
              <a:rect l="l" t="t" r="r" b="b"/>
              <a:pathLst>
                <a:path w="304800" h="99646">
                  <a:moveTo>
                    <a:pt x="0" y="0"/>
                  </a:moveTo>
                  <a:lnTo>
                    <a:pt x="304800" y="99646"/>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a:extLst>
                <a:ext uri="{FF2B5EF4-FFF2-40B4-BE49-F238E27FC236}">
                  <a16:creationId xmlns:a16="http://schemas.microsoft.com/office/drawing/2014/main" id="{DFDB74C3-E4D7-2243-A45A-04176220DCA0}"/>
                </a:ext>
              </a:extLst>
            </p:cNvPr>
            <p:cNvSpPr/>
            <p:nvPr/>
          </p:nvSpPr>
          <p:spPr>
            <a:xfrm>
              <a:off x="4560277" y="3768969"/>
              <a:ext cx="465067" cy="309794"/>
            </a:xfrm>
            <a:custGeom>
              <a:avLst/>
              <a:gdLst>
                <a:gd name="connsiteX0" fmla="*/ 0 w 465067"/>
                <a:gd name="connsiteY0" fmla="*/ 0 h 309794"/>
                <a:gd name="connsiteX1" fmla="*/ 339969 w 465067"/>
                <a:gd name="connsiteY1" fmla="*/ 211016 h 309794"/>
                <a:gd name="connsiteX2" fmla="*/ 445477 w 465067"/>
                <a:gd name="connsiteY2" fmla="*/ 275493 h 309794"/>
                <a:gd name="connsiteX3" fmla="*/ 404446 w 465067"/>
                <a:gd name="connsiteY3" fmla="*/ 140677 h 309794"/>
                <a:gd name="connsiteX4" fmla="*/ 463061 w 465067"/>
                <a:gd name="connsiteY4" fmla="*/ 293077 h 309794"/>
                <a:gd name="connsiteX5" fmla="*/ 316523 w 465067"/>
                <a:gd name="connsiteY5" fmla="*/ 298939 h 30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067" h="309794">
                  <a:moveTo>
                    <a:pt x="0" y="0"/>
                  </a:moveTo>
                  <a:lnTo>
                    <a:pt x="339969" y="211016"/>
                  </a:lnTo>
                  <a:cubicBezTo>
                    <a:pt x="414215" y="256931"/>
                    <a:pt x="434731" y="287216"/>
                    <a:pt x="445477" y="275493"/>
                  </a:cubicBezTo>
                  <a:cubicBezTo>
                    <a:pt x="456223" y="263770"/>
                    <a:pt x="401515" y="137746"/>
                    <a:pt x="404446" y="140677"/>
                  </a:cubicBezTo>
                  <a:cubicBezTo>
                    <a:pt x="407377" y="143608"/>
                    <a:pt x="477715" y="266700"/>
                    <a:pt x="463061" y="293077"/>
                  </a:cubicBezTo>
                  <a:cubicBezTo>
                    <a:pt x="448407" y="319454"/>
                    <a:pt x="382465" y="309196"/>
                    <a:pt x="316523" y="29893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Slide Number Placeholder 39">
            <a:extLst>
              <a:ext uri="{FF2B5EF4-FFF2-40B4-BE49-F238E27FC236}">
                <a16:creationId xmlns:a16="http://schemas.microsoft.com/office/drawing/2014/main" id="{055A8927-80FC-903A-1C33-E4A77AD4BA0A}"/>
              </a:ext>
            </a:extLst>
          </p:cNvPr>
          <p:cNvSpPr>
            <a:spLocks noGrp="1"/>
          </p:cNvSpPr>
          <p:nvPr>
            <p:ph type="sldNum" sz="quarter" idx="12"/>
          </p:nvPr>
        </p:nvSpPr>
        <p:spPr/>
        <p:txBody>
          <a:bodyPr/>
          <a:lstStyle/>
          <a:p>
            <a:fld id="{7EB6865A-0500-354D-B051-17ACEB89BC27}" type="slidenum">
              <a:rPr lang="en-US" smtClean="0"/>
              <a:t>37</a:t>
            </a:fld>
            <a:endParaRPr lang="en-US"/>
          </a:p>
        </p:txBody>
      </p:sp>
    </p:spTree>
    <p:extLst>
      <p:ext uri="{BB962C8B-B14F-4D97-AF65-F5344CB8AC3E}">
        <p14:creationId xmlns:p14="http://schemas.microsoft.com/office/powerpoint/2010/main" val="3757198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038B-9E0B-6B42-BB11-B0B3E2EE7BEA}"/>
              </a:ext>
            </a:extLst>
          </p:cNvPr>
          <p:cNvSpPr>
            <a:spLocks noGrp="1"/>
          </p:cNvSpPr>
          <p:nvPr>
            <p:ph type="title"/>
          </p:nvPr>
        </p:nvSpPr>
        <p:spPr/>
        <p:txBody>
          <a:bodyPr/>
          <a:lstStyle/>
          <a:p>
            <a:r>
              <a:rPr lang="en-US" dirty="0"/>
              <a:t>But this form of </a:t>
            </a:r>
            <a:r>
              <a:rPr lang="en-US" dirty="0" err="1"/>
              <a:t>ASPath</a:t>
            </a:r>
            <a:r>
              <a:rPr lang="en-US" dirty="0"/>
              <a:t> protection is hard…</a:t>
            </a:r>
          </a:p>
        </p:txBody>
      </p:sp>
      <p:sp>
        <p:nvSpPr>
          <p:cNvPr id="3" name="Content Placeholder 2">
            <a:extLst>
              <a:ext uri="{FF2B5EF4-FFF2-40B4-BE49-F238E27FC236}">
                <a16:creationId xmlns:a16="http://schemas.microsoft.com/office/drawing/2014/main" id="{52BF0F0C-49AD-0A4E-9921-50B1BB4E6BB3}"/>
              </a:ext>
            </a:extLst>
          </p:cNvPr>
          <p:cNvSpPr>
            <a:spLocks noGrp="1"/>
          </p:cNvSpPr>
          <p:nvPr>
            <p:ph idx="1"/>
          </p:nvPr>
        </p:nvSpPr>
        <p:spPr/>
        <p:txBody>
          <a:bodyPr>
            <a:normAutofit lnSpcReduction="10000"/>
          </a:bodyPr>
          <a:lstStyle/>
          <a:p>
            <a:r>
              <a:rPr lang="en-US" dirty="0"/>
              <a:t>This is a replay of </a:t>
            </a:r>
            <a:r>
              <a:rPr lang="en-US" dirty="0" err="1"/>
              <a:t>sBGP</a:t>
            </a:r>
            <a:r>
              <a:rPr lang="en-US" dirty="0"/>
              <a:t>: BGPSEC cannot cope with partial adoption</a:t>
            </a:r>
          </a:p>
          <a:p>
            <a:pPr lvl="1"/>
            <a:r>
              <a:rPr lang="en-US" dirty="0"/>
              <a:t>It cannot jump across non-participating networks</a:t>
            </a:r>
          </a:p>
          <a:p>
            <a:r>
              <a:rPr lang="en-US" dirty="0"/>
              <a:t>It has a high crypto overhead for session restarts</a:t>
            </a:r>
          </a:p>
          <a:p>
            <a:r>
              <a:rPr lang="en-US" dirty="0"/>
              <a:t>It does not define how to promulgate the collection of certificates required to validate the digital signatures</a:t>
            </a:r>
          </a:p>
          <a:p>
            <a:r>
              <a:rPr lang="en-US" dirty="0"/>
              <a:t>It does not necessarily identify and prevent route leaks</a:t>
            </a:r>
          </a:p>
          <a:p>
            <a:endParaRPr lang="en-US" dirty="0"/>
          </a:p>
          <a:p>
            <a:r>
              <a:rPr lang="en-US" dirty="0"/>
              <a:t>Which means that BGPSEC is not looking like its going to be deployed everywhere</a:t>
            </a:r>
          </a:p>
          <a:p>
            <a:pPr marL="457200" lvl="1" indent="0">
              <a:buNone/>
            </a:pPr>
            <a:r>
              <a:rPr lang="en-US" sz="1800" dirty="0"/>
              <a:t>Which means that there is little value in deploying it anywhere</a:t>
            </a:r>
          </a:p>
          <a:p>
            <a:endParaRPr lang="en-US" dirty="0"/>
          </a:p>
        </p:txBody>
      </p:sp>
      <p:sp>
        <p:nvSpPr>
          <p:cNvPr id="4" name="Slide Number Placeholder 3">
            <a:extLst>
              <a:ext uri="{FF2B5EF4-FFF2-40B4-BE49-F238E27FC236}">
                <a16:creationId xmlns:a16="http://schemas.microsoft.com/office/drawing/2014/main" id="{DC7B56B3-8B8A-A1CF-0399-A600CA9F726C}"/>
              </a:ext>
            </a:extLst>
          </p:cNvPr>
          <p:cNvSpPr>
            <a:spLocks noGrp="1"/>
          </p:cNvSpPr>
          <p:nvPr>
            <p:ph type="sldNum" sz="quarter" idx="12"/>
          </p:nvPr>
        </p:nvSpPr>
        <p:spPr/>
        <p:txBody>
          <a:bodyPr/>
          <a:lstStyle/>
          <a:p>
            <a:fld id="{7EB6865A-0500-354D-B051-17ACEB89BC27}" type="slidenum">
              <a:rPr lang="en-US" smtClean="0"/>
              <a:t>38</a:t>
            </a:fld>
            <a:endParaRPr lang="en-US"/>
          </a:p>
        </p:txBody>
      </p:sp>
    </p:spTree>
    <p:extLst>
      <p:ext uri="{BB962C8B-B14F-4D97-AF65-F5344CB8AC3E}">
        <p14:creationId xmlns:p14="http://schemas.microsoft.com/office/powerpoint/2010/main" val="329174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2266-C7AA-E740-8F2F-DB567DB19E37}"/>
              </a:ext>
            </a:extLst>
          </p:cNvPr>
          <p:cNvSpPr>
            <a:spLocks noGrp="1"/>
          </p:cNvSpPr>
          <p:nvPr>
            <p:ph type="title"/>
          </p:nvPr>
        </p:nvSpPr>
        <p:spPr/>
        <p:txBody>
          <a:bodyPr/>
          <a:lstStyle/>
          <a:p>
            <a:r>
              <a:rPr lang="en-US" dirty="0"/>
              <a:t>Reviving Path Plausibility</a:t>
            </a:r>
          </a:p>
        </p:txBody>
      </p:sp>
      <p:sp>
        <p:nvSpPr>
          <p:cNvPr id="3" name="Content Placeholder 2">
            <a:extLst>
              <a:ext uri="{FF2B5EF4-FFF2-40B4-BE49-F238E27FC236}">
                <a16:creationId xmlns:a16="http://schemas.microsoft.com/office/drawing/2014/main" id="{2F628545-5E3A-2443-93CC-68B5892CF286}"/>
              </a:ext>
            </a:extLst>
          </p:cNvPr>
          <p:cNvSpPr>
            <a:spLocks noGrp="1"/>
          </p:cNvSpPr>
          <p:nvPr>
            <p:ph idx="1"/>
          </p:nvPr>
        </p:nvSpPr>
        <p:spPr>
          <a:xfrm>
            <a:off x="838199" y="1825625"/>
            <a:ext cx="10775197" cy="4351338"/>
          </a:xfrm>
        </p:spPr>
        <p:txBody>
          <a:bodyPr/>
          <a:lstStyle/>
          <a:p>
            <a:r>
              <a:rPr lang="en-US" dirty="0"/>
              <a:t>We were pretty convinced about the value of RPKI certificates and digital signatures</a:t>
            </a:r>
          </a:p>
          <a:p>
            <a:pPr lvl="1"/>
            <a:r>
              <a:rPr lang="en-US" dirty="0"/>
              <a:t>Because we really have nothing better to offer in their place</a:t>
            </a:r>
          </a:p>
          <a:p>
            <a:r>
              <a:rPr lang="en-US" dirty="0"/>
              <a:t>But the AS Path protection elements of BGPSEC are a critical problem!</a:t>
            </a:r>
          </a:p>
          <a:p>
            <a:r>
              <a:rPr lang="en-US" dirty="0"/>
              <a:t>We revived a variant of </a:t>
            </a:r>
            <a:r>
              <a:rPr lang="en-US" dirty="0" err="1"/>
              <a:t>soBGP’s</a:t>
            </a:r>
            <a:r>
              <a:rPr lang="en-US" dirty="0"/>
              <a:t> AS connection certificate: ASPAs</a:t>
            </a:r>
          </a:p>
          <a:p>
            <a:pPr lvl="1"/>
            <a:r>
              <a:rPr lang="en-US" dirty="0"/>
              <a:t>Combines part of inter-AS topology and path inter-AS routing policy</a:t>
            </a:r>
          </a:p>
          <a:p>
            <a:pPr lvl="1"/>
            <a:r>
              <a:rPr lang="en-US" dirty="0"/>
              <a:t>An AS lists all of its “upstream” providers in a signed object</a:t>
            </a:r>
          </a:p>
          <a:p>
            <a:r>
              <a:rPr lang="en-US" dirty="0"/>
              <a:t>This can provide a form of path plausibility together with a set of policy filters</a:t>
            </a:r>
          </a:p>
          <a:p>
            <a:endParaRPr lang="en-US" dirty="0"/>
          </a:p>
        </p:txBody>
      </p:sp>
      <p:sp>
        <p:nvSpPr>
          <p:cNvPr id="4" name="Slide Number Placeholder 3">
            <a:extLst>
              <a:ext uri="{FF2B5EF4-FFF2-40B4-BE49-F238E27FC236}">
                <a16:creationId xmlns:a16="http://schemas.microsoft.com/office/drawing/2014/main" id="{0C0A8F26-46BD-4367-C968-CF29ACA48363}"/>
              </a:ext>
            </a:extLst>
          </p:cNvPr>
          <p:cNvSpPr>
            <a:spLocks noGrp="1"/>
          </p:cNvSpPr>
          <p:nvPr>
            <p:ph type="sldNum" sz="quarter" idx="12"/>
          </p:nvPr>
        </p:nvSpPr>
        <p:spPr/>
        <p:txBody>
          <a:bodyPr/>
          <a:lstStyle/>
          <a:p>
            <a:fld id="{7EB6865A-0500-354D-B051-17ACEB89BC27}" type="slidenum">
              <a:rPr lang="en-US" smtClean="0"/>
              <a:t>39</a:t>
            </a:fld>
            <a:endParaRPr lang="en-US"/>
          </a:p>
        </p:txBody>
      </p:sp>
    </p:spTree>
    <p:extLst>
      <p:ext uri="{BB962C8B-B14F-4D97-AF65-F5344CB8AC3E}">
        <p14:creationId xmlns:p14="http://schemas.microsoft.com/office/powerpoint/2010/main" val="1974694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C42551-BE70-01A5-0204-E7A875812844}"/>
              </a:ext>
            </a:extLst>
          </p:cNvPr>
          <p:cNvPicPr>
            <a:picLocks noChangeAspect="1"/>
          </p:cNvPicPr>
          <p:nvPr/>
        </p:nvPicPr>
        <p:blipFill>
          <a:blip r:embed="rId2"/>
          <a:stretch>
            <a:fillRect/>
          </a:stretch>
        </p:blipFill>
        <p:spPr>
          <a:xfrm>
            <a:off x="2661652" y="137125"/>
            <a:ext cx="6706001" cy="2547968"/>
          </a:xfrm>
          <a:prstGeom prst="rect">
            <a:avLst/>
          </a:prstGeom>
        </p:spPr>
      </p:pic>
      <p:pic>
        <p:nvPicPr>
          <p:cNvPr id="5" name="Picture 4">
            <a:extLst>
              <a:ext uri="{FF2B5EF4-FFF2-40B4-BE49-F238E27FC236}">
                <a16:creationId xmlns:a16="http://schemas.microsoft.com/office/drawing/2014/main" id="{7D289F3F-EBA5-F98F-0161-C4D01678562D}"/>
              </a:ext>
            </a:extLst>
          </p:cNvPr>
          <p:cNvPicPr>
            <a:picLocks noChangeAspect="1"/>
          </p:cNvPicPr>
          <p:nvPr/>
        </p:nvPicPr>
        <p:blipFill>
          <a:blip r:embed="rId3"/>
          <a:stretch>
            <a:fillRect/>
          </a:stretch>
        </p:blipFill>
        <p:spPr>
          <a:xfrm>
            <a:off x="2771854" y="2598894"/>
            <a:ext cx="5492483" cy="3893981"/>
          </a:xfrm>
          <a:prstGeom prst="rect">
            <a:avLst/>
          </a:prstGeom>
        </p:spPr>
      </p:pic>
      <p:sp>
        <p:nvSpPr>
          <p:cNvPr id="2" name="Slide Number Placeholder 1">
            <a:extLst>
              <a:ext uri="{FF2B5EF4-FFF2-40B4-BE49-F238E27FC236}">
                <a16:creationId xmlns:a16="http://schemas.microsoft.com/office/drawing/2014/main" id="{D64F9DD9-051E-D100-65A1-B9755C417335}"/>
              </a:ext>
            </a:extLst>
          </p:cNvPr>
          <p:cNvSpPr>
            <a:spLocks noGrp="1"/>
          </p:cNvSpPr>
          <p:nvPr>
            <p:ph type="sldNum" sz="quarter" idx="12"/>
          </p:nvPr>
        </p:nvSpPr>
        <p:spPr/>
        <p:txBody>
          <a:bodyPr/>
          <a:lstStyle/>
          <a:p>
            <a:fld id="{7EB6865A-0500-354D-B051-17ACEB89BC27}" type="slidenum">
              <a:rPr lang="en-US" smtClean="0"/>
              <a:t>4</a:t>
            </a:fld>
            <a:endParaRPr lang="en-US"/>
          </a:p>
        </p:txBody>
      </p:sp>
    </p:spTree>
    <p:extLst>
      <p:ext uri="{BB962C8B-B14F-4D97-AF65-F5344CB8AC3E}">
        <p14:creationId xmlns:p14="http://schemas.microsoft.com/office/powerpoint/2010/main" val="483180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7D315F-706D-9D4E-8072-865E36145E21}"/>
              </a:ext>
            </a:extLst>
          </p:cNvPr>
          <p:cNvPicPr>
            <a:picLocks noChangeAspect="1"/>
          </p:cNvPicPr>
          <p:nvPr/>
        </p:nvPicPr>
        <p:blipFill>
          <a:blip r:embed="rId2"/>
          <a:stretch>
            <a:fillRect/>
          </a:stretch>
        </p:blipFill>
        <p:spPr>
          <a:xfrm>
            <a:off x="2381955" y="643466"/>
            <a:ext cx="7428089" cy="5571067"/>
          </a:xfrm>
          <a:prstGeom prst="rect">
            <a:avLst/>
          </a:prstGeom>
        </p:spPr>
      </p:pic>
      <p:sp>
        <p:nvSpPr>
          <p:cNvPr id="2" name="Slide Number Placeholder 1">
            <a:extLst>
              <a:ext uri="{FF2B5EF4-FFF2-40B4-BE49-F238E27FC236}">
                <a16:creationId xmlns:a16="http://schemas.microsoft.com/office/drawing/2014/main" id="{45769B2A-0B7A-85CC-31C3-97D6C1B07B85}"/>
              </a:ext>
            </a:extLst>
          </p:cNvPr>
          <p:cNvSpPr>
            <a:spLocks noGrp="1"/>
          </p:cNvSpPr>
          <p:nvPr>
            <p:ph type="sldNum" sz="quarter" idx="12"/>
          </p:nvPr>
        </p:nvSpPr>
        <p:spPr/>
        <p:txBody>
          <a:bodyPr/>
          <a:lstStyle/>
          <a:p>
            <a:fld id="{7EB6865A-0500-354D-B051-17ACEB89BC27}" type="slidenum">
              <a:rPr lang="en-US" smtClean="0"/>
              <a:t>40</a:t>
            </a:fld>
            <a:endParaRPr lang="en-US"/>
          </a:p>
        </p:txBody>
      </p:sp>
    </p:spTree>
    <p:extLst>
      <p:ext uri="{BB962C8B-B14F-4D97-AF65-F5344CB8AC3E}">
        <p14:creationId xmlns:p14="http://schemas.microsoft.com/office/powerpoint/2010/main" val="973857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3180-284E-DCBA-C2ED-64A48B0FF11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1B72FC-728E-926F-F38C-A07E496646F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2D8F9C-2D89-A94B-D673-CB088CC5963C}"/>
              </a:ext>
            </a:extLst>
          </p:cNvPr>
          <p:cNvSpPr>
            <a:spLocks noGrp="1"/>
          </p:cNvSpPr>
          <p:nvPr>
            <p:ph type="sldNum" sz="quarter" idx="12"/>
          </p:nvPr>
        </p:nvSpPr>
        <p:spPr/>
        <p:txBody>
          <a:bodyPr/>
          <a:lstStyle/>
          <a:p>
            <a:fld id="{7EB6865A-0500-354D-B051-17ACEB89BC27}" type="slidenum">
              <a:rPr lang="en-US" smtClean="0"/>
              <a:t>41</a:t>
            </a:fld>
            <a:endParaRPr lang="en-US"/>
          </a:p>
        </p:txBody>
      </p:sp>
    </p:spTree>
    <p:extLst>
      <p:ext uri="{BB962C8B-B14F-4D97-AF65-F5344CB8AC3E}">
        <p14:creationId xmlns:p14="http://schemas.microsoft.com/office/powerpoint/2010/main" val="478727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25C2-C6F4-9245-BE36-190F38FA94C8}"/>
              </a:ext>
            </a:extLst>
          </p:cNvPr>
          <p:cNvSpPr>
            <a:spLocks noGrp="1"/>
          </p:cNvSpPr>
          <p:nvPr>
            <p:ph type="title"/>
          </p:nvPr>
        </p:nvSpPr>
        <p:spPr/>
        <p:txBody>
          <a:bodyPr/>
          <a:lstStyle/>
          <a:p>
            <a:r>
              <a:rPr lang="en-US" dirty="0"/>
              <a:t>Additional Material</a:t>
            </a:r>
          </a:p>
        </p:txBody>
      </p:sp>
      <p:sp>
        <p:nvSpPr>
          <p:cNvPr id="3" name="Content Placeholder 2">
            <a:extLst>
              <a:ext uri="{FF2B5EF4-FFF2-40B4-BE49-F238E27FC236}">
                <a16:creationId xmlns:a16="http://schemas.microsoft.com/office/drawing/2014/main" id="{32A4DDAF-F250-3441-8DC8-5E9764C96A75}"/>
              </a:ext>
            </a:extLst>
          </p:cNvPr>
          <p:cNvSpPr>
            <a:spLocks noGrp="1"/>
          </p:cNvSpPr>
          <p:nvPr>
            <p:ph idx="1"/>
          </p:nvPr>
        </p:nvSpPr>
        <p:spPr/>
        <p:txBody>
          <a:bodyPr/>
          <a:lstStyle/>
          <a:p>
            <a:r>
              <a:rPr lang="en-US" dirty="0"/>
              <a:t>Some measurement snapshots</a:t>
            </a:r>
          </a:p>
          <a:p>
            <a:r>
              <a:rPr lang="en-US" dirty="0"/>
              <a:t>What can you do today</a:t>
            </a:r>
          </a:p>
          <a:p>
            <a:r>
              <a:rPr lang="en-US" dirty="0" err="1"/>
              <a:t>soBGP</a:t>
            </a:r>
            <a:r>
              <a:rPr lang="en-US" dirty="0"/>
              <a:t> redux</a:t>
            </a:r>
          </a:p>
          <a:p>
            <a:r>
              <a:rPr lang="en-US" dirty="0"/>
              <a:t>Some General Comments</a:t>
            </a:r>
          </a:p>
        </p:txBody>
      </p:sp>
      <p:sp>
        <p:nvSpPr>
          <p:cNvPr id="4" name="Slide Number Placeholder 3">
            <a:extLst>
              <a:ext uri="{FF2B5EF4-FFF2-40B4-BE49-F238E27FC236}">
                <a16:creationId xmlns:a16="http://schemas.microsoft.com/office/drawing/2014/main" id="{55AC0AE0-6AC1-DED7-673C-8E6F661D4A8F}"/>
              </a:ext>
            </a:extLst>
          </p:cNvPr>
          <p:cNvSpPr>
            <a:spLocks noGrp="1"/>
          </p:cNvSpPr>
          <p:nvPr>
            <p:ph type="sldNum" sz="quarter" idx="12"/>
          </p:nvPr>
        </p:nvSpPr>
        <p:spPr/>
        <p:txBody>
          <a:bodyPr/>
          <a:lstStyle/>
          <a:p>
            <a:fld id="{7EB6865A-0500-354D-B051-17ACEB89BC27}" type="slidenum">
              <a:rPr lang="en-US" smtClean="0"/>
              <a:t>42</a:t>
            </a:fld>
            <a:endParaRPr lang="en-US"/>
          </a:p>
        </p:txBody>
      </p:sp>
    </p:spTree>
    <p:extLst>
      <p:ext uri="{BB962C8B-B14F-4D97-AF65-F5344CB8AC3E}">
        <p14:creationId xmlns:p14="http://schemas.microsoft.com/office/powerpoint/2010/main" val="2905833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3B16-BEB4-94F9-0B7E-A1EA88EE350A}"/>
              </a:ext>
            </a:extLst>
          </p:cNvPr>
          <p:cNvSpPr>
            <a:spLocks noGrp="1"/>
          </p:cNvSpPr>
          <p:nvPr>
            <p:ph type="title"/>
          </p:nvPr>
        </p:nvSpPr>
        <p:spPr/>
        <p:txBody>
          <a:bodyPr/>
          <a:lstStyle/>
          <a:p>
            <a:r>
              <a:rPr lang="en-US" dirty="0"/>
              <a:t>1 – Measurement Snapshots</a:t>
            </a:r>
          </a:p>
        </p:txBody>
      </p:sp>
      <p:sp>
        <p:nvSpPr>
          <p:cNvPr id="3" name="Content Placeholder 2">
            <a:extLst>
              <a:ext uri="{FF2B5EF4-FFF2-40B4-BE49-F238E27FC236}">
                <a16:creationId xmlns:a16="http://schemas.microsoft.com/office/drawing/2014/main" id="{972E5FBF-17AC-3C98-B0ED-397C317FC680}"/>
              </a:ext>
            </a:extLst>
          </p:cNvPr>
          <p:cNvSpPr>
            <a:spLocks noGrp="1"/>
          </p:cNvSpPr>
          <p:nvPr>
            <p:ph idx="1"/>
          </p:nvPr>
        </p:nvSpPr>
        <p:spPr/>
        <p:txBody>
          <a:bodyPr/>
          <a:lstStyle/>
          <a:p>
            <a:r>
              <a:rPr lang="en-US" dirty="0"/>
              <a:t>ROA creation is VERY widespread</a:t>
            </a:r>
          </a:p>
        </p:txBody>
      </p:sp>
      <p:pic>
        <p:nvPicPr>
          <p:cNvPr id="5" name="Picture 4" descr="A map of the world&#10;&#10;AI-generated content may be incorrect.">
            <a:extLst>
              <a:ext uri="{FF2B5EF4-FFF2-40B4-BE49-F238E27FC236}">
                <a16:creationId xmlns:a16="http://schemas.microsoft.com/office/drawing/2014/main" id="{31C1D87E-EDCD-D9E5-1DBF-6BA77FFD6249}"/>
              </a:ext>
            </a:extLst>
          </p:cNvPr>
          <p:cNvPicPr>
            <a:picLocks noChangeAspect="1"/>
          </p:cNvPicPr>
          <p:nvPr/>
        </p:nvPicPr>
        <p:blipFill>
          <a:blip r:embed="rId2"/>
          <a:stretch>
            <a:fillRect/>
          </a:stretch>
        </p:blipFill>
        <p:spPr>
          <a:xfrm>
            <a:off x="307570" y="3224788"/>
            <a:ext cx="5473970" cy="2486056"/>
          </a:xfrm>
          <a:prstGeom prst="rect">
            <a:avLst/>
          </a:prstGeom>
        </p:spPr>
      </p:pic>
      <p:sp>
        <p:nvSpPr>
          <p:cNvPr id="6" name="Rectangle 5">
            <a:extLst>
              <a:ext uri="{FF2B5EF4-FFF2-40B4-BE49-F238E27FC236}">
                <a16:creationId xmlns:a16="http://schemas.microsoft.com/office/drawing/2014/main" id="{EBD01028-233C-7B79-DF9D-3FE5A1A973D3}"/>
              </a:ext>
            </a:extLst>
          </p:cNvPr>
          <p:cNvSpPr/>
          <p:nvPr/>
        </p:nvSpPr>
        <p:spPr>
          <a:xfrm>
            <a:off x="3940233" y="5586153"/>
            <a:ext cx="1612669" cy="58189"/>
          </a:xfrm>
          <a:prstGeom prst="rect">
            <a:avLst/>
          </a:prstGeom>
          <a:gradFill flip="none" rotWithShape="1">
            <a:gsLst>
              <a:gs pos="0">
                <a:schemeClr val="accent1">
                  <a:lumMod val="5000"/>
                  <a:lumOff val="95000"/>
                </a:schemeClr>
              </a:gs>
              <a:gs pos="0">
                <a:srgbClr val="FF0000"/>
              </a:gs>
              <a:gs pos="49000">
                <a:srgbClr val="FFFF00"/>
              </a:gs>
              <a:gs pos="100000">
                <a:srgbClr val="92D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aph showing a line&#10;&#10;AI-generated content may be incorrect.">
            <a:extLst>
              <a:ext uri="{FF2B5EF4-FFF2-40B4-BE49-F238E27FC236}">
                <a16:creationId xmlns:a16="http://schemas.microsoft.com/office/drawing/2014/main" id="{971ACC80-AF1C-F720-4657-E9CD85375AD5}"/>
              </a:ext>
            </a:extLst>
          </p:cNvPr>
          <p:cNvPicPr>
            <a:picLocks noChangeAspect="1"/>
          </p:cNvPicPr>
          <p:nvPr/>
        </p:nvPicPr>
        <p:blipFill>
          <a:blip r:embed="rId3"/>
          <a:stretch>
            <a:fillRect/>
          </a:stretch>
        </p:blipFill>
        <p:spPr>
          <a:xfrm>
            <a:off x="5895174" y="2617076"/>
            <a:ext cx="5827970" cy="3171606"/>
          </a:xfrm>
          <a:prstGeom prst="rect">
            <a:avLst/>
          </a:prstGeom>
        </p:spPr>
      </p:pic>
      <p:sp>
        <p:nvSpPr>
          <p:cNvPr id="4" name="Slide Number Placeholder 3">
            <a:extLst>
              <a:ext uri="{FF2B5EF4-FFF2-40B4-BE49-F238E27FC236}">
                <a16:creationId xmlns:a16="http://schemas.microsoft.com/office/drawing/2014/main" id="{711EFF4E-CA8B-CA13-FB43-9352786F7666}"/>
              </a:ext>
            </a:extLst>
          </p:cNvPr>
          <p:cNvSpPr>
            <a:spLocks noGrp="1"/>
          </p:cNvSpPr>
          <p:nvPr>
            <p:ph type="sldNum" sz="quarter" idx="12"/>
          </p:nvPr>
        </p:nvSpPr>
        <p:spPr/>
        <p:txBody>
          <a:bodyPr/>
          <a:lstStyle/>
          <a:p>
            <a:fld id="{7EB6865A-0500-354D-B051-17ACEB89BC27}" type="slidenum">
              <a:rPr lang="en-US" smtClean="0"/>
              <a:t>43</a:t>
            </a:fld>
            <a:endParaRPr lang="en-US"/>
          </a:p>
        </p:txBody>
      </p:sp>
      <p:sp>
        <p:nvSpPr>
          <p:cNvPr id="7" name="TextBox 6">
            <a:extLst>
              <a:ext uri="{FF2B5EF4-FFF2-40B4-BE49-F238E27FC236}">
                <a16:creationId xmlns:a16="http://schemas.microsoft.com/office/drawing/2014/main" id="{A98F1990-7DDA-51C0-8AC0-385C854221F4}"/>
              </a:ext>
            </a:extLst>
          </p:cNvPr>
          <p:cNvSpPr txBox="1"/>
          <p:nvPr/>
        </p:nvSpPr>
        <p:spPr>
          <a:xfrm>
            <a:off x="747243" y="6246809"/>
            <a:ext cx="3192990" cy="369332"/>
          </a:xfrm>
          <a:prstGeom prst="rect">
            <a:avLst/>
          </a:prstGeom>
          <a:noFill/>
        </p:spPr>
        <p:txBody>
          <a:bodyPr wrap="none" rtlCol="0">
            <a:spAutoFit/>
          </a:bodyPr>
          <a:lstStyle/>
          <a:p>
            <a:r>
              <a:rPr lang="en-US" dirty="0"/>
              <a:t>https://</a:t>
            </a:r>
            <a:r>
              <a:rPr lang="en-US" dirty="0" err="1"/>
              <a:t>stats.labs.apnic.net</a:t>
            </a:r>
            <a:r>
              <a:rPr lang="en-US" dirty="0"/>
              <a:t>/</a:t>
            </a:r>
            <a:r>
              <a:rPr lang="en-US" dirty="0" err="1"/>
              <a:t>roas</a:t>
            </a:r>
            <a:endParaRPr lang="en-US" dirty="0"/>
          </a:p>
        </p:txBody>
      </p:sp>
    </p:spTree>
    <p:extLst>
      <p:ext uri="{BB962C8B-B14F-4D97-AF65-F5344CB8AC3E}">
        <p14:creationId xmlns:p14="http://schemas.microsoft.com/office/powerpoint/2010/main" val="936155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730CF-7827-BDFF-3325-7B27951E8FAD}"/>
              </a:ext>
            </a:extLst>
          </p:cNvPr>
          <p:cNvSpPr>
            <a:spLocks noGrp="1"/>
          </p:cNvSpPr>
          <p:nvPr>
            <p:ph type="title"/>
          </p:nvPr>
        </p:nvSpPr>
        <p:spPr/>
        <p:txBody>
          <a:bodyPr/>
          <a:lstStyle/>
          <a:p>
            <a:r>
              <a:rPr lang="en-US" dirty="0"/>
              <a:t>Measurement Snapshots</a:t>
            </a:r>
          </a:p>
        </p:txBody>
      </p:sp>
      <p:sp>
        <p:nvSpPr>
          <p:cNvPr id="3" name="Content Placeholder 2">
            <a:extLst>
              <a:ext uri="{FF2B5EF4-FFF2-40B4-BE49-F238E27FC236}">
                <a16:creationId xmlns:a16="http://schemas.microsoft.com/office/drawing/2014/main" id="{9848366A-654B-B619-CC17-2E679E61987D}"/>
              </a:ext>
            </a:extLst>
          </p:cNvPr>
          <p:cNvSpPr>
            <a:spLocks noGrp="1"/>
          </p:cNvSpPr>
          <p:nvPr>
            <p:ph idx="1"/>
          </p:nvPr>
        </p:nvSpPr>
        <p:spPr/>
        <p:txBody>
          <a:bodyPr/>
          <a:lstStyle/>
          <a:p>
            <a:r>
              <a:rPr lang="en-US" dirty="0"/>
              <a:t>But applying ROAs to routing updates across all </a:t>
            </a:r>
            <a:r>
              <a:rPr lang="en-US" dirty="0" err="1"/>
              <a:t>Ases</a:t>
            </a:r>
            <a:r>
              <a:rPr lang="en-US" dirty="0"/>
              <a:t> has never really been adopted!</a:t>
            </a:r>
          </a:p>
        </p:txBody>
      </p:sp>
      <p:pic>
        <p:nvPicPr>
          <p:cNvPr id="5" name="Picture 4" descr="A map of the world&#10;&#10;AI-generated content may be incorrect.">
            <a:extLst>
              <a:ext uri="{FF2B5EF4-FFF2-40B4-BE49-F238E27FC236}">
                <a16:creationId xmlns:a16="http://schemas.microsoft.com/office/drawing/2014/main" id="{24F28331-4D03-F111-8496-C33B21B74D40}"/>
              </a:ext>
            </a:extLst>
          </p:cNvPr>
          <p:cNvPicPr>
            <a:picLocks noChangeAspect="1"/>
          </p:cNvPicPr>
          <p:nvPr/>
        </p:nvPicPr>
        <p:blipFill>
          <a:blip r:embed="rId2"/>
          <a:stretch>
            <a:fillRect/>
          </a:stretch>
        </p:blipFill>
        <p:spPr>
          <a:xfrm>
            <a:off x="620109" y="3322607"/>
            <a:ext cx="6390290" cy="3001499"/>
          </a:xfrm>
          <a:prstGeom prst="rect">
            <a:avLst/>
          </a:prstGeom>
        </p:spPr>
      </p:pic>
      <p:sp>
        <p:nvSpPr>
          <p:cNvPr id="6" name="Rectangle 5">
            <a:extLst>
              <a:ext uri="{FF2B5EF4-FFF2-40B4-BE49-F238E27FC236}">
                <a16:creationId xmlns:a16="http://schemas.microsoft.com/office/drawing/2014/main" id="{1C390E44-A780-7173-A0B9-B7E92D009C08}"/>
              </a:ext>
            </a:extLst>
          </p:cNvPr>
          <p:cNvSpPr/>
          <p:nvPr/>
        </p:nvSpPr>
        <p:spPr>
          <a:xfrm>
            <a:off x="4970245" y="6132690"/>
            <a:ext cx="1612669" cy="58189"/>
          </a:xfrm>
          <a:prstGeom prst="rect">
            <a:avLst/>
          </a:prstGeom>
          <a:gradFill flip="none" rotWithShape="1">
            <a:gsLst>
              <a:gs pos="0">
                <a:schemeClr val="accent1">
                  <a:lumMod val="5000"/>
                  <a:lumOff val="95000"/>
                </a:schemeClr>
              </a:gs>
              <a:gs pos="0">
                <a:srgbClr val="FF0000"/>
              </a:gs>
              <a:gs pos="49000">
                <a:srgbClr val="FFFF00"/>
              </a:gs>
              <a:gs pos="100000">
                <a:srgbClr val="92D05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aph showing a graph&#10;&#10;AI-generated content may be incorrect.">
            <a:extLst>
              <a:ext uri="{FF2B5EF4-FFF2-40B4-BE49-F238E27FC236}">
                <a16:creationId xmlns:a16="http://schemas.microsoft.com/office/drawing/2014/main" id="{17D76C90-8C93-3A7A-E80D-53A18FF6F096}"/>
              </a:ext>
            </a:extLst>
          </p:cNvPr>
          <p:cNvPicPr>
            <a:picLocks noChangeAspect="1"/>
          </p:cNvPicPr>
          <p:nvPr/>
        </p:nvPicPr>
        <p:blipFill>
          <a:blip r:embed="rId3"/>
          <a:stretch>
            <a:fillRect/>
          </a:stretch>
        </p:blipFill>
        <p:spPr>
          <a:xfrm>
            <a:off x="7010399" y="3017983"/>
            <a:ext cx="5118538" cy="2627348"/>
          </a:xfrm>
          <a:prstGeom prst="rect">
            <a:avLst/>
          </a:prstGeom>
        </p:spPr>
      </p:pic>
      <p:sp>
        <p:nvSpPr>
          <p:cNvPr id="4" name="Slide Number Placeholder 3">
            <a:extLst>
              <a:ext uri="{FF2B5EF4-FFF2-40B4-BE49-F238E27FC236}">
                <a16:creationId xmlns:a16="http://schemas.microsoft.com/office/drawing/2014/main" id="{017387FE-E46B-9959-B765-1964C78E5E55}"/>
              </a:ext>
            </a:extLst>
          </p:cNvPr>
          <p:cNvSpPr>
            <a:spLocks noGrp="1"/>
          </p:cNvSpPr>
          <p:nvPr>
            <p:ph type="sldNum" sz="quarter" idx="12"/>
          </p:nvPr>
        </p:nvSpPr>
        <p:spPr/>
        <p:txBody>
          <a:bodyPr/>
          <a:lstStyle/>
          <a:p>
            <a:fld id="{7EB6865A-0500-354D-B051-17ACEB89BC27}" type="slidenum">
              <a:rPr lang="en-US" smtClean="0"/>
              <a:t>44</a:t>
            </a:fld>
            <a:endParaRPr lang="en-US" dirty="0"/>
          </a:p>
        </p:txBody>
      </p:sp>
      <p:sp>
        <p:nvSpPr>
          <p:cNvPr id="7" name="TextBox 6">
            <a:extLst>
              <a:ext uri="{FF2B5EF4-FFF2-40B4-BE49-F238E27FC236}">
                <a16:creationId xmlns:a16="http://schemas.microsoft.com/office/drawing/2014/main" id="{75A6A80C-163A-BB62-836F-9ECD5E7A6182}"/>
              </a:ext>
            </a:extLst>
          </p:cNvPr>
          <p:cNvSpPr txBox="1"/>
          <p:nvPr/>
        </p:nvSpPr>
        <p:spPr>
          <a:xfrm>
            <a:off x="747243" y="6246809"/>
            <a:ext cx="3153427" cy="369332"/>
          </a:xfrm>
          <a:prstGeom prst="rect">
            <a:avLst/>
          </a:prstGeom>
          <a:noFill/>
        </p:spPr>
        <p:txBody>
          <a:bodyPr wrap="none" rtlCol="0">
            <a:spAutoFit/>
          </a:bodyPr>
          <a:lstStyle/>
          <a:p>
            <a:r>
              <a:rPr lang="en-US" dirty="0"/>
              <a:t>https://</a:t>
            </a:r>
            <a:r>
              <a:rPr lang="en-US" dirty="0" err="1"/>
              <a:t>stats.labs.apnic.net</a:t>
            </a:r>
            <a:r>
              <a:rPr lang="en-US" dirty="0"/>
              <a:t>/</a:t>
            </a:r>
            <a:r>
              <a:rPr lang="en-US" dirty="0" err="1"/>
              <a:t>rpki</a:t>
            </a:r>
            <a:endParaRPr lang="en-US" dirty="0"/>
          </a:p>
        </p:txBody>
      </p:sp>
    </p:spTree>
    <p:extLst>
      <p:ext uri="{BB962C8B-B14F-4D97-AF65-F5344CB8AC3E}">
        <p14:creationId xmlns:p14="http://schemas.microsoft.com/office/powerpoint/2010/main" val="4187231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9E7D-478E-6843-ABF4-E12E0395809E}"/>
              </a:ext>
            </a:extLst>
          </p:cNvPr>
          <p:cNvSpPr>
            <a:spLocks noGrp="1"/>
          </p:cNvSpPr>
          <p:nvPr>
            <p:ph type="title"/>
          </p:nvPr>
        </p:nvSpPr>
        <p:spPr/>
        <p:txBody>
          <a:bodyPr/>
          <a:lstStyle/>
          <a:p>
            <a:r>
              <a:rPr lang="en-US" dirty="0"/>
              <a:t>2. What can you do today?</a:t>
            </a:r>
          </a:p>
        </p:txBody>
      </p:sp>
      <p:sp>
        <p:nvSpPr>
          <p:cNvPr id="3" name="Content Placeholder 2">
            <a:extLst>
              <a:ext uri="{FF2B5EF4-FFF2-40B4-BE49-F238E27FC236}">
                <a16:creationId xmlns:a16="http://schemas.microsoft.com/office/drawing/2014/main" id="{26AD9315-A073-8E48-9C8C-041F7FA3E0BA}"/>
              </a:ext>
            </a:extLst>
          </p:cNvPr>
          <p:cNvSpPr>
            <a:spLocks noGrp="1"/>
          </p:cNvSpPr>
          <p:nvPr>
            <p:ph idx="1"/>
          </p:nvPr>
        </p:nvSpPr>
        <p:spPr/>
        <p:txBody>
          <a:bodyPr/>
          <a:lstStyle/>
          <a:p>
            <a:pPr marL="0" indent="0">
              <a:buNone/>
            </a:pPr>
            <a:r>
              <a:rPr lang="en-US" dirty="0"/>
              <a:t>“Don’t let the perfect be the enemy of the good!”</a:t>
            </a:r>
          </a:p>
          <a:p>
            <a:endParaRPr lang="en-US" dirty="0"/>
          </a:p>
          <a:p>
            <a:pPr lvl="1"/>
            <a:r>
              <a:rPr lang="en-US" dirty="0"/>
              <a:t>You could just wait for a complete routing security framework to be invented</a:t>
            </a:r>
          </a:p>
          <a:p>
            <a:pPr lvl="1"/>
            <a:r>
              <a:rPr lang="en-US" dirty="0"/>
              <a:t>Or you could do something practical right now that might be helpful</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1F159B2-51BB-7529-865D-B40BA8A04EBE}"/>
              </a:ext>
            </a:extLst>
          </p:cNvPr>
          <p:cNvSpPr>
            <a:spLocks noGrp="1"/>
          </p:cNvSpPr>
          <p:nvPr>
            <p:ph type="sldNum" sz="quarter" idx="12"/>
          </p:nvPr>
        </p:nvSpPr>
        <p:spPr/>
        <p:txBody>
          <a:bodyPr/>
          <a:lstStyle/>
          <a:p>
            <a:fld id="{7EB6865A-0500-354D-B051-17ACEB89BC27}" type="slidenum">
              <a:rPr lang="en-US" smtClean="0"/>
              <a:t>45</a:t>
            </a:fld>
            <a:endParaRPr lang="en-US"/>
          </a:p>
        </p:txBody>
      </p:sp>
    </p:spTree>
    <p:extLst>
      <p:ext uri="{BB962C8B-B14F-4D97-AF65-F5344CB8AC3E}">
        <p14:creationId xmlns:p14="http://schemas.microsoft.com/office/powerpoint/2010/main" val="3864543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D9E7D-478E-6843-ABF4-E12E0395809E}"/>
              </a:ext>
            </a:extLst>
          </p:cNvPr>
          <p:cNvSpPr>
            <a:spLocks noGrp="1"/>
          </p:cNvSpPr>
          <p:nvPr>
            <p:ph type="title"/>
          </p:nvPr>
        </p:nvSpPr>
        <p:spPr/>
        <p:txBody>
          <a:bodyPr/>
          <a:lstStyle/>
          <a:p>
            <a:r>
              <a:rPr lang="en-US" dirty="0"/>
              <a:t>What can you do today?</a:t>
            </a:r>
          </a:p>
        </p:txBody>
      </p:sp>
      <p:sp>
        <p:nvSpPr>
          <p:cNvPr id="3" name="Content Placeholder 2">
            <a:extLst>
              <a:ext uri="{FF2B5EF4-FFF2-40B4-BE49-F238E27FC236}">
                <a16:creationId xmlns:a16="http://schemas.microsoft.com/office/drawing/2014/main" id="{26AD9315-A073-8E48-9C8C-041F7FA3E0BA}"/>
              </a:ext>
            </a:extLst>
          </p:cNvPr>
          <p:cNvSpPr>
            <a:spLocks noGrp="1"/>
          </p:cNvSpPr>
          <p:nvPr>
            <p:ph idx="1"/>
          </p:nvPr>
        </p:nvSpPr>
        <p:spPr>
          <a:xfrm>
            <a:off x="838200" y="1825624"/>
            <a:ext cx="10957560" cy="4922647"/>
          </a:xfrm>
        </p:spPr>
        <p:txBody>
          <a:bodyPr>
            <a:normAutofit fontScale="62500" lnSpcReduction="20000"/>
          </a:bodyPr>
          <a:lstStyle/>
          <a:p>
            <a:pPr marL="0" indent="0">
              <a:buNone/>
            </a:pPr>
            <a:r>
              <a:rPr lang="en-US" dirty="0"/>
              <a:t>You might want to take some steps to make routing attacks easier to detect and easier to deflect</a:t>
            </a:r>
          </a:p>
          <a:p>
            <a:pPr marL="0" indent="0">
              <a:buNone/>
            </a:pPr>
            <a:r>
              <a:rPr lang="en-US" dirty="0"/>
              <a:t> </a:t>
            </a:r>
          </a:p>
          <a:p>
            <a:pPr lvl="1">
              <a:buFont typeface="Wingdings" pitchFamily="2" charset="2"/>
              <a:buChar char="q"/>
            </a:pPr>
            <a:r>
              <a:rPr lang="en-US" dirty="0"/>
              <a:t>BCP38 filters can help</a:t>
            </a:r>
          </a:p>
          <a:p>
            <a:pPr lvl="3"/>
            <a:r>
              <a:rPr lang="en-US" dirty="0"/>
              <a:t>UDP DOS attacks are very common</a:t>
            </a:r>
          </a:p>
          <a:p>
            <a:pPr marL="1371600" lvl="3" indent="0">
              <a:buNone/>
            </a:pPr>
            <a:r>
              <a:rPr lang="en-US" dirty="0"/>
              <a:t> </a:t>
            </a:r>
          </a:p>
          <a:p>
            <a:pPr lvl="1">
              <a:buFont typeface="Wingdings" pitchFamily="2" charset="2"/>
              <a:buChar char="q"/>
            </a:pPr>
            <a:r>
              <a:rPr lang="en-US" dirty="0"/>
              <a:t>Generating ROAs can help</a:t>
            </a:r>
          </a:p>
          <a:p>
            <a:pPr lvl="3"/>
            <a:r>
              <a:rPr lang="en-US" dirty="0"/>
              <a:t>Maybe they won’t help a lot today, but as more networks filter on ROAs then they will be more effective to protect against simple address hijacking</a:t>
            </a:r>
          </a:p>
          <a:p>
            <a:pPr lvl="3"/>
            <a:endParaRPr lang="en-US" dirty="0"/>
          </a:p>
          <a:p>
            <a:pPr lvl="1">
              <a:buFont typeface="Wingdings" pitchFamily="2" charset="2"/>
              <a:buChar char="q"/>
            </a:pPr>
            <a:r>
              <a:rPr lang="en-US" dirty="0"/>
              <a:t>Route Registry objects can help</a:t>
            </a:r>
          </a:p>
          <a:p>
            <a:pPr lvl="3"/>
            <a:r>
              <a:rPr lang="en-US" dirty="0">
                <a:hlinkClick r:id="rId2"/>
              </a:rPr>
              <a:t>www.irr.net</a:t>
            </a:r>
            <a:endParaRPr lang="en-US" dirty="0"/>
          </a:p>
          <a:p>
            <a:pPr lvl="3"/>
            <a:r>
              <a:rPr lang="en-US" dirty="0"/>
              <a:t>Again this is not a complete answer, but its better than nothing</a:t>
            </a:r>
          </a:p>
          <a:p>
            <a:pPr lvl="3"/>
            <a:endParaRPr lang="en-US" dirty="0"/>
          </a:p>
          <a:p>
            <a:pPr lvl="1">
              <a:buFont typeface="Wingdings" pitchFamily="2" charset="2"/>
              <a:buChar char="q"/>
            </a:pPr>
            <a:r>
              <a:rPr lang="en-US" dirty="0"/>
              <a:t>You should really should filter your customers</a:t>
            </a:r>
          </a:p>
          <a:p>
            <a:pPr lvl="2"/>
            <a:r>
              <a:rPr lang="en-US" dirty="0"/>
              <a:t>Filter customer routing updates according to BCP38, ROAs and IRR profiles</a:t>
            </a:r>
          </a:p>
          <a:p>
            <a:pPr lvl="2"/>
            <a:endParaRPr lang="en-US" dirty="0"/>
          </a:p>
          <a:p>
            <a:pPr lvl="1">
              <a:buFont typeface="Wingdings" pitchFamily="2" charset="2"/>
              <a:buChar char="q"/>
            </a:pPr>
            <a:r>
              <a:rPr lang="en-US" dirty="0"/>
              <a:t>Consider signing up to MANRS</a:t>
            </a:r>
          </a:p>
          <a:p>
            <a:pPr lvl="2"/>
            <a:r>
              <a:rPr lang="en-US" dirty="0">
                <a:hlinkClick r:id="rId3"/>
              </a:rPr>
              <a:t>https://www.manrs.org/</a:t>
            </a:r>
            <a:r>
              <a:rPr lang="en-US" dirty="0"/>
              <a:t> (Even spending a few minutes thinking about routing security is better than not thinking about it at all)</a:t>
            </a:r>
          </a:p>
          <a:p>
            <a:pPr lvl="2"/>
            <a:endParaRPr lang="en-US" dirty="0"/>
          </a:p>
          <a:p>
            <a:pPr lvl="1">
              <a:buFont typeface="Wingdings" pitchFamily="2" charset="2"/>
              <a:buChar char="q"/>
            </a:pPr>
            <a:r>
              <a:rPr lang="en-US" dirty="0"/>
              <a:t>DNSSEC-sign your domain name</a:t>
            </a:r>
          </a:p>
          <a:p>
            <a:pPr lvl="1"/>
            <a:endParaRPr lang="en-US" dirty="0"/>
          </a:p>
          <a:p>
            <a:pPr lvl="1">
              <a:buFont typeface="Wingdings" pitchFamily="2" charset="2"/>
              <a:buChar char="q"/>
            </a:pPr>
            <a:r>
              <a:rPr lang="en-US" dirty="0"/>
              <a:t>Validate DNS responses</a:t>
            </a:r>
          </a:p>
        </p:txBody>
      </p:sp>
      <p:sp>
        <p:nvSpPr>
          <p:cNvPr id="4" name="Slide Number Placeholder 3">
            <a:extLst>
              <a:ext uri="{FF2B5EF4-FFF2-40B4-BE49-F238E27FC236}">
                <a16:creationId xmlns:a16="http://schemas.microsoft.com/office/drawing/2014/main" id="{B4606492-5170-CDBB-8A7C-23444084C2E8}"/>
              </a:ext>
            </a:extLst>
          </p:cNvPr>
          <p:cNvSpPr>
            <a:spLocks noGrp="1"/>
          </p:cNvSpPr>
          <p:nvPr>
            <p:ph type="sldNum" sz="quarter" idx="12"/>
          </p:nvPr>
        </p:nvSpPr>
        <p:spPr/>
        <p:txBody>
          <a:bodyPr/>
          <a:lstStyle/>
          <a:p>
            <a:fld id="{7EB6865A-0500-354D-B051-17ACEB89BC27}" type="slidenum">
              <a:rPr lang="en-US" smtClean="0"/>
              <a:t>46</a:t>
            </a:fld>
            <a:endParaRPr lang="en-US"/>
          </a:p>
        </p:txBody>
      </p:sp>
    </p:spTree>
    <p:extLst>
      <p:ext uri="{BB962C8B-B14F-4D97-AF65-F5344CB8AC3E}">
        <p14:creationId xmlns:p14="http://schemas.microsoft.com/office/powerpoint/2010/main" val="727972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3629-CBA0-7F45-976F-E99750F489EF}"/>
              </a:ext>
            </a:extLst>
          </p:cNvPr>
          <p:cNvSpPr>
            <a:spLocks noGrp="1"/>
          </p:cNvSpPr>
          <p:nvPr>
            <p:ph type="title"/>
          </p:nvPr>
        </p:nvSpPr>
        <p:spPr>
          <a:xfrm>
            <a:off x="604434" y="365125"/>
            <a:ext cx="10890142" cy="1325563"/>
          </a:xfrm>
        </p:spPr>
        <p:txBody>
          <a:bodyPr/>
          <a:lstStyle/>
          <a:p>
            <a:r>
              <a:rPr lang="en-US" dirty="0"/>
              <a:t>3. </a:t>
            </a:r>
            <a:r>
              <a:rPr lang="en-US" dirty="0" err="1"/>
              <a:t>soBGP</a:t>
            </a:r>
            <a:r>
              <a:rPr lang="en-US" dirty="0"/>
              <a:t>: an alternative to BGPSEC</a:t>
            </a:r>
          </a:p>
        </p:txBody>
      </p:sp>
      <p:sp>
        <p:nvSpPr>
          <p:cNvPr id="3" name="Content Placeholder 2">
            <a:extLst>
              <a:ext uri="{FF2B5EF4-FFF2-40B4-BE49-F238E27FC236}">
                <a16:creationId xmlns:a16="http://schemas.microsoft.com/office/drawing/2014/main" id="{B8ECAF02-6C8B-6748-93CF-23F226EF64DC}"/>
              </a:ext>
            </a:extLst>
          </p:cNvPr>
          <p:cNvSpPr>
            <a:spLocks noGrp="1"/>
          </p:cNvSpPr>
          <p:nvPr>
            <p:ph idx="1"/>
          </p:nvPr>
        </p:nvSpPr>
        <p:spPr/>
        <p:txBody>
          <a:bodyPr/>
          <a:lstStyle/>
          <a:p>
            <a:r>
              <a:rPr lang="en-US" dirty="0"/>
              <a:t>Instead of the high overhead of AS Path validation we can look at secure origin BGP (</a:t>
            </a:r>
            <a:r>
              <a:rPr lang="en-US" dirty="0" err="1"/>
              <a:t>soBGP</a:t>
            </a:r>
            <a:r>
              <a:rPr lang="en-US" dirty="0"/>
              <a:t>) from 2003</a:t>
            </a:r>
          </a:p>
          <a:p>
            <a:r>
              <a:rPr lang="en-US" dirty="0" err="1"/>
              <a:t>soBGP</a:t>
            </a:r>
            <a:r>
              <a:rPr lang="en-US" dirty="0"/>
              <a:t> looked at the AS Path as a topology vector composed of a number of paired AS adjacencies</a:t>
            </a:r>
          </a:p>
          <a:p>
            <a:pPr lvl="1"/>
            <a:r>
              <a:rPr lang="en-US" dirty="0"/>
              <a:t>An AS publishes a signed adjacency attestation for all of its neighbors</a:t>
            </a:r>
          </a:p>
          <a:p>
            <a:pPr lvl="1"/>
            <a:r>
              <a:rPr lang="en-US" dirty="0"/>
              <a:t>If a signing AS appeared in an AS Path then its neighbors in the AS Path must also by described in the adjacency </a:t>
            </a:r>
            <a:r>
              <a:rPr lang="en-US" dirty="0" err="1"/>
              <a:t>attestion</a:t>
            </a:r>
            <a:endParaRPr lang="en-US" dirty="0"/>
          </a:p>
          <a:p>
            <a:pPr lvl="1"/>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2F13D38-8D41-F39B-C66A-165F58142631}"/>
              </a:ext>
            </a:extLst>
          </p:cNvPr>
          <p:cNvSpPr>
            <a:spLocks noGrp="1"/>
          </p:cNvSpPr>
          <p:nvPr>
            <p:ph type="sldNum" sz="quarter" idx="12"/>
          </p:nvPr>
        </p:nvSpPr>
        <p:spPr/>
        <p:txBody>
          <a:bodyPr/>
          <a:lstStyle/>
          <a:p>
            <a:fld id="{7EB6865A-0500-354D-B051-17ACEB89BC27}" type="slidenum">
              <a:rPr lang="en-US" smtClean="0"/>
              <a:t>47</a:t>
            </a:fld>
            <a:endParaRPr lang="en-US"/>
          </a:p>
        </p:txBody>
      </p:sp>
    </p:spTree>
    <p:extLst>
      <p:ext uri="{BB962C8B-B14F-4D97-AF65-F5344CB8AC3E}">
        <p14:creationId xmlns:p14="http://schemas.microsoft.com/office/powerpoint/2010/main" val="2272894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C281-2E85-E645-98A2-055E34FCE3BD}"/>
              </a:ext>
            </a:extLst>
          </p:cNvPr>
          <p:cNvSpPr>
            <a:spLocks noGrp="1"/>
          </p:cNvSpPr>
          <p:nvPr>
            <p:ph type="title"/>
          </p:nvPr>
        </p:nvSpPr>
        <p:spPr/>
        <p:txBody>
          <a:bodyPr/>
          <a:lstStyle/>
          <a:p>
            <a:r>
              <a:rPr lang="en-US" dirty="0" err="1"/>
              <a:t>soBGP</a:t>
            </a:r>
            <a:r>
              <a:rPr lang="en-US" dirty="0"/>
              <a:t> and AS Adjacencies </a:t>
            </a:r>
          </a:p>
        </p:txBody>
      </p:sp>
      <p:grpSp>
        <p:nvGrpSpPr>
          <p:cNvPr id="4" name="Group 3">
            <a:extLst>
              <a:ext uri="{FF2B5EF4-FFF2-40B4-BE49-F238E27FC236}">
                <a16:creationId xmlns:a16="http://schemas.microsoft.com/office/drawing/2014/main" id="{0BD3AD02-28C8-D34A-BB5B-99399DBBAC44}"/>
              </a:ext>
            </a:extLst>
          </p:cNvPr>
          <p:cNvGrpSpPr/>
          <p:nvPr/>
        </p:nvGrpSpPr>
        <p:grpSpPr>
          <a:xfrm>
            <a:off x="1333823" y="2161303"/>
            <a:ext cx="415051" cy="388683"/>
            <a:chOff x="4695768" y="5354663"/>
            <a:chExt cx="415051" cy="388683"/>
          </a:xfrm>
        </p:grpSpPr>
        <p:sp>
          <p:nvSpPr>
            <p:cNvPr id="5" name="Freeform 4">
              <a:extLst>
                <a:ext uri="{FF2B5EF4-FFF2-40B4-BE49-F238E27FC236}">
                  <a16:creationId xmlns:a16="http://schemas.microsoft.com/office/drawing/2014/main" id="{ECDD2413-E963-A940-AF68-C7348E710D4A}"/>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2B648712-342D-574C-8C66-2C7D6930AF91}"/>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500C5F2F-350B-F142-8177-60BB13578B85}"/>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0C4A12D3-5806-0A4D-9FF0-D43D28C23D79}"/>
              </a:ext>
            </a:extLst>
          </p:cNvPr>
          <p:cNvGrpSpPr/>
          <p:nvPr/>
        </p:nvGrpSpPr>
        <p:grpSpPr>
          <a:xfrm>
            <a:off x="3139177" y="3110873"/>
            <a:ext cx="415051" cy="388683"/>
            <a:chOff x="4695768" y="5354663"/>
            <a:chExt cx="415051" cy="388683"/>
          </a:xfrm>
        </p:grpSpPr>
        <p:sp>
          <p:nvSpPr>
            <p:cNvPr id="9" name="Freeform 8">
              <a:extLst>
                <a:ext uri="{FF2B5EF4-FFF2-40B4-BE49-F238E27FC236}">
                  <a16:creationId xmlns:a16="http://schemas.microsoft.com/office/drawing/2014/main" id="{9B6EFB79-9C33-2A4D-957B-D7641EEA4A0A}"/>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14E44046-7BF8-BA4B-805A-F8B318DA494B}"/>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C13113F6-9CCF-2940-B6A4-1D24B8CF6E24}"/>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7DFBDCD-635E-C040-B8BD-A468C8688133}"/>
              </a:ext>
            </a:extLst>
          </p:cNvPr>
          <p:cNvGrpSpPr/>
          <p:nvPr/>
        </p:nvGrpSpPr>
        <p:grpSpPr>
          <a:xfrm>
            <a:off x="5038315" y="2146920"/>
            <a:ext cx="415051" cy="388683"/>
            <a:chOff x="4695768" y="5354663"/>
            <a:chExt cx="415051" cy="388683"/>
          </a:xfrm>
        </p:grpSpPr>
        <p:sp>
          <p:nvSpPr>
            <p:cNvPr id="13" name="Freeform 12">
              <a:extLst>
                <a:ext uri="{FF2B5EF4-FFF2-40B4-BE49-F238E27FC236}">
                  <a16:creationId xmlns:a16="http://schemas.microsoft.com/office/drawing/2014/main" id="{AE9800E3-A201-B34F-B572-4BC86C23C4E7}"/>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EEE93AC9-4103-9544-99E9-F156A09CF69B}"/>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BA0E3606-A0D6-DF44-8C71-FC284D4D8D03}"/>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663693BC-85C1-C344-9A07-9DA960B0FBD8}"/>
              </a:ext>
            </a:extLst>
          </p:cNvPr>
          <p:cNvGrpSpPr/>
          <p:nvPr/>
        </p:nvGrpSpPr>
        <p:grpSpPr>
          <a:xfrm>
            <a:off x="5028624" y="3933715"/>
            <a:ext cx="415051" cy="388683"/>
            <a:chOff x="4695768" y="5354663"/>
            <a:chExt cx="415051" cy="388683"/>
          </a:xfrm>
        </p:grpSpPr>
        <p:sp>
          <p:nvSpPr>
            <p:cNvPr id="17" name="Freeform 16">
              <a:extLst>
                <a:ext uri="{FF2B5EF4-FFF2-40B4-BE49-F238E27FC236}">
                  <a16:creationId xmlns:a16="http://schemas.microsoft.com/office/drawing/2014/main" id="{20BC6E6D-E88D-5844-A9C1-F7CCD80E550E}"/>
                </a:ext>
              </a:extLst>
            </p:cNvPr>
            <p:cNvSpPr/>
            <p:nvPr/>
          </p:nvSpPr>
          <p:spPr>
            <a:xfrm>
              <a:off x="4705801" y="5354663"/>
              <a:ext cx="405018" cy="388683"/>
            </a:xfrm>
            <a:custGeom>
              <a:avLst/>
              <a:gdLst>
                <a:gd name="connsiteX0" fmla="*/ 235945 w 542289"/>
                <a:gd name="connsiteY0" fmla="*/ 0 h 520418"/>
                <a:gd name="connsiteX1" fmla="*/ 3470 w 542289"/>
                <a:gd name="connsiteY1" fmla="*/ 178230 h 520418"/>
                <a:gd name="connsiteX2" fmla="*/ 127456 w 542289"/>
                <a:gd name="connsiteY2" fmla="*/ 511444 h 520418"/>
                <a:gd name="connsiteX3" fmla="*/ 530412 w 542289"/>
                <a:gd name="connsiteY3" fmla="*/ 395207 h 520418"/>
                <a:gd name="connsiteX4" fmla="*/ 421924 w 542289"/>
                <a:gd name="connsiteY4" fmla="*/ 77491 h 520418"/>
                <a:gd name="connsiteX5" fmla="*/ 282439 w 542289"/>
                <a:gd name="connsiteY5" fmla="*/ 54244 h 52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89" h="520418">
                  <a:moveTo>
                    <a:pt x="235945" y="0"/>
                  </a:moveTo>
                  <a:cubicBezTo>
                    <a:pt x="128748" y="46494"/>
                    <a:pt x="21551" y="92989"/>
                    <a:pt x="3470" y="178230"/>
                  </a:cubicBezTo>
                  <a:cubicBezTo>
                    <a:pt x="-14612" y="263471"/>
                    <a:pt x="39632" y="475281"/>
                    <a:pt x="127456" y="511444"/>
                  </a:cubicBezTo>
                  <a:cubicBezTo>
                    <a:pt x="215280" y="547607"/>
                    <a:pt x="481334" y="467532"/>
                    <a:pt x="530412" y="395207"/>
                  </a:cubicBezTo>
                  <a:cubicBezTo>
                    <a:pt x="579490" y="322882"/>
                    <a:pt x="463253" y="134318"/>
                    <a:pt x="421924" y="77491"/>
                  </a:cubicBezTo>
                  <a:cubicBezTo>
                    <a:pt x="380595" y="20664"/>
                    <a:pt x="331517" y="37454"/>
                    <a:pt x="282439" y="54244"/>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B18B8EE0-5389-C94B-AADD-0A40FE6DE14D}"/>
                </a:ext>
              </a:extLst>
            </p:cNvPr>
            <p:cNvSpPr/>
            <p:nvPr/>
          </p:nvSpPr>
          <p:spPr>
            <a:xfrm>
              <a:off x="4695768" y="5501898"/>
              <a:ext cx="357660" cy="123987"/>
            </a:xfrm>
            <a:custGeom>
              <a:avLst/>
              <a:gdLst>
                <a:gd name="connsiteX0" fmla="*/ 93208 w 357660"/>
                <a:gd name="connsiteY0" fmla="*/ 7749 h 123987"/>
                <a:gd name="connsiteX1" fmla="*/ 218 w 357660"/>
                <a:gd name="connsiteY1" fmla="*/ 46495 h 123987"/>
                <a:gd name="connsiteX2" fmla="*/ 116456 w 357660"/>
                <a:gd name="connsiteY2" fmla="*/ 108488 h 123987"/>
                <a:gd name="connsiteX3" fmla="*/ 23466 w 357660"/>
                <a:gd name="connsiteY3" fmla="*/ 38746 h 123987"/>
                <a:gd name="connsiteX4" fmla="*/ 348930 w 357660"/>
                <a:gd name="connsiteY4" fmla="*/ 46495 h 123987"/>
                <a:gd name="connsiteX5" fmla="*/ 271439 w 357660"/>
                <a:gd name="connsiteY5" fmla="*/ 0 h 123987"/>
                <a:gd name="connsiteX6" fmla="*/ 348930 w 357660"/>
                <a:gd name="connsiteY6" fmla="*/ 46495 h 123987"/>
                <a:gd name="connsiteX7" fmla="*/ 263690 w 357660"/>
                <a:gd name="connsiteY7" fmla="*/ 123987 h 123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660" h="123987">
                  <a:moveTo>
                    <a:pt x="93208" y="7749"/>
                  </a:moveTo>
                  <a:cubicBezTo>
                    <a:pt x="44775" y="18727"/>
                    <a:pt x="-3657" y="29705"/>
                    <a:pt x="218" y="46495"/>
                  </a:cubicBezTo>
                  <a:cubicBezTo>
                    <a:pt x="4093" y="63285"/>
                    <a:pt x="112581" y="109779"/>
                    <a:pt x="116456" y="108488"/>
                  </a:cubicBezTo>
                  <a:cubicBezTo>
                    <a:pt x="120331" y="107197"/>
                    <a:pt x="-15280" y="49078"/>
                    <a:pt x="23466" y="38746"/>
                  </a:cubicBezTo>
                  <a:cubicBezTo>
                    <a:pt x="62212" y="28414"/>
                    <a:pt x="307601" y="52953"/>
                    <a:pt x="348930" y="46495"/>
                  </a:cubicBezTo>
                  <a:cubicBezTo>
                    <a:pt x="390259" y="40037"/>
                    <a:pt x="271439" y="0"/>
                    <a:pt x="271439" y="0"/>
                  </a:cubicBezTo>
                  <a:cubicBezTo>
                    <a:pt x="271439" y="0"/>
                    <a:pt x="350221" y="25831"/>
                    <a:pt x="348930" y="46495"/>
                  </a:cubicBezTo>
                  <a:cubicBezTo>
                    <a:pt x="347639" y="67159"/>
                    <a:pt x="305664" y="95573"/>
                    <a:pt x="263690" y="123987"/>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D182FE-20C8-9844-8B72-B9D46F2048DA}"/>
                </a:ext>
              </a:extLst>
            </p:cNvPr>
            <p:cNvSpPr/>
            <p:nvPr/>
          </p:nvSpPr>
          <p:spPr>
            <a:xfrm>
              <a:off x="4827722" y="5370129"/>
              <a:ext cx="131763" cy="358834"/>
            </a:xfrm>
            <a:custGeom>
              <a:avLst/>
              <a:gdLst>
                <a:gd name="connsiteX0" fmla="*/ 15498 w 131763"/>
                <a:gd name="connsiteY0" fmla="*/ 69776 h 358834"/>
                <a:gd name="connsiteX1" fmla="*/ 69742 w 131763"/>
                <a:gd name="connsiteY1" fmla="*/ 34 h 358834"/>
                <a:gd name="connsiteX2" fmla="*/ 131736 w 131763"/>
                <a:gd name="connsiteY2" fmla="*/ 77525 h 358834"/>
                <a:gd name="connsiteX3" fmla="*/ 77492 w 131763"/>
                <a:gd name="connsiteY3" fmla="*/ 15532 h 358834"/>
                <a:gd name="connsiteX4" fmla="*/ 61993 w 131763"/>
                <a:gd name="connsiteY4" fmla="*/ 348746 h 358834"/>
                <a:gd name="connsiteX5" fmla="*/ 123986 w 131763"/>
                <a:gd name="connsiteY5" fmla="*/ 279003 h 358834"/>
                <a:gd name="connsiteX6" fmla="*/ 61993 w 131763"/>
                <a:gd name="connsiteY6" fmla="*/ 348746 h 358834"/>
                <a:gd name="connsiteX7" fmla="*/ 0 w 131763"/>
                <a:gd name="connsiteY7" fmla="*/ 294502 h 3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63" h="358834">
                  <a:moveTo>
                    <a:pt x="15498" y="69776"/>
                  </a:moveTo>
                  <a:cubicBezTo>
                    <a:pt x="32933" y="34259"/>
                    <a:pt x="50369" y="-1257"/>
                    <a:pt x="69742" y="34"/>
                  </a:cubicBezTo>
                  <a:cubicBezTo>
                    <a:pt x="89115" y="1325"/>
                    <a:pt x="130444" y="74942"/>
                    <a:pt x="131736" y="77525"/>
                  </a:cubicBezTo>
                  <a:cubicBezTo>
                    <a:pt x="133028" y="80108"/>
                    <a:pt x="89116" y="-29671"/>
                    <a:pt x="77492" y="15532"/>
                  </a:cubicBezTo>
                  <a:cubicBezTo>
                    <a:pt x="65868" y="60735"/>
                    <a:pt x="54244" y="304834"/>
                    <a:pt x="61993" y="348746"/>
                  </a:cubicBezTo>
                  <a:cubicBezTo>
                    <a:pt x="69742" y="392658"/>
                    <a:pt x="123986" y="279003"/>
                    <a:pt x="123986" y="279003"/>
                  </a:cubicBezTo>
                  <a:cubicBezTo>
                    <a:pt x="123986" y="279003"/>
                    <a:pt x="82657" y="346163"/>
                    <a:pt x="61993" y="348746"/>
                  </a:cubicBezTo>
                  <a:cubicBezTo>
                    <a:pt x="41329" y="351329"/>
                    <a:pt x="20664" y="322915"/>
                    <a:pt x="0" y="294502"/>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2A86718F-1522-8048-85C7-082F731727AE}"/>
              </a:ext>
            </a:extLst>
          </p:cNvPr>
          <p:cNvSpPr txBox="1"/>
          <p:nvPr/>
        </p:nvSpPr>
        <p:spPr>
          <a:xfrm>
            <a:off x="1215937" y="1847932"/>
            <a:ext cx="615874" cy="307777"/>
          </a:xfrm>
          <a:prstGeom prst="rect">
            <a:avLst/>
          </a:prstGeom>
          <a:noFill/>
        </p:spPr>
        <p:txBody>
          <a:bodyPr wrap="none" rtlCol="0">
            <a:spAutoFit/>
          </a:bodyPr>
          <a:lstStyle/>
          <a:p>
            <a:r>
              <a:rPr lang="en-US" sz="1400" dirty="0">
                <a:latin typeface="AhnbergHand" pitchFamily="2" charset="0"/>
              </a:rPr>
              <a:t>AS 1</a:t>
            </a:r>
          </a:p>
        </p:txBody>
      </p:sp>
      <p:sp>
        <p:nvSpPr>
          <p:cNvPr id="21" name="TextBox 20">
            <a:extLst>
              <a:ext uri="{FF2B5EF4-FFF2-40B4-BE49-F238E27FC236}">
                <a16:creationId xmlns:a16="http://schemas.microsoft.com/office/drawing/2014/main" id="{02FC0C87-6BBF-C049-B670-ED3F8EED9FC7}"/>
              </a:ext>
            </a:extLst>
          </p:cNvPr>
          <p:cNvSpPr txBox="1"/>
          <p:nvPr/>
        </p:nvSpPr>
        <p:spPr>
          <a:xfrm>
            <a:off x="3010070" y="2792220"/>
            <a:ext cx="683200" cy="307777"/>
          </a:xfrm>
          <a:prstGeom prst="rect">
            <a:avLst/>
          </a:prstGeom>
          <a:noFill/>
        </p:spPr>
        <p:txBody>
          <a:bodyPr wrap="none" rtlCol="0">
            <a:spAutoFit/>
          </a:bodyPr>
          <a:lstStyle/>
          <a:p>
            <a:r>
              <a:rPr lang="en-US" sz="1400" dirty="0">
                <a:latin typeface="AhnbergHand" pitchFamily="2" charset="0"/>
              </a:rPr>
              <a:t>AS 2</a:t>
            </a:r>
          </a:p>
        </p:txBody>
      </p:sp>
      <p:sp>
        <p:nvSpPr>
          <p:cNvPr id="22" name="TextBox 21">
            <a:extLst>
              <a:ext uri="{FF2B5EF4-FFF2-40B4-BE49-F238E27FC236}">
                <a16:creationId xmlns:a16="http://schemas.microsoft.com/office/drawing/2014/main" id="{40FEBC30-D4F8-2D43-BE2B-18E2D9441975}"/>
              </a:ext>
            </a:extLst>
          </p:cNvPr>
          <p:cNvSpPr txBox="1"/>
          <p:nvPr/>
        </p:nvSpPr>
        <p:spPr>
          <a:xfrm>
            <a:off x="4862332" y="1822457"/>
            <a:ext cx="660758" cy="307777"/>
          </a:xfrm>
          <a:prstGeom prst="rect">
            <a:avLst/>
          </a:prstGeom>
          <a:noFill/>
        </p:spPr>
        <p:txBody>
          <a:bodyPr wrap="none" rtlCol="0">
            <a:spAutoFit/>
          </a:bodyPr>
          <a:lstStyle/>
          <a:p>
            <a:r>
              <a:rPr lang="en-US" sz="1400" dirty="0">
                <a:latin typeface="AhnbergHand" pitchFamily="2" charset="0"/>
              </a:rPr>
              <a:t>AS 3</a:t>
            </a:r>
          </a:p>
        </p:txBody>
      </p:sp>
      <p:sp>
        <p:nvSpPr>
          <p:cNvPr id="23" name="TextBox 22">
            <a:extLst>
              <a:ext uri="{FF2B5EF4-FFF2-40B4-BE49-F238E27FC236}">
                <a16:creationId xmlns:a16="http://schemas.microsoft.com/office/drawing/2014/main" id="{277A1A6D-B05E-5E44-B913-EAE0DB035047}"/>
              </a:ext>
            </a:extLst>
          </p:cNvPr>
          <p:cNvSpPr txBox="1"/>
          <p:nvPr/>
        </p:nvSpPr>
        <p:spPr>
          <a:xfrm>
            <a:off x="4942920" y="3610914"/>
            <a:ext cx="652743" cy="307777"/>
          </a:xfrm>
          <a:prstGeom prst="rect">
            <a:avLst/>
          </a:prstGeom>
          <a:noFill/>
        </p:spPr>
        <p:txBody>
          <a:bodyPr wrap="none" rtlCol="0">
            <a:spAutoFit/>
          </a:bodyPr>
          <a:lstStyle/>
          <a:p>
            <a:r>
              <a:rPr lang="en-US" sz="1400" dirty="0">
                <a:latin typeface="AhnbergHand" pitchFamily="2" charset="0"/>
              </a:rPr>
              <a:t>AS 4</a:t>
            </a:r>
          </a:p>
        </p:txBody>
      </p:sp>
      <p:sp>
        <p:nvSpPr>
          <p:cNvPr id="24" name="TextBox 23">
            <a:extLst>
              <a:ext uri="{FF2B5EF4-FFF2-40B4-BE49-F238E27FC236}">
                <a16:creationId xmlns:a16="http://schemas.microsoft.com/office/drawing/2014/main" id="{95E1B092-7004-6141-A114-FE58D63B46E5}"/>
              </a:ext>
            </a:extLst>
          </p:cNvPr>
          <p:cNvSpPr txBox="1"/>
          <p:nvPr/>
        </p:nvSpPr>
        <p:spPr>
          <a:xfrm>
            <a:off x="1691483" y="2481777"/>
            <a:ext cx="1003801" cy="400110"/>
          </a:xfrm>
          <a:prstGeom prst="rect">
            <a:avLst/>
          </a:prstGeom>
          <a:noFill/>
        </p:spPr>
        <p:txBody>
          <a:bodyPr wrap="none" rtlCol="0">
            <a:spAutoFit/>
          </a:bodyPr>
          <a:lstStyle/>
          <a:p>
            <a:r>
              <a:rPr lang="en-US" sz="1000" dirty="0">
                <a:latin typeface="AhnbergHand" pitchFamily="2" charset="0"/>
              </a:rPr>
              <a:t>AS1 -&gt; AS2</a:t>
            </a:r>
          </a:p>
          <a:p>
            <a:r>
              <a:rPr lang="en-US" sz="1000" dirty="0">
                <a:latin typeface="AhnbergHand" pitchFamily="2" charset="0"/>
              </a:rPr>
              <a:t>Signed AS1</a:t>
            </a:r>
          </a:p>
        </p:txBody>
      </p:sp>
      <p:sp>
        <p:nvSpPr>
          <p:cNvPr id="28" name="TextBox 27">
            <a:extLst>
              <a:ext uri="{FF2B5EF4-FFF2-40B4-BE49-F238E27FC236}">
                <a16:creationId xmlns:a16="http://schemas.microsoft.com/office/drawing/2014/main" id="{A8A1895F-53EC-BC41-BE74-C2AD8624369F}"/>
              </a:ext>
            </a:extLst>
          </p:cNvPr>
          <p:cNvSpPr txBox="1"/>
          <p:nvPr/>
        </p:nvSpPr>
        <p:spPr>
          <a:xfrm>
            <a:off x="3339544" y="3515099"/>
            <a:ext cx="1031051" cy="400110"/>
          </a:xfrm>
          <a:prstGeom prst="rect">
            <a:avLst/>
          </a:prstGeom>
          <a:solidFill>
            <a:schemeClr val="bg1"/>
          </a:solidFill>
        </p:spPr>
        <p:txBody>
          <a:bodyPr wrap="none" rtlCol="0">
            <a:spAutoFit/>
          </a:bodyPr>
          <a:lstStyle/>
          <a:p>
            <a:r>
              <a:rPr lang="en-US" sz="1000" dirty="0">
                <a:solidFill>
                  <a:srgbClr val="00B050"/>
                </a:solidFill>
                <a:latin typeface="AhnbergHand" pitchFamily="2" charset="0"/>
              </a:rPr>
              <a:t>AS2 -&gt; AS4</a:t>
            </a:r>
          </a:p>
          <a:p>
            <a:r>
              <a:rPr lang="en-US" sz="1000" dirty="0">
                <a:solidFill>
                  <a:srgbClr val="00B050"/>
                </a:solidFill>
                <a:latin typeface="AhnbergHand" pitchFamily="2" charset="0"/>
              </a:rPr>
              <a:t>Signed AS2</a:t>
            </a:r>
          </a:p>
        </p:txBody>
      </p:sp>
      <p:sp>
        <p:nvSpPr>
          <p:cNvPr id="40" name="Freeform 39">
            <a:extLst>
              <a:ext uri="{FF2B5EF4-FFF2-40B4-BE49-F238E27FC236}">
                <a16:creationId xmlns:a16="http://schemas.microsoft.com/office/drawing/2014/main" id="{268CB232-7F8C-DF44-8021-2E29C2606D67}"/>
              </a:ext>
            </a:extLst>
          </p:cNvPr>
          <p:cNvSpPr/>
          <p:nvPr/>
        </p:nvSpPr>
        <p:spPr>
          <a:xfrm>
            <a:off x="1582615" y="2532185"/>
            <a:ext cx="152400" cy="117230"/>
          </a:xfrm>
          <a:custGeom>
            <a:avLst/>
            <a:gdLst>
              <a:gd name="connsiteX0" fmla="*/ 0 w 152400"/>
              <a:gd name="connsiteY0" fmla="*/ 0 h 117230"/>
              <a:gd name="connsiteX1" fmla="*/ 152400 w 152400"/>
              <a:gd name="connsiteY1" fmla="*/ 117230 h 117230"/>
            </a:gdLst>
            <a:ahLst/>
            <a:cxnLst>
              <a:cxn ang="0">
                <a:pos x="connsiteX0" y="connsiteY0"/>
              </a:cxn>
              <a:cxn ang="0">
                <a:pos x="connsiteX1" y="connsiteY1"/>
              </a:cxn>
            </a:cxnLst>
            <a:rect l="l" t="t" r="r" b="b"/>
            <a:pathLst>
              <a:path w="152400" h="117230">
                <a:moveTo>
                  <a:pt x="0" y="0"/>
                </a:moveTo>
                <a:lnTo>
                  <a:pt x="152400" y="11723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F4744482-0535-C044-AE04-91E227713BE4}"/>
              </a:ext>
            </a:extLst>
          </p:cNvPr>
          <p:cNvSpPr/>
          <p:nvPr/>
        </p:nvSpPr>
        <p:spPr>
          <a:xfrm>
            <a:off x="2063262" y="2895600"/>
            <a:ext cx="973015" cy="345831"/>
          </a:xfrm>
          <a:custGeom>
            <a:avLst/>
            <a:gdLst>
              <a:gd name="connsiteX0" fmla="*/ 0 w 973015"/>
              <a:gd name="connsiteY0" fmla="*/ 0 h 345831"/>
              <a:gd name="connsiteX1" fmla="*/ 498230 w 973015"/>
              <a:gd name="connsiteY1" fmla="*/ 193431 h 345831"/>
              <a:gd name="connsiteX2" fmla="*/ 973015 w 973015"/>
              <a:gd name="connsiteY2" fmla="*/ 345831 h 345831"/>
            </a:gdLst>
            <a:ahLst/>
            <a:cxnLst>
              <a:cxn ang="0">
                <a:pos x="connsiteX0" y="connsiteY0"/>
              </a:cxn>
              <a:cxn ang="0">
                <a:pos x="connsiteX1" y="connsiteY1"/>
              </a:cxn>
              <a:cxn ang="0">
                <a:pos x="connsiteX2" y="connsiteY2"/>
              </a:cxn>
            </a:cxnLst>
            <a:rect l="l" t="t" r="r" b="b"/>
            <a:pathLst>
              <a:path w="973015" h="345831">
                <a:moveTo>
                  <a:pt x="0" y="0"/>
                </a:moveTo>
                <a:cubicBezTo>
                  <a:pt x="168030" y="67896"/>
                  <a:pt x="336061" y="135793"/>
                  <a:pt x="498230" y="193431"/>
                </a:cubicBezTo>
                <a:cubicBezTo>
                  <a:pt x="660399" y="251070"/>
                  <a:pt x="816707" y="298450"/>
                  <a:pt x="973015" y="3458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D12439B9-F5F0-C34E-BB41-299454F566DC}"/>
              </a:ext>
            </a:extLst>
          </p:cNvPr>
          <p:cNvSpPr/>
          <p:nvPr/>
        </p:nvSpPr>
        <p:spPr>
          <a:xfrm>
            <a:off x="3516923" y="2473569"/>
            <a:ext cx="1570892" cy="773723"/>
          </a:xfrm>
          <a:custGeom>
            <a:avLst/>
            <a:gdLst>
              <a:gd name="connsiteX0" fmla="*/ 0 w 1570892"/>
              <a:gd name="connsiteY0" fmla="*/ 773723 h 773723"/>
              <a:gd name="connsiteX1" fmla="*/ 539262 w 1570892"/>
              <a:gd name="connsiteY1" fmla="*/ 504093 h 773723"/>
              <a:gd name="connsiteX2" fmla="*/ 1570892 w 1570892"/>
              <a:gd name="connsiteY2" fmla="*/ 0 h 773723"/>
            </a:gdLst>
            <a:ahLst/>
            <a:cxnLst>
              <a:cxn ang="0">
                <a:pos x="connsiteX0" y="connsiteY0"/>
              </a:cxn>
              <a:cxn ang="0">
                <a:pos x="connsiteX1" y="connsiteY1"/>
              </a:cxn>
              <a:cxn ang="0">
                <a:pos x="connsiteX2" y="connsiteY2"/>
              </a:cxn>
            </a:cxnLst>
            <a:rect l="l" t="t" r="r" b="b"/>
            <a:pathLst>
              <a:path w="1570892" h="773723">
                <a:moveTo>
                  <a:pt x="0" y="773723"/>
                </a:moveTo>
                <a:lnTo>
                  <a:pt x="539262" y="504093"/>
                </a:lnTo>
                <a:lnTo>
                  <a:pt x="1570892"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F5B0747-75D0-3943-8121-0CA9860B0419}"/>
              </a:ext>
            </a:extLst>
          </p:cNvPr>
          <p:cNvSpPr txBox="1"/>
          <p:nvPr/>
        </p:nvSpPr>
        <p:spPr>
          <a:xfrm>
            <a:off x="1939708" y="3228945"/>
            <a:ext cx="1003801" cy="400110"/>
          </a:xfrm>
          <a:prstGeom prst="rect">
            <a:avLst/>
          </a:prstGeom>
          <a:solidFill>
            <a:schemeClr val="bg1"/>
          </a:solidFill>
        </p:spPr>
        <p:txBody>
          <a:bodyPr wrap="none" rtlCol="0">
            <a:spAutoFit/>
          </a:bodyPr>
          <a:lstStyle/>
          <a:p>
            <a:r>
              <a:rPr lang="en-US" sz="1000" dirty="0">
                <a:solidFill>
                  <a:srgbClr val="00B050"/>
                </a:solidFill>
                <a:latin typeface="AhnbergHand" pitchFamily="2" charset="0"/>
              </a:rPr>
              <a:t>AS2 -&gt; AS1</a:t>
            </a:r>
          </a:p>
          <a:p>
            <a:r>
              <a:rPr lang="en-US" sz="1000" dirty="0">
                <a:solidFill>
                  <a:srgbClr val="00B050"/>
                </a:solidFill>
                <a:latin typeface="AhnbergHand" pitchFamily="2" charset="0"/>
              </a:rPr>
              <a:t>Signed AS2</a:t>
            </a:r>
          </a:p>
        </p:txBody>
      </p:sp>
      <p:sp>
        <p:nvSpPr>
          <p:cNvPr id="44" name="Freeform 43">
            <a:extLst>
              <a:ext uri="{FF2B5EF4-FFF2-40B4-BE49-F238E27FC236}">
                <a16:creationId xmlns:a16="http://schemas.microsoft.com/office/drawing/2014/main" id="{023536E9-4E58-A842-8D16-28A8B364E64A}"/>
              </a:ext>
            </a:extLst>
          </p:cNvPr>
          <p:cNvSpPr/>
          <p:nvPr/>
        </p:nvSpPr>
        <p:spPr>
          <a:xfrm>
            <a:off x="3563815" y="3405554"/>
            <a:ext cx="1459523" cy="592015"/>
          </a:xfrm>
          <a:custGeom>
            <a:avLst/>
            <a:gdLst>
              <a:gd name="connsiteX0" fmla="*/ 0 w 1459523"/>
              <a:gd name="connsiteY0" fmla="*/ 0 h 592015"/>
              <a:gd name="connsiteX1" fmla="*/ 803031 w 1459523"/>
              <a:gd name="connsiteY1" fmla="*/ 111369 h 592015"/>
              <a:gd name="connsiteX2" fmla="*/ 1459523 w 1459523"/>
              <a:gd name="connsiteY2" fmla="*/ 592015 h 592015"/>
            </a:gdLst>
            <a:ahLst/>
            <a:cxnLst>
              <a:cxn ang="0">
                <a:pos x="connsiteX0" y="connsiteY0"/>
              </a:cxn>
              <a:cxn ang="0">
                <a:pos x="connsiteX1" y="connsiteY1"/>
              </a:cxn>
              <a:cxn ang="0">
                <a:pos x="connsiteX2" y="connsiteY2"/>
              </a:cxn>
            </a:cxnLst>
            <a:rect l="l" t="t" r="r" b="b"/>
            <a:pathLst>
              <a:path w="1459523" h="592015">
                <a:moveTo>
                  <a:pt x="0" y="0"/>
                </a:moveTo>
                <a:cubicBezTo>
                  <a:pt x="279888" y="6350"/>
                  <a:pt x="559777" y="12700"/>
                  <a:pt x="803031" y="111369"/>
                </a:cubicBezTo>
                <a:cubicBezTo>
                  <a:pt x="1046285" y="210038"/>
                  <a:pt x="1252904" y="401026"/>
                  <a:pt x="1459523" y="592015"/>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87F154D-1CA2-034B-AE7D-246A752AB1A6}"/>
              </a:ext>
            </a:extLst>
          </p:cNvPr>
          <p:cNvSpPr txBox="1"/>
          <p:nvPr/>
        </p:nvSpPr>
        <p:spPr>
          <a:xfrm>
            <a:off x="3759929" y="2726229"/>
            <a:ext cx="1037463" cy="400110"/>
          </a:xfrm>
          <a:prstGeom prst="rect">
            <a:avLst/>
          </a:prstGeom>
          <a:solidFill>
            <a:schemeClr val="bg1"/>
          </a:solidFill>
        </p:spPr>
        <p:txBody>
          <a:bodyPr wrap="none" rtlCol="0">
            <a:spAutoFit/>
          </a:bodyPr>
          <a:lstStyle/>
          <a:p>
            <a:r>
              <a:rPr lang="en-US" sz="1000" dirty="0">
                <a:solidFill>
                  <a:srgbClr val="00B050"/>
                </a:solidFill>
                <a:latin typeface="AhnbergHand" pitchFamily="2" charset="0"/>
              </a:rPr>
              <a:t>AS2 -&gt; AS3</a:t>
            </a:r>
          </a:p>
          <a:p>
            <a:r>
              <a:rPr lang="en-US" sz="1000" dirty="0">
                <a:solidFill>
                  <a:srgbClr val="00B050"/>
                </a:solidFill>
                <a:latin typeface="AhnbergHand" pitchFamily="2" charset="0"/>
              </a:rPr>
              <a:t>Signed AS2</a:t>
            </a:r>
          </a:p>
        </p:txBody>
      </p:sp>
      <p:sp>
        <p:nvSpPr>
          <p:cNvPr id="45" name="TextBox 44">
            <a:extLst>
              <a:ext uri="{FF2B5EF4-FFF2-40B4-BE49-F238E27FC236}">
                <a16:creationId xmlns:a16="http://schemas.microsoft.com/office/drawing/2014/main" id="{1FB266E8-410D-494F-B270-546C3C42E8F0}"/>
              </a:ext>
            </a:extLst>
          </p:cNvPr>
          <p:cNvSpPr txBox="1"/>
          <p:nvPr/>
        </p:nvSpPr>
        <p:spPr>
          <a:xfrm>
            <a:off x="6523892" y="2792220"/>
            <a:ext cx="4512454" cy="1754326"/>
          </a:xfrm>
          <a:prstGeom prst="rect">
            <a:avLst/>
          </a:prstGeom>
          <a:noFill/>
        </p:spPr>
        <p:txBody>
          <a:bodyPr wrap="none" rtlCol="0">
            <a:spAutoFit/>
          </a:bodyPr>
          <a:lstStyle/>
          <a:p>
            <a:r>
              <a:rPr lang="en-US" b="1" dirty="0"/>
              <a:t>AS Path Processing using AS Adjacency ‘hints’</a:t>
            </a:r>
          </a:p>
          <a:p>
            <a:endParaRPr lang="en-US" dirty="0"/>
          </a:p>
          <a:p>
            <a:r>
              <a:rPr lang="en-US" dirty="0"/>
              <a:t>AS1 -&gt; AS2 -&gt; AS3               plausible</a:t>
            </a:r>
          </a:p>
          <a:p>
            <a:r>
              <a:rPr lang="en-US" dirty="0"/>
              <a:t>AS1-&gt; AS3 -&gt; AS2                implausible</a:t>
            </a:r>
          </a:p>
          <a:p>
            <a:r>
              <a:rPr lang="en-US" dirty="0"/>
              <a:t>AS1-&gt; AS2 -&gt; AS3 -&gt; AS4    implausible</a:t>
            </a:r>
          </a:p>
          <a:p>
            <a:endParaRPr lang="en-US" dirty="0"/>
          </a:p>
        </p:txBody>
      </p:sp>
      <p:sp>
        <p:nvSpPr>
          <p:cNvPr id="46" name="TextBox 45">
            <a:extLst>
              <a:ext uri="{FF2B5EF4-FFF2-40B4-BE49-F238E27FC236}">
                <a16:creationId xmlns:a16="http://schemas.microsoft.com/office/drawing/2014/main" id="{7FAAE757-97E5-B147-B61D-719A4774D5C9}"/>
              </a:ext>
            </a:extLst>
          </p:cNvPr>
          <p:cNvSpPr txBox="1"/>
          <p:nvPr/>
        </p:nvSpPr>
        <p:spPr>
          <a:xfrm>
            <a:off x="3912670" y="2140076"/>
            <a:ext cx="1037463" cy="400110"/>
          </a:xfrm>
          <a:prstGeom prst="rect">
            <a:avLst/>
          </a:prstGeom>
          <a:solidFill>
            <a:schemeClr val="bg1"/>
          </a:solidFill>
        </p:spPr>
        <p:txBody>
          <a:bodyPr wrap="none" rtlCol="0">
            <a:spAutoFit/>
          </a:bodyPr>
          <a:lstStyle/>
          <a:p>
            <a:r>
              <a:rPr lang="en-US" sz="1000" dirty="0">
                <a:solidFill>
                  <a:schemeClr val="accent2">
                    <a:lumMod val="60000"/>
                    <a:lumOff val="40000"/>
                  </a:schemeClr>
                </a:solidFill>
                <a:latin typeface="AhnbergHand" pitchFamily="2" charset="0"/>
              </a:rPr>
              <a:t>AS3 -&gt; AS2</a:t>
            </a:r>
          </a:p>
          <a:p>
            <a:r>
              <a:rPr lang="en-US" sz="1000" dirty="0">
                <a:solidFill>
                  <a:schemeClr val="accent2">
                    <a:lumMod val="60000"/>
                    <a:lumOff val="40000"/>
                  </a:schemeClr>
                </a:solidFill>
                <a:latin typeface="AhnbergHand" pitchFamily="2" charset="0"/>
              </a:rPr>
              <a:t>Signed AS3</a:t>
            </a:r>
          </a:p>
        </p:txBody>
      </p:sp>
      <p:sp>
        <p:nvSpPr>
          <p:cNvPr id="47" name="TextBox 46">
            <a:extLst>
              <a:ext uri="{FF2B5EF4-FFF2-40B4-BE49-F238E27FC236}">
                <a16:creationId xmlns:a16="http://schemas.microsoft.com/office/drawing/2014/main" id="{4A3288B7-5B7E-F245-9755-07992FD52997}"/>
              </a:ext>
            </a:extLst>
          </p:cNvPr>
          <p:cNvSpPr txBox="1"/>
          <p:nvPr/>
        </p:nvSpPr>
        <p:spPr>
          <a:xfrm>
            <a:off x="4035584" y="4254112"/>
            <a:ext cx="1031051" cy="400110"/>
          </a:xfrm>
          <a:prstGeom prst="rect">
            <a:avLst/>
          </a:prstGeom>
          <a:solidFill>
            <a:schemeClr val="bg1"/>
          </a:solidFill>
        </p:spPr>
        <p:txBody>
          <a:bodyPr wrap="none" rtlCol="0">
            <a:spAutoFit/>
          </a:bodyPr>
          <a:lstStyle/>
          <a:p>
            <a:r>
              <a:rPr lang="en-US" sz="1000" dirty="0">
                <a:solidFill>
                  <a:srgbClr val="00B0F0"/>
                </a:solidFill>
                <a:latin typeface="AhnbergHand" pitchFamily="2" charset="0"/>
              </a:rPr>
              <a:t>AS4 -&gt; AS2</a:t>
            </a:r>
          </a:p>
          <a:p>
            <a:r>
              <a:rPr lang="en-US" sz="1000" dirty="0">
                <a:solidFill>
                  <a:srgbClr val="00B0F0"/>
                </a:solidFill>
                <a:latin typeface="AhnbergHand" pitchFamily="2" charset="0"/>
              </a:rPr>
              <a:t>Signed AS4</a:t>
            </a:r>
          </a:p>
        </p:txBody>
      </p:sp>
      <p:sp>
        <p:nvSpPr>
          <p:cNvPr id="3" name="Slide Number Placeholder 2">
            <a:extLst>
              <a:ext uri="{FF2B5EF4-FFF2-40B4-BE49-F238E27FC236}">
                <a16:creationId xmlns:a16="http://schemas.microsoft.com/office/drawing/2014/main" id="{3CDAB900-C2E7-7E9D-0EF8-F3AB5B4E6AB2}"/>
              </a:ext>
            </a:extLst>
          </p:cNvPr>
          <p:cNvSpPr>
            <a:spLocks noGrp="1"/>
          </p:cNvSpPr>
          <p:nvPr>
            <p:ph type="sldNum" sz="quarter" idx="12"/>
          </p:nvPr>
        </p:nvSpPr>
        <p:spPr/>
        <p:txBody>
          <a:bodyPr/>
          <a:lstStyle/>
          <a:p>
            <a:fld id="{7EB6865A-0500-354D-B051-17ACEB89BC27}" type="slidenum">
              <a:rPr lang="en-US" smtClean="0"/>
              <a:t>48</a:t>
            </a:fld>
            <a:endParaRPr lang="en-US"/>
          </a:p>
        </p:txBody>
      </p:sp>
    </p:spTree>
    <p:extLst>
      <p:ext uri="{BB962C8B-B14F-4D97-AF65-F5344CB8AC3E}">
        <p14:creationId xmlns:p14="http://schemas.microsoft.com/office/powerpoint/2010/main" val="629019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99D8D-9A9E-A74A-B61B-A117198573C0}"/>
              </a:ext>
            </a:extLst>
          </p:cNvPr>
          <p:cNvSpPr>
            <a:spLocks noGrp="1"/>
          </p:cNvSpPr>
          <p:nvPr>
            <p:ph type="title"/>
          </p:nvPr>
        </p:nvSpPr>
        <p:spPr/>
        <p:txBody>
          <a:bodyPr/>
          <a:lstStyle/>
          <a:p>
            <a:r>
              <a:rPr lang="en-US" dirty="0" err="1"/>
              <a:t>soBGP</a:t>
            </a:r>
            <a:r>
              <a:rPr lang="en-US" dirty="0"/>
              <a:t> compared to BGPSEC</a:t>
            </a:r>
          </a:p>
        </p:txBody>
      </p:sp>
      <p:sp>
        <p:nvSpPr>
          <p:cNvPr id="3" name="Content Placeholder 2">
            <a:extLst>
              <a:ext uri="{FF2B5EF4-FFF2-40B4-BE49-F238E27FC236}">
                <a16:creationId xmlns:a16="http://schemas.microsoft.com/office/drawing/2014/main" id="{D91FB063-449E-EC46-892C-691EEA36267C}"/>
              </a:ext>
            </a:extLst>
          </p:cNvPr>
          <p:cNvSpPr>
            <a:spLocks noGrp="1"/>
          </p:cNvSpPr>
          <p:nvPr>
            <p:ph idx="1"/>
          </p:nvPr>
        </p:nvSpPr>
        <p:spPr/>
        <p:txBody>
          <a:bodyPr/>
          <a:lstStyle/>
          <a:p>
            <a:r>
              <a:rPr lang="en-US" dirty="0"/>
              <a:t>Lower crypto overhead</a:t>
            </a:r>
          </a:p>
          <a:p>
            <a:r>
              <a:rPr lang="en-US" dirty="0"/>
              <a:t>Can be used in scenarios of partial adoption</a:t>
            </a:r>
          </a:p>
          <a:p>
            <a:r>
              <a:rPr lang="en-US" dirty="0"/>
              <a:t>Does not prevent a network from learning false information, but prevents a network being used in a falsified AS path</a:t>
            </a:r>
          </a:p>
          <a:p>
            <a:pPr lvl="1"/>
            <a:r>
              <a:rPr lang="en-US" dirty="0"/>
              <a:t>Unless you also include the AS’s peers</a:t>
            </a:r>
          </a:p>
          <a:p>
            <a:pPr lvl="1"/>
            <a:r>
              <a:rPr lang="en-US" dirty="0"/>
              <a:t>And so on</a:t>
            </a:r>
          </a:p>
          <a:p>
            <a:pPr lvl="1"/>
            <a:r>
              <a:rPr lang="en-US" dirty="0"/>
              <a:t>Incremental deployment generates incremental benefit</a:t>
            </a:r>
          </a:p>
          <a:p>
            <a:r>
              <a:rPr lang="en-US" dirty="0"/>
              <a:t>Can include directionality in the AS adjacency attestation</a:t>
            </a:r>
          </a:p>
          <a:p>
            <a:pPr lvl="1"/>
            <a:r>
              <a:rPr lang="en-US" dirty="0"/>
              <a:t>As a simple “policy” filter</a:t>
            </a:r>
          </a:p>
          <a:p>
            <a:endParaRPr lang="en-US" dirty="0"/>
          </a:p>
        </p:txBody>
      </p:sp>
      <p:sp>
        <p:nvSpPr>
          <p:cNvPr id="4" name="Slide Number Placeholder 3">
            <a:extLst>
              <a:ext uri="{FF2B5EF4-FFF2-40B4-BE49-F238E27FC236}">
                <a16:creationId xmlns:a16="http://schemas.microsoft.com/office/drawing/2014/main" id="{A7CF8B34-6FE1-BC97-E666-4338B6ED0EEB}"/>
              </a:ext>
            </a:extLst>
          </p:cNvPr>
          <p:cNvSpPr>
            <a:spLocks noGrp="1"/>
          </p:cNvSpPr>
          <p:nvPr>
            <p:ph type="sldNum" sz="quarter" idx="12"/>
          </p:nvPr>
        </p:nvSpPr>
        <p:spPr/>
        <p:txBody>
          <a:bodyPr/>
          <a:lstStyle/>
          <a:p>
            <a:fld id="{7EB6865A-0500-354D-B051-17ACEB89BC27}" type="slidenum">
              <a:rPr lang="en-US" smtClean="0"/>
              <a:t>49</a:t>
            </a:fld>
            <a:endParaRPr lang="en-US"/>
          </a:p>
        </p:txBody>
      </p:sp>
    </p:spTree>
    <p:extLst>
      <p:ext uri="{BB962C8B-B14F-4D97-AF65-F5344CB8AC3E}">
        <p14:creationId xmlns:p14="http://schemas.microsoft.com/office/powerpoint/2010/main" val="201090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278E0C-A04E-5BE1-89AC-49401CA7129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BA17F37-D50A-DB14-8722-529E4EB46ECC}"/>
              </a:ext>
            </a:extLst>
          </p:cNvPr>
          <p:cNvPicPr>
            <a:picLocks noChangeAspect="1"/>
          </p:cNvPicPr>
          <p:nvPr/>
        </p:nvPicPr>
        <p:blipFill>
          <a:blip r:embed="rId2"/>
          <a:stretch>
            <a:fillRect/>
          </a:stretch>
        </p:blipFill>
        <p:spPr>
          <a:xfrm>
            <a:off x="2559713" y="231615"/>
            <a:ext cx="4660900" cy="5981700"/>
          </a:xfrm>
          <a:prstGeom prst="rect">
            <a:avLst/>
          </a:prstGeom>
        </p:spPr>
      </p:pic>
      <p:sp>
        <p:nvSpPr>
          <p:cNvPr id="2" name="Slide Number Placeholder 1">
            <a:extLst>
              <a:ext uri="{FF2B5EF4-FFF2-40B4-BE49-F238E27FC236}">
                <a16:creationId xmlns:a16="http://schemas.microsoft.com/office/drawing/2014/main" id="{3AF5F8AE-AB2A-D658-278A-5064DE45AFA3}"/>
              </a:ext>
            </a:extLst>
          </p:cNvPr>
          <p:cNvSpPr>
            <a:spLocks noGrp="1"/>
          </p:cNvSpPr>
          <p:nvPr>
            <p:ph type="sldNum" sz="quarter" idx="12"/>
          </p:nvPr>
        </p:nvSpPr>
        <p:spPr/>
        <p:txBody>
          <a:bodyPr/>
          <a:lstStyle/>
          <a:p>
            <a:fld id="{7EB6865A-0500-354D-B051-17ACEB89BC27}" type="slidenum">
              <a:rPr lang="en-US" smtClean="0"/>
              <a:t>5</a:t>
            </a:fld>
            <a:endParaRPr lang="en-US"/>
          </a:p>
        </p:txBody>
      </p:sp>
    </p:spTree>
    <p:extLst>
      <p:ext uri="{BB962C8B-B14F-4D97-AF65-F5344CB8AC3E}">
        <p14:creationId xmlns:p14="http://schemas.microsoft.com/office/powerpoint/2010/main" val="4094390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6836-584A-2528-E954-65664DBFFB3B}"/>
              </a:ext>
            </a:extLst>
          </p:cNvPr>
          <p:cNvSpPr>
            <a:spLocks noGrp="1"/>
          </p:cNvSpPr>
          <p:nvPr>
            <p:ph type="title"/>
          </p:nvPr>
        </p:nvSpPr>
        <p:spPr/>
        <p:txBody>
          <a:bodyPr/>
          <a:lstStyle/>
          <a:p>
            <a:r>
              <a:rPr lang="en-US" dirty="0" err="1"/>
              <a:t>soBGP</a:t>
            </a:r>
            <a:r>
              <a:rPr lang="en-US" dirty="0"/>
              <a:t> compared to ASPAs</a:t>
            </a:r>
          </a:p>
        </p:txBody>
      </p:sp>
      <p:sp>
        <p:nvSpPr>
          <p:cNvPr id="3" name="Content Placeholder 2">
            <a:extLst>
              <a:ext uri="{FF2B5EF4-FFF2-40B4-BE49-F238E27FC236}">
                <a16:creationId xmlns:a16="http://schemas.microsoft.com/office/drawing/2014/main" id="{7F0A56DF-4EBE-E8F8-814E-9036475FFCE0}"/>
              </a:ext>
            </a:extLst>
          </p:cNvPr>
          <p:cNvSpPr>
            <a:spLocks noGrp="1"/>
          </p:cNvSpPr>
          <p:nvPr>
            <p:ph idx="1"/>
          </p:nvPr>
        </p:nvSpPr>
        <p:spPr/>
        <p:txBody>
          <a:bodyPr/>
          <a:lstStyle/>
          <a:p>
            <a:r>
              <a:rPr lang="en-US" dirty="0"/>
              <a:t>ASPAs add the aspect of a policy assertion into a eBGP peering session – namely that one network is an “upstream” provider to the other</a:t>
            </a:r>
          </a:p>
          <a:p>
            <a:pPr lvl="1"/>
            <a:r>
              <a:rPr lang="en-US" dirty="0"/>
              <a:t>Routes learned from one provider cannot be propagated to another provider</a:t>
            </a:r>
          </a:p>
          <a:p>
            <a:r>
              <a:rPr lang="en-US" dirty="0"/>
              <a:t>Can ASPAs provide robust assurances in scenarios of partial deployment?</a:t>
            </a:r>
          </a:p>
          <a:p>
            <a:r>
              <a:rPr lang="en-US" dirty="0"/>
              <a:t>Is a unilateral assertion of BGP adjacency an adequate protection against rogue AS’s generating bogus assertions?</a:t>
            </a:r>
          </a:p>
        </p:txBody>
      </p:sp>
      <p:sp>
        <p:nvSpPr>
          <p:cNvPr id="4" name="Slide Number Placeholder 3">
            <a:extLst>
              <a:ext uri="{FF2B5EF4-FFF2-40B4-BE49-F238E27FC236}">
                <a16:creationId xmlns:a16="http://schemas.microsoft.com/office/drawing/2014/main" id="{EAD5430C-111E-5757-791D-C658232BD5EE}"/>
              </a:ext>
            </a:extLst>
          </p:cNvPr>
          <p:cNvSpPr>
            <a:spLocks noGrp="1"/>
          </p:cNvSpPr>
          <p:nvPr>
            <p:ph type="sldNum" sz="quarter" idx="12"/>
          </p:nvPr>
        </p:nvSpPr>
        <p:spPr/>
        <p:txBody>
          <a:bodyPr/>
          <a:lstStyle/>
          <a:p>
            <a:fld id="{7EB6865A-0500-354D-B051-17ACEB89BC27}" type="slidenum">
              <a:rPr lang="en-US" smtClean="0"/>
              <a:t>50</a:t>
            </a:fld>
            <a:endParaRPr lang="en-US"/>
          </a:p>
        </p:txBody>
      </p:sp>
    </p:spTree>
    <p:extLst>
      <p:ext uri="{BB962C8B-B14F-4D97-AF65-F5344CB8AC3E}">
        <p14:creationId xmlns:p14="http://schemas.microsoft.com/office/powerpoint/2010/main" val="790006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a:latin typeface="Powderfinger Type" charset="0"/>
                <a:ea typeface="ＭＳ Ｐゴシック" charset="0"/>
              </a:rPr>
              <a:t>4. Generic Concerns over PKIs</a:t>
            </a:r>
          </a:p>
        </p:txBody>
      </p:sp>
      <p:sp>
        <p:nvSpPr>
          <p:cNvPr id="75778" name="Content Placeholder 2"/>
          <p:cNvSpPr>
            <a:spLocks noGrp="1"/>
          </p:cNvSpPr>
          <p:nvPr>
            <p:ph idx="1"/>
          </p:nvPr>
        </p:nvSpPr>
        <p:spPr/>
        <p:txBody>
          <a:bodyPr>
            <a:normAutofit lnSpcReduction="10000"/>
          </a:bodyPr>
          <a:lstStyle/>
          <a:p>
            <a:pPr marL="0" indent="0">
              <a:buNone/>
              <a:defRPr/>
            </a:pPr>
            <a:r>
              <a:rPr lang="en-US" dirty="0">
                <a:latin typeface="Calibri" charset="0"/>
                <a:ea typeface="ＭＳ Ｐゴシック" charset="0"/>
              </a:rPr>
              <a:t>Is a </a:t>
            </a:r>
            <a:r>
              <a:rPr lang="en-US" b="1" i="1" dirty="0">
                <a:solidFill>
                  <a:schemeClr val="accent2">
                    <a:lumMod val="75000"/>
                  </a:schemeClr>
                </a:solidFill>
                <a:latin typeface="Calibri" charset="0"/>
                <a:ea typeface="ＭＳ Ｐゴシック" charset="0"/>
              </a:rPr>
              <a:t>trust hierarchy </a:t>
            </a:r>
            <a:r>
              <a:rPr lang="en-US" dirty="0">
                <a:latin typeface="Calibri" charset="0"/>
                <a:ea typeface="ＭＳ Ｐゴシック" charset="0"/>
              </a:rPr>
              <a:t>the best approach to use?</a:t>
            </a:r>
          </a:p>
          <a:p>
            <a:pPr lvl="1" eaLnBrk="1" hangingPunct="1">
              <a:defRPr/>
            </a:pPr>
            <a:r>
              <a:rPr lang="en-US" dirty="0">
                <a:latin typeface="Calibri" charset="0"/>
                <a:ea typeface="ＭＳ Ｐゴシック" charset="0"/>
              </a:rPr>
              <a:t>The concern here is </a:t>
            </a:r>
            <a:r>
              <a:rPr lang="en-US" b="1" dirty="0">
                <a:solidFill>
                  <a:srgbClr val="BC352C"/>
                </a:solidFill>
                <a:latin typeface="Calibri" charset="0"/>
                <a:ea typeface="ＭＳ Ｐゴシック" charset="0"/>
              </a:rPr>
              <a:t>concentration of vulnerability</a:t>
            </a:r>
          </a:p>
          <a:p>
            <a:pPr marL="914400" lvl="2" indent="0">
              <a:buNone/>
              <a:defRPr/>
            </a:pPr>
            <a:r>
              <a:rPr lang="en-US" dirty="0">
                <a:latin typeface="Calibri" charset="0"/>
                <a:ea typeface="ＭＳ Ｐゴシック" charset="0"/>
              </a:rPr>
              <a:t>If validation of routing information is dependent on the availability and validity of a single root trust anchor then what happens when this single digital artifact is attacked?</a:t>
            </a:r>
          </a:p>
          <a:p>
            <a:pPr lvl="1" eaLnBrk="1" hangingPunct="1">
              <a:defRPr/>
            </a:pPr>
            <a:r>
              <a:rPr lang="en-US" dirty="0">
                <a:latin typeface="Calibri" charset="0"/>
                <a:ea typeface="ＭＳ Ｐゴシック" charset="0"/>
              </a:rPr>
              <a:t>But is there a viable alternative approach?</a:t>
            </a:r>
          </a:p>
          <a:p>
            <a:pPr marL="914400" lvl="2" indent="0">
              <a:buNone/>
              <a:defRPr/>
            </a:pPr>
            <a:r>
              <a:rPr lang="en-US" dirty="0">
                <a:latin typeface="Calibri" charset="0"/>
                <a:ea typeface="ＭＳ Ｐゴシック" charset="0"/>
              </a:rPr>
              <a:t>Can you successfully incorporate robust diversity of authentication of security credentials into a supposedly highly resilient secure trust framework?</a:t>
            </a:r>
          </a:p>
          <a:p>
            <a:pPr marL="0" indent="0">
              <a:buNone/>
              <a:defRPr/>
            </a:pPr>
            <a:r>
              <a:rPr lang="en-US" dirty="0">
                <a:latin typeface="Calibri" charset="0"/>
                <a:ea typeface="ＭＳ Ｐゴシック" charset="0"/>
              </a:rPr>
              <a:t>This is a very challenging question about the nature of trust in a diverse networked environment!</a:t>
            </a:r>
          </a:p>
          <a:p>
            <a:pPr marL="0" indent="0">
              <a:buNone/>
              <a:defRPr/>
            </a:pPr>
            <a:r>
              <a:rPr lang="en-US" dirty="0">
                <a:latin typeface="Calibri" charset="0"/>
                <a:ea typeface="ＭＳ Ｐゴシック" charset="0"/>
              </a:rPr>
              <a:t>	Web trust – 1,500 CAs vs DNSSEC trust – 1 key</a:t>
            </a:r>
          </a:p>
          <a:p>
            <a:pPr marL="0" indent="0">
              <a:buNone/>
              <a:defRPr/>
            </a:pPr>
            <a:r>
              <a:rPr lang="en-US" dirty="0">
                <a:latin typeface="Calibri" charset="0"/>
                <a:ea typeface="ＭＳ Ｐゴシック" charset="0"/>
              </a:rPr>
              <a:t>	Which is ‘better’?</a:t>
            </a:r>
          </a:p>
        </p:txBody>
      </p:sp>
      <p:sp>
        <p:nvSpPr>
          <p:cNvPr id="2" name="Slide Number Placeholder 1">
            <a:extLst>
              <a:ext uri="{FF2B5EF4-FFF2-40B4-BE49-F238E27FC236}">
                <a16:creationId xmlns:a16="http://schemas.microsoft.com/office/drawing/2014/main" id="{A92F217D-5360-D7EF-7BE1-0912D5C38420}"/>
              </a:ext>
            </a:extLst>
          </p:cNvPr>
          <p:cNvSpPr>
            <a:spLocks noGrp="1"/>
          </p:cNvSpPr>
          <p:nvPr>
            <p:ph type="sldNum" sz="quarter" idx="12"/>
          </p:nvPr>
        </p:nvSpPr>
        <p:spPr/>
        <p:txBody>
          <a:bodyPr/>
          <a:lstStyle/>
          <a:p>
            <a:fld id="{7EB6865A-0500-354D-B051-17ACEB89BC27}" type="slidenum">
              <a:rPr lang="en-US" smtClean="0"/>
              <a:t>51</a:t>
            </a:fld>
            <a:endParaRPr lang="en-US"/>
          </a:p>
        </p:txBody>
      </p:sp>
    </p:spTree>
    <p:extLst>
      <p:ext uri="{BB962C8B-B14F-4D97-AF65-F5344CB8AC3E}">
        <p14:creationId xmlns:p14="http://schemas.microsoft.com/office/powerpoint/2010/main" val="341348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522514" y="365125"/>
            <a:ext cx="11299372" cy="1325563"/>
          </a:xfrm>
        </p:spPr>
        <p:txBody>
          <a:bodyPr>
            <a:normAutofit/>
          </a:bodyPr>
          <a:lstStyle/>
          <a:p>
            <a:pPr eaLnBrk="1" hangingPunct="1"/>
            <a:r>
              <a:rPr lang="en-US" sz="3600" dirty="0">
                <a:latin typeface="Powderfinger Type" charset="0"/>
                <a:ea typeface="ＭＳ Ｐゴシック" charset="0"/>
              </a:rPr>
              <a:t>Generic Concerns over universality</a:t>
            </a:r>
          </a:p>
        </p:txBody>
      </p:sp>
      <p:sp>
        <p:nvSpPr>
          <p:cNvPr id="81922" name="Content Placeholder 2"/>
          <p:cNvSpPr>
            <a:spLocks noGrp="1"/>
          </p:cNvSpPr>
          <p:nvPr>
            <p:ph idx="1"/>
          </p:nvPr>
        </p:nvSpPr>
        <p:spPr>
          <a:xfrm>
            <a:off x="838200" y="1690688"/>
            <a:ext cx="9721850" cy="4525962"/>
          </a:xfrm>
        </p:spPr>
        <p:txBody>
          <a:bodyPr>
            <a:normAutofit/>
          </a:bodyPr>
          <a:lstStyle/>
          <a:p>
            <a:pPr marL="0" indent="0">
              <a:buNone/>
            </a:pPr>
            <a:r>
              <a:rPr lang="en-US" dirty="0">
                <a:latin typeface="Calibri" charset="0"/>
                <a:ea typeface="ＭＳ Ｐゴシック" charset="0"/>
              </a:rPr>
              <a:t>A major issue here is that of </a:t>
            </a:r>
            <a:r>
              <a:rPr lang="en-US" b="1" i="1" dirty="0">
                <a:solidFill>
                  <a:srgbClr val="BC352C"/>
                </a:solidFill>
                <a:latin typeface="Calibri" charset="0"/>
                <a:ea typeface="ＭＳ Ｐゴシック" charset="0"/>
              </a:rPr>
              <a:t>partial use and deployment</a:t>
            </a:r>
          </a:p>
          <a:p>
            <a:pPr lvl="1" eaLnBrk="1" hangingPunct="1"/>
            <a:r>
              <a:rPr lang="en-US" dirty="0">
                <a:latin typeface="Calibri" charset="0"/>
                <a:ea typeface="ＭＳ Ｐゴシック" charset="0"/>
              </a:rPr>
              <a:t>This security mechanism has to cope with partial deployment in the routing system</a:t>
            </a:r>
          </a:p>
          <a:p>
            <a:pPr lvl="2" eaLnBrk="1" hangingPunct="1"/>
            <a:r>
              <a:rPr lang="en-US" sz="1800" dirty="0">
                <a:latin typeface="Calibri" charset="0"/>
                <a:ea typeface="ＭＳ Ｐゴシック" charset="0"/>
              </a:rPr>
              <a:t>The basic conventional approach of “what is not certified and proved as good must be bad” will not work in a partial deployment scenario</a:t>
            </a:r>
          </a:p>
          <a:p>
            <a:pPr lvl="1" eaLnBrk="1" hangingPunct="1"/>
            <a:r>
              <a:rPr lang="en-US" dirty="0">
                <a:latin typeface="Calibri" charset="0"/>
                <a:ea typeface="ＭＳ Ｐゴシック" charset="0"/>
              </a:rPr>
              <a:t>In BGP we need to think about both origination and the AS Path of a route object in a partial deployed environment</a:t>
            </a:r>
          </a:p>
          <a:p>
            <a:pPr lvl="2" eaLnBrk="1" hangingPunct="1"/>
            <a:r>
              <a:rPr lang="en-US" sz="1800" dirty="0">
                <a:latin typeface="Calibri" charset="0"/>
                <a:ea typeface="ＭＳ Ｐゴシック" charset="0"/>
              </a:rPr>
              <a:t>AS path validation is challenging indeed in an environment of piecemeal use of secure credentials, as the mechanism cannot tunnel from one </a:t>
            </a:r>
            <a:r>
              <a:rPr lang="en-US" sz="1800" dirty="0" err="1">
                <a:latin typeface="Calibri" charset="0"/>
                <a:ea typeface="ＭＳ Ｐゴシック" charset="0"/>
              </a:rPr>
              <a:t>BGPsec</a:t>
            </a:r>
            <a:r>
              <a:rPr lang="en-US" sz="1800" dirty="0">
                <a:latin typeface="Calibri" charset="0"/>
                <a:ea typeface="ＭＳ Ｐゴシック" charset="0"/>
              </a:rPr>
              <a:t> “island” to the next “island”</a:t>
            </a:r>
            <a:endParaRPr lang="en-US" altLang="ja-JP" sz="1800" dirty="0">
              <a:latin typeface="Calibri" charset="0"/>
              <a:ea typeface="ＭＳ Ｐゴシック" charset="0"/>
            </a:endParaRPr>
          </a:p>
          <a:p>
            <a:pPr lvl="1" eaLnBrk="1" hangingPunct="1"/>
            <a:r>
              <a:rPr lang="en-US" dirty="0">
                <a:latin typeface="Calibri" charset="0"/>
                <a:ea typeface="ＭＳ Ｐゴシック" charset="0"/>
              </a:rPr>
              <a:t>A partially secured environment may incur a combination of high incremental cost with only marginal net benefit to those deploying </a:t>
            </a:r>
            <a:r>
              <a:rPr lang="en-US" dirty="0" err="1">
                <a:latin typeface="Calibri" charset="0"/>
                <a:ea typeface="ＭＳ Ｐゴシック" charset="0"/>
              </a:rPr>
              <a:t>BGPsec</a:t>
            </a:r>
            <a:endParaRPr lang="en-US" dirty="0">
              <a:latin typeface="Calibri" charset="0"/>
              <a:ea typeface="ＭＳ Ｐゴシック" charset="0"/>
            </a:endParaRPr>
          </a:p>
        </p:txBody>
      </p:sp>
      <p:sp>
        <p:nvSpPr>
          <p:cNvPr id="2" name="Slide Number Placeholder 1">
            <a:extLst>
              <a:ext uri="{FF2B5EF4-FFF2-40B4-BE49-F238E27FC236}">
                <a16:creationId xmlns:a16="http://schemas.microsoft.com/office/drawing/2014/main" id="{E18CA9D2-0708-A20F-EB7C-7A884E1142EA}"/>
              </a:ext>
            </a:extLst>
          </p:cNvPr>
          <p:cNvSpPr>
            <a:spLocks noGrp="1"/>
          </p:cNvSpPr>
          <p:nvPr>
            <p:ph type="sldNum" sz="quarter" idx="12"/>
          </p:nvPr>
        </p:nvSpPr>
        <p:spPr/>
        <p:txBody>
          <a:bodyPr/>
          <a:lstStyle/>
          <a:p>
            <a:fld id="{7EB6865A-0500-354D-B051-17ACEB89BC27}" type="slidenum">
              <a:rPr lang="en-US" smtClean="0"/>
              <a:t>52</a:t>
            </a:fld>
            <a:endParaRPr lang="en-US"/>
          </a:p>
        </p:txBody>
      </p:sp>
    </p:spTree>
    <p:extLst>
      <p:ext uri="{BB962C8B-B14F-4D97-AF65-F5344CB8AC3E}">
        <p14:creationId xmlns:p14="http://schemas.microsoft.com/office/powerpoint/2010/main" val="1893711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dirty="0">
                <a:latin typeface="Powderfinger Type" charset="0"/>
                <a:ea typeface="ＭＳ Ｐゴシック" charset="0"/>
              </a:rPr>
              <a:t>Generic Concerns: Prevention vs Detection</a:t>
            </a:r>
          </a:p>
        </p:txBody>
      </p:sp>
      <p:sp>
        <p:nvSpPr>
          <p:cNvPr id="83970" name="Content Placeholder 2"/>
          <p:cNvSpPr>
            <a:spLocks noGrp="1"/>
          </p:cNvSpPr>
          <p:nvPr>
            <p:ph idx="1"/>
          </p:nvPr>
        </p:nvSpPr>
        <p:spPr/>
        <p:txBody>
          <a:bodyPr/>
          <a:lstStyle/>
          <a:p>
            <a:pPr marL="0" indent="0">
              <a:buNone/>
            </a:pPr>
            <a:r>
              <a:rPr lang="en-US" sz="2400">
                <a:latin typeface="Calibri" charset="0"/>
                <a:ea typeface="ＭＳ Ｐゴシック" charset="0"/>
              </a:rPr>
              <a:t>Is certification the </a:t>
            </a:r>
            <a:r>
              <a:rPr lang="en-US" sz="2400" b="1" i="1">
                <a:solidFill>
                  <a:srgbClr val="953735"/>
                </a:solidFill>
                <a:latin typeface="Calibri" charset="0"/>
                <a:ea typeface="ＭＳ Ｐゴシック" charset="0"/>
              </a:rPr>
              <a:t>only way </a:t>
            </a:r>
            <a:r>
              <a:rPr lang="en-US" sz="2400">
                <a:latin typeface="Calibri" charset="0"/>
                <a:ea typeface="ＭＳ Ｐゴシック" charset="0"/>
              </a:rPr>
              <a:t>to achieve useful outcomes in securing routing?</a:t>
            </a:r>
          </a:p>
          <a:p>
            <a:pPr lvl="1" eaLnBrk="1" hangingPunct="1"/>
            <a:r>
              <a:rPr lang="en-US" sz="2000">
                <a:latin typeface="Calibri" charset="0"/>
                <a:ea typeface="ＭＳ Ｐゴシック" charset="0"/>
              </a:rPr>
              <a:t>Is this form of augmentation to BGP to enforce “protocol payload correctness” over-engineered, and does it rely on impractical models of universal adoption?</a:t>
            </a:r>
          </a:p>
          <a:p>
            <a:pPr lvl="1" eaLnBrk="1" hangingPunct="1"/>
            <a:r>
              <a:rPr lang="en-US" sz="2000">
                <a:latin typeface="Calibri" charset="0"/>
                <a:ea typeface="ＭＳ Ｐゴシック" charset="0"/>
              </a:rPr>
              <a:t>Can various forms of </a:t>
            </a:r>
            <a:r>
              <a:rPr lang="en-US" sz="2000" i="1">
                <a:latin typeface="Calibri" charset="0"/>
                <a:ea typeface="ＭＳ Ｐゴシック" charset="0"/>
              </a:rPr>
              <a:t>routing anomaly detectors</a:t>
            </a:r>
            <a:r>
              <a:rPr lang="en-US" sz="2000">
                <a:latin typeface="Calibri" charset="0"/>
                <a:ea typeface="ＭＳ Ｐゴシック" charset="0"/>
              </a:rPr>
              <a:t> adequately detect the most prevalent forms of typos and deliberate lies in routing with a far lower overhead, and allow for unilateral detection of routing anomalies?</a:t>
            </a:r>
          </a:p>
          <a:p>
            <a:pPr lvl="1" eaLnBrk="1" hangingPunct="1"/>
            <a:r>
              <a:rPr lang="en-US" sz="2000">
                <a:latin typeface="Calibri" charset="0"/>
                <a:ea typeface="ＭＳ Ｐゴシック" charset="0"/>
              </a:rPr>
              <a:t>Or are such anomaly detectors yet another instance of “cheap security pantomime” that offer a thinly veiled placebo of apparent security that is easily circumvented or fooled by determined malicious attack?</a:t>
            </a:r>
          </a:p>
          <a:p>
            <a:pPr lvl="2" eaLnBrk="1" hangingPunct="1"/>
            <a:endParaRPr lang="en-US" sz="1800">
              <a:latin typeface="Calibri" charset="0"/>
              <a:ea typeface="ＭＳ Ｐゴシック" charset="0"/>
            </a:endParaRPr>
          </a:p>
        </p:txBody>
      </p:sp>
      <p:sp>
        <p:nvSpPr>
          <p:cNvPr id="2" name="Slide Number Placeholder 1">
            <a:extLst>
              <a:ext uri="{FF2B5EF4-FFF2-40B4-BE49-F238E27FC236}">
                <a16:creationId xmlns:a16="http://schemas.microsoft.com/office/drawing/2014/main" id="{605445FD-844D-47C3-07E9-03C2440512AA}"/>
              </a:ext>
            </a:extLst>
          </p:cNvPr>
          <p:cNvSpPr>
            <a:spLocks noGrp="1"/>
          </p:cNvSpPr>
          <p:nvPr>
            <p:ph type="sldNum" sz="quarter" idx="12"/>
          </p:nvPr>
        </p:nvSpPr>
        <p:spPr/>
        <p:txBody>
          <a:bodyPr/>
          <a:lstStyle/>
          <a:p>
            <a:fld id="{7EB6865A-0500-354D-B051-17ACEB89BC27}" type="slidenum">
              <a:rPr lang="en-US" smtClean="0"/>
              <a:t>53</a:t>
            </a:fld>
            <a:endParaRPr lang="en-US"/>
          </a:p>
        </p:txBody>
      </p:sp>
    </p:spTree>
    <p:extLst>
      <p:ext uri="{BB962C8B-B14F-4D97-AF65-F5344CB8AC3E}">
        <p14:creationId xmlns:p14="http://schemas.microsoft.com/office/powerpoint/2010/main" val="3166490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94EFF-77A2-F019-5087-BCA932A2ADF2}"/>
              </a:ext>
            </a:extLst>
          </p:cNvPr>
          <p:cNvPicPr>
            <a:picLocks noChangeAspect="1"/>
          </p:cNvPicPr>
          <p:nvPr/>
        </p:nvPicPr>
        <p:blipFill>
          <a:blip r:embed="rId2"/>
          <a:stretch>
            <a:fillRect/>
          </a:stretch>
        </p:blipFill>
        <p:spPr>
          <a:xfrm>
            <a:off x="2828099" y="45108"/>
            <a:ext cx="3802066" cy="6823166"/>
          </a:xfrm>
          <a:prstGeom prst="rect">
            <a:avLst/>
          </a:prstGeom>
        </p:spPr>
      </p:pic>
      <p:sp>
        <p:nvSpPr>
          <p:cNvPr id="2" name="Slide Number Placeholder 1">
            <a:extLst>
              <a:ext uri="{FF2B5EF4-FFF2-40B4-BE49-F238E27FC236}">
                <a16:creationId xmlns:a16="http://schemas.microsoft.com/office/drawing/2014/main" id="{AA6AE0E1-A3AA-422F-3F69-A92E9B90C02B}"/>
              </a:ext>
            </a:extLst>
          </p:cNvPr>
          <p:cNvSpPr>
            <a:spLocks noGrp="1"/>
          </p:cNvSpPr>
          <p:nvPr>
            <p:ph type="sldNum" sz="quarter" idx="12"/>
          </p:nvPr>
        </p:nvSpPr>
        <p:spPr/>
        <p:txBody>
          <a:bodyPr/>
          <a:lstStyle/>
          <a:p>
            <a:fld id="{7EB6865A-0500-354D-B051-17ACEB89BC27}" type="slidenum">
              <a:rPr lang="en-US" smtClean="0"/>
              <a:t>6</a:t>
            </a:fld>
            <a:endParaRPr lang="en-US"/>
          </a:p>
        </p:txBody>
      </p:sp>
    </p:spTree>
    <p:extLst>
      <p:ext uri="{BB962C8B-B14F-4D97-AF65-F5344CB8AC3E}">
        <p14:creationId xmlns:p14="http://schemas.microsoft.com/office/powerpoint/2010/main" val="134950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D2D6BA-C3D5-FCEE-848F-6E293283801D}"/>
              </a:ext>
            </a:extLst>
          </p:cNvPr>
          <p:cNvPicPr>
            <a:picLocks noChangeAspect="1"/>
          </p:cNvPicPr>
          <p:nvPr/>
        </p:nvPicPr>
        <p:blipFill>
          <a:blip r:embed="rId2"/>
          <a:stretch>
            <a:fillRect/>
          </a:stretch>
        </p:blipFill>
        <p:spPr>
          <a:xfrm>
            <a:off x="2295505" y="481329"/>
            <a:ext cx="7005101" cy="5111496"/>
          </a:xfrm>
          <a:prstGeom prst="rect">
            <a:avLst/>
          </a:prstGeom>
        </p:spPr>
      </p:pic>
      <p:sp>
        <p:nvSpPr>
          <p:cNvPr id="2" name="Slide Number Placeholder 1">
            <a:extLst>
              <a:ext uri="{FF2B5EF4-FFF2-40B4-BE49-F238E27FC236}">
                <a16:creationId xmlns:a16="http://schemas.microsoft.com/office/drawing/2014/main" id="{AD51AABF-171D-FC86-815B-270A423CED60}"/>
              </a:ext>
            </a:extLst>
          </p:cNvPr>
          <p:cNvSpPr>
            <a:spLocks noGrp="1"/>
          </p:cNvSpPr>
          <p:nvPr>
            <p:ph type="sldNum" sz="quarter" idx="12"/>
          </p:nvPr>
        </p:nvSpPr>
        <p:spPr/>
        <p:txBody>
          <a:bodyPr/>
          <a:lstStyle/>
          <a:p>
            <a:fld id="{7EB6865A-0500-354D-B051-17ACEB89BC27}" type="slidenum">
              <a:rPr lang="en-US" smtClean="0"/>
              <a:t>7</a:t>
            </a:fld>
            <a:endParaRPr lang="en-US"/>
          </a:p>
        </p:txBody>
      </p:sp>
    </p:spTree>
    <p:extLst>
      <p:ext uri="{BB962C8B-B14F-4D97-AF65-F5344CB8AC3E}">
        <p14:creationId xmlns:p14="http://schemas.microsoft.com/office/powerpoint/2010/main" val="173402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F481-8BA4-5548-9B85-5A9233047740}"/>
              </a:ext>
            </a:extLst>
          </p:cNvPr>
          <p:cNvSpPr>
            <a:spLocks noGrp="1"/>
          </p:cNvSpPr>
          <p:nvPr>
            <p:ph type="title"/>
          </p:nvPr>
        </p:nvSpPr>
        <p:spPr/>
        <p:txBody>
          <a:bodyPr/>
          <a:lstStyle/>
          <a:p>
            <a:r>
              <a:rPr lang="en-US" dirty="0"/>
              <a:t>Degrees of Difficulty…</a:t>
            </a:r>
          </a:p>
        </p:txBody>
      </p:sp>
      <p:sp>
        <p:nvSpPr>
          <p:cNvPr id="3" name="Content Placeholder 2">
            <a:extLst>
              <a:ext uri="{FF2B5EF4-FFF2-40B4-BE49-F238E27FC236}">
                <a16:creationId xmlns:a16="http://schemas.microsoft.com/office/drawing/2014/main" id="{1068F0B5-5523-4440-B089-5564C40677C8}"/>
              </a:ext>
            </a:extLst>
          </p:cNvPr>
          <p:cNvSpPr>
            <a:spLocks noGrp="1"/>
          </p:cNvSpPr>
          <p:nvPr>
            <p:ph idx="1"/>
          </p:nvPr>
        </p:nvSpPr>
        <p:spPr/>
        <p:txBody>
          <a:bodyPr/>
          <a:lstStyle/>
          <a:p>
            <a:pPr marL="0" indent="0">
              <a:buNone/>
            </a:pPr>
            <a:r>
              <a:rPr lang="en-US" dirty="0"/>
              <a:t>Why are some issues so challenging to solve, while others seem to be effortless?</a:t>
            </a:r>
          </a:p>
          <a:p>
            <a:endParaRPr lang="en-US" dirty="0"/>
          </a:p>
          <a:p>
            <a:pPr marL="0" indent="0">
              <a:buNone/>
            </a:pPr>
            <a:r>
              <a:rPr lang="en-US" dirty="0">
                <a:solidFill>
                  <a:schemeClr val="tx1">
                    <a:lumMod val="50000"/>
                    <a:lumOff val="50000"/>
                  </a:schemeClr>
                </a:solidFill>
              </a:rPr>
              <a:t>For example: Why was the IPv4 Internet an unintended runaway success in the 90’s, yet IPv6 has been a decades-long protracted exercise in industry-wide prevarication?</a:t>
            </a:r>
          </a:p>
          <a:p>
            <a:endParaRPr lang="en-US" dirty="0"/>
          </a:p>
        </p:txBody>
      </p:sp>
      <p:sp>
        <p:nvSpPr>
          <p:cNvPr id="4" name="Slide Number Placeholder 3">
            <a:extLst>
              <a:ext uri="{FF2B5EF4-FFF2-40B4-BE49-F238E27FC236}">
                <a16:creationId xmlns:a16="http://schemas.microsoft.com/office/drawing/2014/main" id="{54394CA3-5216-7B60-3EFB-7D0D63149381}"/>
              </a:ext>
            </a:extLst>
          </p:cNvPr>
          <p:cNvSpPr>
            <a:spLocks noGrp="1"/>
          </p:cNvSpPr>
          <p:nvPr>
            <p:ph type="sldNum" sz="quarter" idx="12"/>
          </p:nvPr>
        </p:nvSpPr>
        <p:spPr/>
        <p:txBody>
          <a:bodyPr/>
          <a:lstStyle/>
          <a:p>
            <a:fld id="{7EB6865A-0500-354D-B051-17ACEB89BC27}" type="slidenum">
              <a:rPr lang="en-US" smtClean="0"/>
              <a:t>8</a:t>
            </a:fld>
            <a:endParaRPr lang="en-US"/>
          </a:p>
        </p:txBody>
      </p:sp>
    </p:spTree>
    <p:extLst>
      <p:ext uri="{BB962C8B-B14F-4D97-AF65-F5344CB8AC3E}">
        <p14:creationId xmlns:p14="http://schemas.microsoft.com/office/powerpoint/2010/main" val="329878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9B93-229C-35A2-9F51-541DA048CFB5}"/>
              </a:ext>
            </a:extLst>
          </p:cNvPr>
          <p:cNvSpPr>
            <a:spLocks noGrp="1"/>
          </p:cNvSpPr>
          <p:nvPr>
            <p:ph type="title"/>
          </p:nvPr>
        </p:nvSpPr>
        <p:spPr/>
        <p:txBody>
          <a:bodyPr/>
          <a:lstStyle/>
          <a:p>
            <a:r>
              <a:rPr lang="en-US" dirty="0"/>
              <a:t>Routing Accidents Abound</a:t>
            </a:r>
          </a:p>
        </p:txBody>
      </p:sp>
      <p:sp>
        <p:nvSpPr>
          <p:cNvPr id="3" name="Content Placeholder 2">
            <a:extLst>
              <a:ext uri="{FF2B5EF4-FFF2-40B4-BE49-F238E27FC236}">
                <a16:creationId xmlns:a16="http://schemas.microsoft.com/office/drawing/2014/main" id="{35C1901C-B54F-E760-10FF-03A78D50C3A3}"/>
              </a:ext>
            </a:extLst>
          </p:cNvPr>
          <p:cNvSpPr>
            <a:spLocks noGrp="1"/>
          </p:cNvSpPr>
          <p:nvPr>
            <p:ph idx="1"/>
          </p:nvPr>
        </p:nvSpPr>
        <p:spPr/>
        <p:txBody>
          <a:bodyPr>
            <a:normAutofit fontScale="92500" lnSpcReduction="10000"/>
          </a:bodyPr>
          <a:lstStyle/>
          <a:p>
            <a:r>
              <a:rPr lang="en-AU" dirty="0"/>
              <a:t>The majority of routing incidents are generally understood to be accidental in nature (rather than malicious)</a:t>
            </a:r>
          </a:p>
          <a:p>
            <a:r>
              <a:rPr lang="en-AU" dirty="0"/>
              <a:t>Because if this, we generally don't react as aggressively when there is a routing incident, and so there aren't nearly as many reputational consequences for networks which originate such routing anomalies.</a:t>
            </a:r>
          </a:p>
          <a:p>
            <a:r>
              <a:rPr lang="en-AU" dirty="0"/>
              <a:t>As an example, if the news had been ”&lt;isp&gt; maliciously steals traffic destined for  X" instead of the meme of "Meh, routing is hard!" there may be more in terms of real world implications for &lt;isp&gt;…</a:t>
            </a:r>
          </a:p>
          <a:p>
            <a:pPr lvl="1"/>
            <a:r>
              <a:rPr lang="en-AU" dirty="0"/>
              <a:t>On the other hand, there is increasing interest by governments, particularly in the area of network support of vital services, and when these fail, even through operational mishap, there can be very real consequences, both in fatalities and  to the company</a:t>
            </a:r>
          </a:p>
          <a:p>
            <a:pPr lvl="2"/>
            <a:r>
              <a:rPr lang="en-AU" dirty="0"/>
              <a:t>See “Optus and the 000 failure in September 2025”</a:t>
            </a:r>
            <a:endParaRPr lang="en-US" dirty="0"/>
          </a:p>
        </p:txBody>
      </p:sp>
      <p:sp>
        <p:nvSpPr>
          <p:cNvPr id="4" name="Slide Number Placeholder 3">
            <a:extLst>
              <a:ext uri="{FF2B5EF4-FFF2-40B4-BE49-F238E27FC236}">
                <a16:creationId xmlns:a16="http://schemas.microsoft.com/office/drawing/2014/main" id="{F5283874-AE1D-EBE3-04CF-14E5D7615E94}"/>
              </a:ext>
            </a:extLst>
          </p:cNvPr>
          <p:cNvSpPr>
            <a:spLocks noGrp="1"/>
          </p:cNvSpPr>
          <p:nvPr>
            <p:ph type="sldNum" sz="quarter" idx="12"/>
          </p:nvPr>
        </p:nvSpPr>
        <p:spPr/>
        <p:txBody>
          <a:bodyPr/>
          <a:lstStyle/>
          <a:p>
            <a:fld id="{7EB6865A-0500-354D-B051-17ACEB89BC27}" type="slidenum">
              <a:rPr lang="en-US" smtClean="0"/>
              <a:t>9</a:t>
            </a:fld>
            <a:endParaRPr lang="en-US"/>
          </a:p>
        </p:txBody>
      </p:sp>
    </p:spTree>
    <p:extLst>
      <p:ext uri="{BB962C8B-B14F-4D97-AF65-F5344CB8AC3E}">
        <p14:creationId xmlns:p14="http://schemas.microsoft.com/office/powerpoint/2010/main" val="4122853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280</TotalTime>
  <Words>3266</Words>
  <Application>Microsoft Macintosh PowerPoint</Application>
  <PresentationFormat>Widescreen</PresentationFormat>
  <Paragraphs>380</Paragraphs>
  <Slides>53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AhnbergHand</vt:lpstr>
      <vt:lpstr>Aptos</vt:lpstr>
      <vt:lpstr>Arial</vt:lpstr>
      <vt:lpstr>Calibri</vt:lpstr>
      <vt:lpstr>Calibri Light</vt:lpstr>
      <vt:lpstr>Powderfinger Type</vt:lpstr>
      <vt:lpstr>Wingdings</vt:lpstr>
      <vt:lpstr>Office Theme</vt:lpstr>
      <vt:lpstr>I. Why is Securing the Internet’s Routing System so hard?</vt:lpstr>
      <vt:lpstr>Usual BGP Disaster-Porn Clips…</vt:lpstr>
      <vt:lpstr>PowerPoint Presentation</vt:lpstr>
      <vt:lpstr>PowerPoint Presentation</vt:lpstr>
      <vt:lpstr>PowerPoint Presentation</vt:lpstr>
      <vt:lpstr>PowerPoint Presentation</vt:lpstr>
      <vt:lpstr>PowerPoint Presentation</vt:lpstr>
      <vt:lpstr>Degrees of Difficulty…</vt:lpstr>
      <vt:lpstr>Routing Accidents Abound</vt:lpstr>
      <vt:lpstr>Internet “Successes”</vt:lpstr>
      <vt:lpstr>Success Factors</vt:lpstr>
      <vt:lpstr>Internet Non-Successes</vt:lpstr>
      <vt:lpstr>Failure Factors</vt:lpstr>
      <vt:lpstr>What makes a problem “hard?”</vt:lpstr>
      <vt:lpstr>Why is securing the Inter-domain Routing System so hard?</vt:lpstr>
      <vt:lpstr>Why should we worry?</vt:lpstr>
      <vt:lpstr>Because its too easy to be “bad” in routing</vt:lpstr>
      <vt:lpstr>What’s the Risk?</vt:lpstr>
      <vt:lpstr>What’s the Risk?</vt:lpstr>
      <vt:lpstr>What’s the Risk?</vt:lpstr>
      <vt:lpstr>What’s the Risk?</vt:lpstr>
      <vt:lpstr>An attack vector on HTTPS…</vt:lpstr>
      <vt:lpstr>“I want a Pony” Routing Security wish list</vt:lpstr>
      <vt:lpstr>II. Background – How we got to here</vt:lpstr>
      <vt:lpstr>Route Registeries</vt:lpstr>
      <vt:lpstr>RPSL and IRR Tools</vt:lpstr>
      <vt:lpstr>Route Registry Issues</vt:lpstr>
      <vt:lpstr>What’s missing in that picture?</vt:lpstr>
      <vt:lpstr>From trying to Secure Routing to trying to Secure the Routing Protocol - sBGP</vt:lpstr>
      <vt:lpstr>And an Alternative - soBGP</vt:lpstr>
      <vt:lpstr>Deciding is hard</vt:lpstr>
      <vt:lpstr>Authority Injection</vt:lpstr>
      <vt:lpstr>RFC3779: X.509 Public Key Certificates for IP addresses and AS Numbers</vt:lpstr>
      <vt:lpstr>Route Origination Authority</vt:lpstr>
      <vt:lpstr>If we all used ROAs then:</vt:lpstr>
      <vt:lpstr>Is 3 out of 6 good enough to get a pony?</vt:lpstr>
      <vt:lpstr>From ROAs to a fully secure BGP - BGPSEC</vt:lpstr>
      <vt:lpstr>But this form of ASPath protection is hard…</vt:lpstr>
      <vt:lpstr>Reviving Path Plausibility</vt:lpstr>
      <vt:lpstr>PowerPoint Presentation</vt:lpstr>
      <vt:lpstr>PowerPoint Presentation</vt:lpstr>
      <vt:lpstr>Additional Material</vt:lpstr>
      <vt:lpstr>1 – Measurement Snapshots</vt:lpstr>
      <vt:lpstr>Measurement Snapshots</vt:lpstr>
      <vt:lpstr>2. What can you do today?</vt:lpstr>
      <vt:lpstr>What can you do today?</vt:lpstr>
      <vt:lpstr>3. soBGP: an alternative to BGPSEC</vt:lpstr>
      <vt:lpstr>soBGP and AS Adjacencies </vt:lpstr>
      <vt:lpstr>soBGP compared to BGPSEC</vt:lpstr>
      <vt:lpstr>soBGP compared to ASPAs</vt:lpstr>
      <vt:lpstr>4. Generic Concerns over PKIs</vt:lpstr>
      <vt:lpstr>Generic Concerns over universality</vt:lpstr>
      <vt:lpstr>Generic Concerns: Prevention vs Detection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Securing the Internet’s Routing System so Damn Difficult?</dc:title>
  <dc:creator>Geoff Huston</dc:creator>
  <cp:lastModifiedBy>Geoff Huston</cp:lastModifiedBy>
  <cp:revision>10</cp:revision>
  <dcterms:created xsi:type="dcterms:W3CDTF">2019-01-30T20:42:42Z</dcterms:created>
  <dcterms:modified xsi:type="dcterms:W3CDTF">2026-03-15T05:56:24Z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2026-02-25T04:56:56Z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cdc403ab-eb10-4a9d-886b-c348bd464c83</vt:lpwstr>
  </property>
  <property fmtid="{D5CDD505-2E9C-101B-9397-08002B2CF9AE}" pid="8" name="MSIP_Label_66ca7b2a-4f6d-4766-806a-1a0c76ea1c59_ContentBits">
    <vt:lpwstr>0</vt:lpwstr>
  </property>
  <property fmtid="{D5CDD505-2E9C-101B-9397-08002B2CF9AE}" pid="9" name="MSIP_Label_66ca7b2a-4f6d-4766-806a-1a0c76ea1c59_Tag">
    <vt:lpwstr>50, 3, 0, 1</vt:lpwstr>
  </property>
</Properties>
</file>