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sldIdLst>
    <p:sldId id="269" r:id="rId2"/>
    <p:sldId id="270" r:id="rId3"/>
    <p:sldId id="271" r:id="rId4"/>
    <p:sldId id="272" r:id="rId5"/>
    <p:sldId id="273" r:id="rId6"/>
    <p:sldId id="276" r:id="rId7"/>
    <p:sldId id="277" r:id="rId8"/>
    <p:sldId id="278" r:id="rId9"/>
    <p:sldId id="439" r:id="rId10"/>
    <p:sldId id="440" r:id="rId11"/>
    <p:sldId id="314" r:id="rId12"/>
    <p:sldId id="441" r:id="rId13"/>
    <p:sldId id="356" r:id="rId14"/>
    <p:sldId id="357" r:id="rId15"/>
    <p:sldId id="429" r:id="rId16"/>
    <p:sldId id="455" r:id="rId17"/>
    <p:sldId id="464" r:id="rId18"/>
    <p:sldId id="456" r:id="rId19"/>
    <p:sldId id="459" r:id="rId20"/>
    <p:sldId id="460" r:id="rId21"/>
    <p:sldId id="461" r:id="rId22"/>
    <p:sldId id="463" r:id="rId23"/>
    <p:sldId id="462" r:id="rId24"/>
    <p:sldId id="457" r:id="rId25"/>
    <p:sldId id="430" r:id="rId26"/>
    <p:sldId id="431" r:id="rId27"/>
    <p:sldId id="444" r:id="rId28"/>
    <p:sldId id="363" r:id="rId29"/>
    <p:sldId id="366" r:id="rId30"/>
    <p:sldId id="369" r:id="rId31"/>
    <p:sldId id="466" r:id="rId32"/>
    <p:sldId id="467" r:id="rId33"/>
    <p:sldId id="370" r:id="rId34"/>
    <p:sldId id="471" r:id="rId35"/>
    <p:sldId id="368" r:id="rId36"/>
    <p:sldId id="318" r:id="rId37"/>
    <p:sldId id="317" r:id="rId38"/>
    <p:sldId id="442" r:id="rId39"/>
    <p:sldId id="432" r:id="rId40"/>
    <p:sldId id="443" r:id="rId41"/>
    <p:sldId id="446" r:id="rId42"/>
    <p:sldId id="372" r:id="rId43"/>
    <p:sldId id="458" r:id="rId44"/>
    <p:sldId id="452" r:id="rId45"/>
    <p:sldId id="390" r:id="rId46"/>
    <p:sldId id="391" r:id="rId47"/>
    <p:sldId id="468" r:id="rId48"/>
    <p:sldId id="383" r:id="rId49"/>
    <p:sldId id="469" r:id="rId50"/>
    <p:sldId id="454"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08"/>
    <p:restoredTop sz="94698"/>
  </p:normalViewPr>
  <p:slideViewPr>
    <p:cSldViewPr snapToGrid="0" snapToObjects="1">
      <p:cViewPr varScale="1">
        <p:scale>
          <a:sx n="181" d="100"/>
          <a:sy n="181" d="100"/>
        </p:scale>
        <p:origin x="664" y="17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6AFCB5-4F6C-E740-AC38-9D0F9548E139}" type="datetimeFigureOut">
              <a:rPr lang="en-AU" smtClean="0"/>
              <a:t>28/4/2026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4DE2C5-4AC3-F643-A7BA-F64BB1A35366}" type="slidenum">
              <a:rPr lang="en-AU" smtClean="0"/>
              <a:t>‹#›</a:t>
            </a:fld>
            <a:endParaRPr lang="en-AU"/>
          </a:p>
        </p:txBody>
      </p:sp>
    </p:spTree>
    <p:extLst>
      <p:ext uri="{BB962C8B-B14F-4D97-AF65-F5344CB8AC3E}">
        <p14:creationId xmlns:p14="http://schemas.microsoft.com/office/powerpoint/2010/main" val="1755579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4DE2C5-4AC3-F643-A7BA-F64BB1A35366}" type="slidenum">
              <a:rPr lang="en-AU" smtClean="0"/>
              <a:t>28</a:t>
            </a:fld>
            <a:endParaRPr lang="en-AU"/>
          </a:p>
        </p:txBody>
      </p:sp>
    </p:spTree>
    <p:extLst>
      <p:ext uri="{BB962C8B-B14F-4D97-AF65-F5344CB8AC3E}">
        <p14:creationId xmlns:p14="http://schemas.microsoft.com/office/powerpoint/2010/main" val="1237677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ADE98-986C-35E5-294D-CB869AB91A8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AU"/>
          </a:p>
        </p:txBody>
      </p:sp>
      <p:sp>
        <p:nvSpPr>
          <p:cNvPr id="3" name="Subtitle 2">
            <a:extLst>
              <a:ext uri="{FF2B5EF4-FFF2-40B4-BE49-F238E27FC236}">
                <a16:creationId xmlns:a16="http://schemas.microsoft.com/office/drawing/2014/main" id="{CA6B6B42-F40A-B0A9-D5F6-9CAC21BF95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U"/>
          </a:p>
        </p:txBody>
      </p:sp>
      <p:sp>
        <p:nvSpPr>
          <p:cNvPr id="4" name="Date Placeholder 3">
            <a:extLst>
              <a:ext uri="{FF2B5EF4-FFF2-40B4-BE49-F238E27FC236}">
                <a16:creationId xmlns:a16="http://schemas.microsoft.com/office/drawing/2014/main" id="{11ACE1C3-D1F9-27A5-8B04-2FB58365823C}"/>
              </a:ext>
            </a:extLst>
          </p:cNvPr>
          <p:cNvSpPr>
            <a:spLocks noGrp="1"/>
          </p:cNvSpPr>
          <p:nvPr>
            <p:ph type="dt" sz="half" idx="10"/>
          </p:nvPr>
        </p:nvSpPr>
        <p:spPr/>
        <p:txBody>
          <a:bodyPr/>
          <a:lstStyle/>
          <a:p>
            <a:fld id="{08842567-4364-F740-9232-0F70B4421A87}" type="datetimeFigureOut">
              <a:rPr lang="en-AU" smtClean="0"/>
              <a:t>28/4/2026</a:t>
            </a:fld>
            <a:endParaRPr lang="en-AU"/>
          </a:p>
        </p:txBody>
      </p:sp>
      <p:sp>
        <p:nvSpPr>
          <p:cNvPr id="5" name="Footer Placeholder 4">
            <a:extLst>
              <a:ext uri="{FF2B5EF4-FFF2-40B4-BE49-F238E27FC236}">
                <a16:creationId xmlns:a16="http://schemas.microsoft.com/office/drawing/2014/main" id="{070A2F16-1C5C-C8A3-2A94-A5D2B20A011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312F8C6-1153-CD69-DA97-E5CF71A6C061}"/>
              </a:ext>
            </a:extLst>
          </p:cNvPr>
          <p:cNvSpPr>
            <a:spLocks noGrp="1"/>
          </p:cNvSpPr>
          <p:nvPr>
            <p:ph type="sldNum" sz="quarter" idx="12"/>
          </p:nvPr>
        </p:nvSpPr>
        <p:spPr/>
        <p:txBody>
          <a:bodyPr/>
          <a:lstStyle/>
          <a:p>
            <a:fld id="{3D62DEFA-1EE4-AE43-9DB3-C1BD2908475F}" type="slidenum">
              <a:rPr lang="en-AU" smtClean="0"/>
              <a:t>‹#›</a:t>
            </a:fld>
            <a:endParaRPr lang="en-AU"/>
          </a:p>
        </p:txBody>
      </p:sp>
    </p:spTree>
    <p:extLst>
      <p:ext uri="{BB962C8B-B14F-4D97-AF65-F5344CB8AC3E}">
        <p14:creationId xmlns:p14="http://schemas.microsoft.com/office/powerpoint/2010/main" val="290929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A2DDE-06C4-4C55-4170-B5847D0D52C4}"/>
              </a:ext>
            </a:extLst>
          </p:cNvPr>
          <p:cNvSpPr>
            <a:spLocks noGrp="1"/>
          </p:cNvSpPr>
          <p:nvPr>
            <p:ph type="title"/>
          </p:nvPr>
        </p:nvSpPr>
        <p:spPr/>
        <p:txBody>
          <a:bodyPr/>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D1CF5A47-C467-CB05-A90E-8CC5C66741F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23973AA2-9B0D-6E94-6FB1-70469AF93A44}"/>
              </a:ext>
            </a:extLst>
          </p:cNvPr>
          <p:cNvSpPr>
            <a:spLocks noGrp="1"/>
          </p:cNvSpPr>
          <p:nvPr>
            <p:ph type="dt" sz="half" idx="10"/>
          </p:nvPr>
        </p:nvSpPr>
        <p:spPr/>
        <p:txBody>
          <a:bodyPr/>
          <a:lstStyle/>
          <a:p>
            <a:fld id="{08842567-4364-F740-9232-0F70B4421A87}" type="datetimeFigureOut">
              <a:rPr lang="en-AU" smtClean="0"/>
              <a:t>28/4/2026</a:t>
            </a:fld>
            <a:endParaRPr lang="en-AU"/>
          </a:p>
        </p:txBody>
      </p:sp>
      <p:sp>
        <p:nvSpPr>
          <p:cNvPr id="5" name="Footer Placeholder 4">
            <a:extLst>
              <a:ext uri="{FF2B5EF4-FFF2-40B4-BE49-F238E27FC236}">
                <a16:creationId xmlns:a16="http://schemas.microsoft.com/office/drawing/2014/main" id="{902C162D-6AF8-EA46-A737-9A9026C986F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E583FF4-C08F-D275-3F9E-CFD66515561A}"/>
              </a:ext>
            </a:extLst>
          </p:cNvPr>
          <p:cNvSpPr>
            <a:spLocks noGrp="1"/>
          </p:cNvSpPr>
          <p:nvPr>
            <p:ph type="sldNum" sz="quarter" idx="12"/>
          </p:nvPr>
        </p:nvSpPr>
        <p:spPr/>
        <p:txBody>
          <a:bodyPr/>
          <a:lstStyle/>
          <a:p>
            <a:fld id="{3D62DEFA-1EE4-AE43-9DB3-C1BD2908475F}" type="slidenum">
              <a:rPr lang="en-AU" smtClean="0"/>
              <a:t>‹#›</a:t>
            </a:fld>
            <a:endParaRPr lang="en-AU"/>
          </a:p>
        </p:txBody>
      </p:sp>
    </p:spTree>
    <p:extLst>
      <p:ext uri="{BB962C8B-B14F-4D97-AF65-F5344CB8AC3E}">
        <p14:creationId xmlns:p14="http://schemas.microsoft.com/office/powerpoint/2010/main" val="1438281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14F55B-05E2-9238-DFE7-30D82507201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C10E8BF5-7F46-9161-376F-363CD499CF5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55FC1DF9-6B03-2181-AF3D-85D7CCC4E842}"/>
              </a:ext>
            </a:extLst>
          </p:cNvPr>
          <p:cNvSpPr>
            <a:spLocks noGrp="1"/>
          </p:cNvSpPr>
          <p:nvPr>
            <p:ph type="dt" sz="half" idx="10"/>
          </p:nvPr>
        </p:nvSpPr>
        <p:spPr/>
        <p:txBody>
          <a:bodyPr/>
          <a:lstStyle/>
          <a:p>
            <a:fld id="{08842567-4364-F740-9232-0F70B4421A87}" type="datetimeFigureOut">
              <a:rPr lang="en-AU" smtClean="0"/>
              <a:t>28/4/2026</a:t>
            </a:fld>
            <a:endParaRPr lang="en-AU"/>
          </a:p>
        </p:txBody>
      </p:sp>
      <p:sp>
        <p:nvSpPr>
          <p:cNvPr id="5" name="Footer Placeholder 4">
            <a:extLst>
              <a:ext uri="{FF2B5EF4-FFF2-40B4-BE49-F238E27FC236}">
                <a16:creationId xmlns:a16="http://schemas.microsoft.com/office/drawing/2014/main" id="{FA4A4510-5904-DEA7-FBF5-9074EC02D3C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6AE837C-DE6F-47FA-5CA5-CBB01AFE0176}"/>
              </a:ext>
            </a:extLst>
          </p:cNvPr>
          <p:cNvSpPr>
            <a:spLocks noGrp="1"/>
          </p:cNvSpPr>
          <p:nvPr>
            <p:ph type="sldNum" sz="quarter" idx="12"/>
          </p:nvPr>
        </p:nvSpPr>
        <p:spPr/>
        <p:txBody>
          <a:bodyPr/>
          <a:lstStyle/>
          <a:p>
            <a:fld id="{3D62DEFA-1EE4-AE43-9DB3-C1BD2908475F}" type="slidenum">
              <a:rPr lang="en-AU" smtClean="0"/>
              <a:t>‹#›</a:t>
            </a:fld>
            <a:endParaRPr lang="en-AU"/>
          </a:p>
        </p:txBody>
      </p:sp>
    </p:spTree>
    <p:extLst>
      <p:ext uri="{BB962C8B-B14F-4D97-AF65-F5344CB8AC3E}">
        <p14:creationId xmlns:p14="http://schemas.microsoft.com/office/powerpoint/2010/main" val="1328738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AC1E-2799-6044-FD8A-A81E3302EFBF}"/>
              </a:ext>
            </a:extLst>
          </p:cNvPr>
          <p:cNvSpPr>
            <a:spLocks noGrp="1"/>
          </p:cNvSpPr>
          <p:nvPr>
            <p:ph type="title"/>
          </p:nvPr>
        </p:nvSpPr>
        <p:spPr/>
        <p:txBody>
          <a:bodyPr/>
          <a:lstStyle>
            <a:lvl1pPr>
              <a:defRPr baseline="0">
                <a:latin typeface="Powderfinger Type" panose="02020709070000000403" pitchFamily="49" charset="77"/>
              </a:defRPr>
            </a:lvl1pPr>
          </a:lstStyle>
          <a:p>
            <a:r>
              <a:rPr lang="en-GB" dirty="0"/>
              <a:t>Click to edit Master title style</a:t>
            </a:r>
            <a:endParaRPr lang="en-AU" dirty="0"/>
          </a:p>
        </p:txBody>
      </p:sp>
      <p:sp>
        <p:nvSpPr>
          <p:cNvPr id="3" name="Content Placeholder 2">
            <a:extLst>
              <a:ext uri="{FF2B5EF4-FFF2-40B4-BE49-F238E27FC236}">
                <a16:creationId xmlns:a16="http://schemas.microsoft.com/office/drawing/2014/main" id="{69641114-2F38-3AE8-29C8-D1EA454C886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CAA2E3DC-81BA-D934-EC29-C3C4DF2F6D35}"/>
              </a:ext>
            </a:extLst>
          </p:cNvPr>
          <p:cNvSpPr>
            <a:spLocks noGrp="1"/>
          </p:cNvSpPr>
          <p:nvPr>
            <p:ph type="dt" sz="half" idx="10"/>
          </p:nvPr>
        </p:nvSpPr>
        <p:spPr/>
        <p:txBody>
          <a:bodyPr/>
          <a:lstStyle/>
          <a:p>
            <a:fld id="{08842567-4364-F740-9232-0F70B4421A87}" type="datetimeFigureOut">
              <a:rPr lang="en-AU" smtClean="0"/>
              <a:t>28/4/2026</a:t>
            </a:fld>
            <a:endParaRPr lang="en-AU"/>
          </a:p>
        </p:txBody>
      </p:sp>
      <p:sp>
        <p:nvSpPr>
          <p:cNvPr id="5" name="Footer Placeholder 4">
            <a:extLst>
              <a:ext uri="{FF2B5EF4-FFF2-40B4-BE49-F238E27FC236}">
                <a16:creationId xmlns:a16="http://schemas.microsoft.com/office/drawing/2014/main" id="{D37BD9F0-7403-CE76-AC36-1CEA588DA00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540B810-70E8-6D4D-BE68-8E51A7370D13}"/>
              </a:ext>
            </a:extLst>
          </p:cNvPr>
          <p:cNvSpPr>
            <a:spLocks noGrp="1"/>
          </p:cNvSpPr>
          <p:nvPr>
            <p:ph type="sldNum" sz="quarter" idx="12"/>
          </p:nvPr>
        </p:nvSpPr>
        <p:spPr/>
        <p:txBody>
          <a:bodyPr/>
          <a:lstStyle/>
          <a:p>
            <a:fld id="{3D62DEFA-1EE4-AE43-9DB3-C1BD2908475F}" type="slidenum">
              <a:rPr lang="en-AU" smtClean="0"/>
              <a:t>‹#›</a:t>
            </a:fld>
            <a:endParaRPr lang="en-AU"/>
          </a:p>
        </p:txBody>
      </p:sp>
    </p:spTree>
    <p:extLst>
      <p:ext uri="{BB962C8B-B14F-4D97-AF65-F5344CB8AC3E}">
        <p14:creationId xmlns:p14="http://schemas.microsoft.com/office/powerpoint/2010/main" val="2616731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C5325-76F0-B69D-EA6F-4DA5C54FC4B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AU"/>
          </a:p>
        </p:txBody>
      </p:sp>
      <p:sp>
        <p:nvSpPr>
          <p:cNvPr id="3" name="Text Placeholder 2">
            <a:extLst>
              <a:ext uri="{FF2B5EF4-FFF2-40B4-BE49-F238E27FC236}">
                <a16:creationId xmlns:a16="http://schemas.microsoft.com/office/drawing/2014/main" id="{5E99D9DA-3D26-753E-2B59-B35FF25AE8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B70378-DEA6-3881-45AE-7F0D8EB6EDF0}"/>
              </a:ext>
            </a:extLst>
          </p:cNvPr>
          <p:cNvSpPr>
            <a:spLocks noGrp="1"/>
          </p:cNvSpPr>
          <p:nvPr>
            <p:ph type="dt" sz="half" idx="10"/>
          </p:nvPr>
        </p:nvSpPr>
        <p:spPr/>
        <p:txBody>
          <a:bodyPr/>
          <a:lstStyle/>
          <a:p>
            <a:fld id="{08842567-4364-F740-9232-0F70B4421A87}" type="datetimeFigureOut">
              <a:rPr lang="en-AU" smtClean="0"/>
              <a:t>28/4/2026</a:t>
            </a:fld>
            <a:endParaRPr lang="en-AU"/>
          </a:p>
        </p:txBody>
      </p:sp>
      <p:sp>
        <p:nvSpPr>
          <p:cNvPr id="5" name="Footer Placeholder 4">
            <a:extLst>
              <a:ext uri="{FF2B5EF4-FFF2-40B4-BE49-F238E27FC236}">
                <a16:creationId xmlns:a16="http://schemas.microsoft.com/office/drawing/2014/main" id="{6853BD87-FF05-F1FB-8892-2BD23AE8F68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69E3DF9-9477-B997-C9F0-AD2E6BCAB21D}"/>
              </a:ext>
            </a:extLst>
          </p:cNvPr>
          <p:cNvSpPr>
            <a:spLocks noGrp="1"/>
          </p:cNvSpPr>
          <p:nvPr>
            <p:ph type="sldNum" sz="quarter" idx="12"/>
          </p:nvPr>
        </p:nvSpPr>
        <p:spPr/>
        <p:txBody>
          <a:bodyPr/>
          <a:lstStyle/>
          <a:p>
            <a:fld id="{3D62DEFA-1EE4-AE43-9DB3-C1BD2908475F}" type="slidenum">
              <a:rPr lang="en-AU" smtClean="0"/>
              <a:t>‹#›</a:t>
            </a:fld>
            <a:endParaRPr lang="en-AU"/>
          </a:p>
        </p:txBody>
      </p:sp>
    </p:spTree>
    <p:extLst>
      <p:ext uri="{BB962C8B-B14F-4D97-AF65-F5344CB8AC3E}">
        <p14:creationId xmlns:p14="http://schemas.microsoft.com/office/powerpoint/2010/main" val="250632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BE30B-B1F5-BEA7-C07D-ECCEB910F923}"/>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78886847-51B9-6471-DE00-89E43D334EF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Content Placeholder 3">
            <a:extLst>
              <a:ext uri="{FF2B5EF4-FFF2-40B4-BE49-F238E27FC236}">
                <a16:creationId xmlns:a16="http://schemas.microsoft.com/office/drawing/2014/main" id="{9D3C5A38-20EE-721F-B5D8-2D45980532A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Date Placeholder 4">
            <a:extLst>
              <a:ext uri="{FF2B5EF4-FFF2-40B4-BE49-F238E27FC236}">
                <a16:creationId xmlns:a16="http://schemas.microsoft.com/office/drawing/2014/main" id="{12DB97CE-2AB3-F72C-F648-37A9E6366260}"/>
              </a:ext>
            </a:extLst>
          </p:cNvPr>
          <p:cNvSpPr>
            <a:spLocks noGrp="1"/>
          </p:cNvSpPr>
          <p:nvPr>
            <p:ph type="dt" sz="half" idx="10"/>
          </p:nvPr>
        </p:nvSpPr>
        <p:spPr/>
        <p:txBody>
          <a:bodyPr/>
          <a:lstStyle/>
          <a:p>
            <a:fld id="{08842567-4364-F740-9232-0F70B4421A87}" type="datetimeFigureOut">
              <a:rPr lang="en-AU" smtClean="0"/>
              <a:t>28/4/2026</a:t>
            </a:fld>
            <a:endParaRPr lang="en-AU"/>
          </a:p>
        </p:txBody>
      </p:sp>
      <p:sp>
        <p:nvSpPr>
          <p:cNvPr id="6" name="Footer Placeholder 5">
            <a:extLst>
              <a:ext uri="{FF2B5EF4-FFF2-40B4-BE49-F238E27FC236}">
                <a16:creationId xmlns:a16="http://schemas.microsoft.com/office/drawing/2014/main" id="{DD10C7EA-1140-F499-EDFF-CA6E11A4847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C4F5FF9-3855-F948-4C13-D2FE5A23FE5B}"/>
              </a:ext>
            </a:extLst>
          </p:cNvPr>
          <p:cNvSpPr>
            <a:spLocks noGrp="1"/>
          </p:cNvSpPr>
          <p:nvPr>
            <p:ph type="sldNum" sz="quarter" idx="12"/>
          </p:nvPr>
        </p:nvSpPr>
        <p:spPr/>
        <p:txBody>
          <a:bodyPr/>
          <a:lstStyle/>
          <a:p>
            <a:fld id="{3D62DEFA-1EE4-AE43-9DB3-C1BD2908475F}" type="slidenum">
              <a:rPr lang="en-AU" smtClean="0"/>
              <a:t>‹#›</a:t>
            </a:fld>
            <a:endParaRPr lang="en-AU"/>
          </a:p>
        </p:txBody>
      </p:sp>
    </p:spTree>
    <p:extLst>
      <p:ext uri="{BB962C8B-B14F-4D97-AF65-F5344CB8AC3E}">
        <p14:creationId xmlns:p14="http://schemas.microsoft.com/office/powerpoint/2010/main" val="4177222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8F9C4-C233-CDA9-79DF-2A8F94C1E120}"/>
              </a:ext>
            </a:extLst>
          </p:cNvPr>
          <p:cNvSpPr>
            <a:spLocks noGrp="1"/>
          </p:cNvSpPr>
          <p:nvPr>
            <p:ph type="title"/>
          </p:nvPr>
        </p:nvSpPr>
        <p:spPr>
          <a:xfrm>
            <a:off x="839788" y="365125"/>
            <a:ext cx="10515600" cy="1325563"/>
          </a:xfrm>
        </p:spPr>
        <p:txBody>
          <a:bodyPr/>
          <a:lstStyle/>
          <a:p>
            <a:r>
              <a:rPr lang="en-GB"/>
              <a:t>Click to edit Master title style</a:t>
            </a:r>
            <a:endParaRPr lang="en-AU"/>
          </a:p>
        </p:txBody>
      </p:sp>
      <p:sp>
        <p:nvSpPr>
          <p:cNvPr id="3" name="Text Placeholder 2">
            <a:extLst>
              <a:ext uri="{FF2B5EF4-FFF2-40B4-BE49-F238E27FC236}">
                <a16:creationId xmlns:a16="http://schemas.microsoft.com/office/drawing/2014/main" id="{A1BE7961-3186-E459-1B68-F9CB8E7B4B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B6AE9D0-C0BF-D69C-47D6-51819227414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Text Placeholder 4">
            <a:extLst>
              <a:ext uri="{FF2B5EF4-FFF2-40B4-BE49-F238E27FC236}">
                <a16:creationId xmlns:a16="http://schemas.microsoft.com/office/drawing/2014/main" id="{DB3D13A3-A0F6-8C31-2332-5F70129AA9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81CBDB9-8724-D58D-3A5E-3DC3A01DA3A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7" name="Date Placeholder 6">
            <a:extLst>
              <a:ext uri="{FF2B5EF4-FFF2-40B4-BE49-F238E27FC236}">
                <a16:creationId xmlns:a16="http://schemas.microsoft.com/office/drawing/2014/main" id="{478E9585-FAC2-C8B4-C4DD-C5FEF82A1FA1}"/>
              </a:ext>
            </a:extLst>
          </p:cNvPr>
          <p:cNvSpPr>
            <a:spLocks noGrp="1"/>
          </p:cNvSpPr>
          <p:nvPr>
            <p:ph type="dt" sz="half" idx="10"/>
          </p:nvPr>
        </p:nvSpPr>
        <p:spPr/>
        <p:txBody>
          <a:bodyPr/>
          <a:lstStyle/>
          <a:p>
            <a:fld id="{08842567-4364-F740-9232-0F70B4421A87}" type="datetimeFigureOut">
              <a:rPr lang="en-AU" smtClean="0"/>
              <a:t>28/4/2026</a:t>
            </a:fld>
            <a:endParaRPr lang="en-AU"/>
          </a:p>
        </p:txBody>
      </p:sp>
      <p:sp>
        <p:nvSpPr>
          <p:cNvPr id="8" name="Footer Placeholder 7">
            <a:extLst>
              <a:ext uri="{FF2B5EF4-FFF2-40B4-BE49-F238E27FC236}">
                <a16:creationId xmlns:a16="http://schemas.microsoft.com/office/drawing/2014/main" id="{AE9E6DA2-581D-4BA1-808D-5D01D775319D}"/>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8073646E-FB7E-36F4-8EBC-5DD9A9CE7F5B}"/>
              </a:ext>
            </a:extLst>
          </p:cNvPr>
          <p:cNvSpPr>
            <a:spLocks noGrp="1"/>
          </p:cNvSpPr>
          <p:nvPr>
            <p:ph type="sldNum" sz="quarter" idx="12"/>
          </p:nvPr>
        </p:nvSpPr>
        <p:spPr/>
        <p:txBody>
          <a:bodyPr/>
          <a:lstStyle/>
          <a:p>
            <a:fld id="{3D62DEFA-1EE4-AE43-9DB3-C1BD2908475F}" type="slidenum">
              <a:rPr lang="en-AU" smtClean="0"/>
              <a:t>‹#›</a:t>
            </a:fld>
            <a:endParaRPr lang="en-AU"/>
          </a:p>
        </p:txBody>
      </p:sp>
    </p:spTree>
    <p:extLst>
      <p:ext uri="{BB962C8B-B14F-4D97-AF65-F5344CB8AC3E}">
        <p14:creationId xmlns:p14="http://schemas.microsoft.com/office/powerpoint/2010/main" val="2036744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FA2FD-558F-D53A-496F-59CD75F810B2}"/>
              </a:ext>
            </a:extLst>
          </p:cNvPr>
          <p:cNvSpPr>
            <a:spLocks noGrp="1"/>
          </p:cNvSpPr>
          <p:nvPr>
            <p:ph type="title"/>
          </p:nvPr>
        </p:nvSpPr>
        <p:spPr/>
        <p:txBody>
          <a:bodyPr/>
          <a:lstStyle/>
          <a:p>
            <a:r>
              <a:rPr lang="en-GB"/>
              <a:t>Click to edit Master title style</a:t>
            </a:r>
            <a:endParaRPr lang="en-AU"/>
          </a:p>
        </p:txBody>
      </p:sp>
      <p:sp>
        <p:nvSpPr>
          <p:cNvPr id="3" name="Date Placeholder 2">
            <a:extLst>
              <a:ext uri="{FF2B5EF4-FFF2-40B4-BE49-F238E27FC236}">
                <a16:creationId xmlns:a16="http://schemas.microsoft.com/office/drawing/2014/main" id="{01CA8C4B-15E4-BE8A-2FAE-65F987440872}"/>
              </a:ext>
            </a:extLst>
          </p:cNvPr>
          <p:cNvSpPr>
            <a:spLocks noGrp="1"/>
          </p:cNvSpPr>
          <p:nvPr>
            <p:ph type="dt" sz="half" idx="10"/>
          </p:nvPr>
        </p:nvSpPr>
        <p:spPr/>
        <p:txBody>
          <a:bodyPr/>
          <a:lstStyle/>
          <a:p>
            <a:fld id="{08842567-4364-F740-9232-0F70B4421A87}" type="datetimeFigureOut">
              <a:rPr lang="en-AU" smtClean="0"/>
              <a:t>28/4/2026</a:t>
            </a:fld>
            <a:endParaRPr lang="en-AU"/>
          </a:p>
        </p:txBody>
      </p:sp>
      <p:sp>
        <p:nvSpPr>
          <p:cNvPr id="4" name="Footer Placeholder 3">
            <a:extLst>
              <a:ext uri="{FF2B5EF4-FFF2-40B4-BE49-F238E27FC236}">
                <a16:creationId xmlns:a16="http://schemas.microsoft.com/office/drawing/2014/main" id="{F43B04D5-58A3-5863-4DBF-ABC6D24E4F88}"/>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944AE7BE-6D5F-8DE0-3CFF-55949F299F5F}"/>
              </a:ext>
            </a:extLst>
          </p:cNvPr>
          <p:cNvSpPr>
            <a:spLocks noGrp="1"/>
          </p:cNvSpPr>
          <p:nvPr>
            <p:ph type="sldNum" sz="quarter" idx="12"/>
          </p:nvPr>
        </p:nvSpPr>
        <p:spPr/>
        <p:txBody>
          <a:bodyPr/>
          <a:lstStyle/>
          <a:p>
            <a:fld id="{3D62DEFA-1EE4-AE43-9DB3-C1BD2908475F}" type="slidenum">
              <a:rPr lang="en-AU" smtClean="0"/>
              <a:t>‹#›</a:t>
            </a:fld>
            <a:endParaRPr lang="en-AU"/>
          </a:p>
        </p:txBody>
      </p:sp>
    </p:spTree>
    <p:extLst>
      <p:ext uri="{BB962C8B-B14F-4D97-AF65-F5344CB8AC3E}">
        <p14:creationId xmlns:p14="http://schemas.microsoft.com/office/powerpoint/2010/main" val="3021374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904DB4-CB62-7406-62FF-0BBC6236813D}"/>
              </a:ext>
            </a:extLst>
          </p:cNvPr>
          <p:cNvSpPr>
            <a:spLocks noGrp="1"/>
          </p:cNvSpPr>
          <p:nvPr>
            <p:ph type="dt" sz="half" idx="10"/>
          </p:nvPr>
        </p:nvSpPr>
        <p:spPr/>
        <p:txBody>
          <a:bodyPr/>
          <a:lstStyle/>
          <a:p>
            <a:fld id="{08842567-4364-F740-9232-0F70B4421A87}" type="datetimeFigureOut">
              <a:rPr lang="en-AU" smtClean="0"/>
              <a:t>28/4/2026</a:t>
            </a:fld>
            <a:endParaRPr lang="en-AU"/>
          </a:p>
        </p:txBody>
      </p:sp>
      <p:sp>
        <p:nvSpPr>
          <p:cNvPr id="3" name="Footer Placeholder 2">
            <a:extLst>
              <a:ext uri="{FF2B5EF4-FFF2-40B4-BE49-F238E27FC236}">
                <a16:creationId xmlns:a16="http://schemas.microsoft.com/office/drawing/2014/main" id="{F1A4E0E7-5F28-AAD6-DFB9-8F40CA940069}"/>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DD90ECE3-C32B-AE31-1497-4290E948DAE8}"/>
              </a:ext>
            </a:extLst>
          </p:cNvPr>
          <p:cNvSpPr>
            <a:spLocks noGrp="1"/>
          </p:cNvSpPr>
          <p:nvPr>
            <p:ph type="sldNum" sz="quarter" idx="12"/>
          </p:nvPr>
        </p:nvSpPr>
        <p:spPr/>
        <p:txBody>
          <a:bodyPr/>
          <a:lstStyle/>
          <a:p>
            <a:fld id="{3D62DEFA-1EE4-AE43-9DB3-C1BD2908475F}" type="slidenum">
              <a:rPr lang="en-AU" smtClean="0"/>
              <a:t>‹#›</a:t>
            </a:fld>
            <a:endParaRPr lang="en-AU"/>
          </a:p>
        </p:txBody>
      </p:sp>
    </p:spTree>
    <p:extLst>
      <p:ext uri="{BB962C8B-B14F-4D97-AF65-F5344CB8AC3E}">
        <p14:creationId xmlns:p14="http://schemas.microsoft.com/office/powerpoint/2010/main" val="298767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94D35-71B7-FB2B-6303-D40F0A18EC0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Content Placeholder 2">
            <a:extLst>
              <a:ext uri="{FF2B5EF4-FFF2-40B4-BE49-F238E27FC236}">
                <a16:creationId xmlns:a16="http://schemas.microsoft.com/office/drawing/2014/main" id="{BC6F9EF7-AACD-CFF9-253B-3D8903E740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Text Placeholder 3">
            <a:extLst>
              <a:ext uri="{FF2B5EF4-FFF2-40B4-BE49-F238E27FC236}">
                <a16:creationId xmlns:a16="http://schemas.microsoft.com/office/drawing/2014/main" id="{C9355736-011A-C204-CEFB-87C589D293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2431525-62CC-803A-D413-1B45DAC19705}"/>
              </a:ext>
            </a:extLst>
          </p:cNvPr>
          <p:cNvSpPr>
            <a:spLocks noGrp="1"/>
          </p:cNvSpPr>
          <p:nvPr>
            <p:ph type="dt" sz="half" idx="10"/>
          </p:nvPr>
        </p:nvSpPr>
        <p:spPr/>
        <p:txBody>
          <a:bodyPr/>
          <a:lstStyle/>
          <a:p>
            <a:fld id="{08842567-4364-F740-9232-0F70B4421A87}" type="datetimeFigureOut">
              <a:rPr lang="en-AU" smtClean="0"/>
              <a:t>28/4/2026</a:t>
            </a:fld>
            <a:endParaRPr lang="en-AU"/>
          </a:p>
        </p:txBody>
      </p:sp>
      <p:sp>
        <p:nvSpPr>
          <p:cNvPr id="6" name="Footer Placeholder 5">
            <a:extLst>
              <a:ext uri="{FF2B5EF4-FFF2-40B4-BE49-F238E27FC236}">
                <a16:creationId xmlns:a16="http://schemas.microsoft.com/office/drawing/2014/main" id="{810F3B81-7421-D433-08D6-3A0467F7B63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CB195DB-90CC-B055-5ECD-AA5278EFD82B}"/>
              </a:ext>
            </a:extLst>
          </p:cNvPr>
          <p:cNvSpPr>
            <a:spLocks noGrp="1"/>
          </p:cNvSpPr>
          <p:nvPr>
            <p:ph type="sldNum" sz="quarter" idx="12"/>
          </p:nvPr>
        </p:nvSpPr>
        <p:spPr/>
        <p:txBody>
          <a:bodyPr/>
          <a:lstStyle/>
          <a:p>
            <a:fld id="{3D62DEFA-1EE4-AE43-9DB3-C1BD2908475F}" type="slidenum">
              <a:rPr lang="en-AU" smtClean="0"/>
              <a:t>‹#›</a:t>
            </a:fld>
            <a:endParaRPr lang="en-AU"/>
          </a:p>
        </p:txBody>
      </p:sp>
    </p:spTree>
    <p:extLst>
      <p:ext uri="{BB962C8B-B14F-4D97-AF65-F5344CB8AC3E}">
        <p14:creationId xmlns:p14="http://schemas.microsoft.com/office/powerpoint/2010/main" val="424850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24540-A41A-9AC8-BCE4-3EBCDEBA561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Picture Placeholder 2">
            <a:extLst>
              <a:ext uri="{FF2B5EF4-FFF2-40B4-BE49-F238E27FC236}">
                <a16:creationId xmlns:a16="http://schemas.microsoft.com/office/drawing/2014/main" id="{F408BB20-9988-664F-428E-A0DC82220E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A38D0F9C-0040-C9F1-18C2-E562D4DBB2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0695C49-606C-4E75-77B4-376164C04570}"/>
              </a:ext>
            </a:extLst>
          </p:cNvPr>
          <p:cNvSpPr>
            <a:spLocks noGrp="1"/>
          </p:cNvSpPr>
          <p:nvPr>
            <p:ph type="dt" sz="half" idx="10"/>
          </p:nvPr>
        </p:nvSpPr>
        <p:spPr/>
        <p:txBody>
          <a:bodyPr/>
          <a:lstStyle/>
          <a:p>
            <a:fld id="{08842567-4364-F740-9232-0F70B4421A87}" type="datetimeFigureOut">
              <a:rPr lang="en-AU" smtClean="0"/>
              <a:t>28/4/2026</a:t>
            </a:fld>
            <a:endParaRPr lang="en-AU"/>
          </a:p>
        </p:txBody>
      </p:sp>
      <p:sp>
        <p:nvSpPr>
          <p:cNvPr id="6" name="Footer Placeholder 5">
            <a:extLst>
              <a:ext uri="{FF2B5EF4-FFF2-40B4-BE49-F238E27FC236}">
                <a16:creationId xmlns:a16="http://schemas.microsoft.com/office/drawing/2014/main" id="{C40C0343-2090-FADB-78B5-9E3852A5993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4A11D55-3BA1-0AFC-7ED8-85B1A73B113C}"/>
              </a:ext>
            </a:extLst>
          </p:cNvPr>
          <p:cNvSpPr>
            <a:spLocks noGrp="1"/>
          </p:cNvSpPr>
          <p:nvPr>
            <p:ph type="sldNum" sz="quarter" idx="12"/>
          </p:nvPr>
        </p:nvSpPr>
        <p:spPr/>
        <p:txBody>
          <a:bodyPr/>
          <a:lstStyle/>
          <a:p>
            <a:fld id="{3D62DEFA-1EE4-AE43-9DB3-C1BD2908475F}" type="slidenum">
              <a:rPr lang="en-AU" smtClean="0"/>
              <a:t>‹#›</a:t>
            </a:fld>
            <a:endParaRPr lang="en-AU"/>
          </a:p>
        </p:txBody>
      </p:sp>
    </p:spTree>
    <p:extLst>
      <p:ext uri="{BB962C8B-B14F-4D97-AF65-F5344CB8AC3E}">
        <p14:creationId xmlns:p14="http://schemas.microsoft.com/office/powerpoint/2010/main" val="3352866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64C0B7-B260-32B8-6ACE-FC25AC0261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AU"/>
          </a:p>
        </p:txBody>
      </p:sp>
      <p:sp>
        <p:nvSpPr>
          <p:cNvPr id="3" name="Text Placeholder 2">
            <a:extLst>
              <a:ext uri="{FF2B5EF4-FFF2-40B4-BE49-F238E27FC236}">
                <a16:creationId xmlns:a16="http://schemas.microsoft.com/office/drawing/2014/main" id="{870FAF6D-1676-A612-019A-150D644C51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DCAFC790-8F49-6E53-5BC1-15CABFB3FD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842567-4364-F740-9232-0F70B4421A87}" type="datetimeFigureOut">
              <a:rPr lang="en-AU" smtClean="0"/>
              <a:t>28/4/2026</a:t>
            </a:fld>
            <a:endParaRPr lang="en-AU"/>
          </a:p>
        </p:txBody>
      </p:sp>
      <p:sp>
        <p:nvSpPr>
          <p:cNvPr id="5" name="Footer Placeholder 4">
            <a:extLst>
              <a:ext uri="{FF2B5EF4-FFF2-40B4-BE49-F238E27FC236}">
                <a16:creationId xmlns:a16="http://schemas.microsoft.com/office/drawing/2014/main" id="{76E2FF6D-BF21-0E47-F905-167F435925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0DB2BF7A-4CCC-B3BE-6811-E5F17384B2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62DEFA-1EE4-AE43-9DB3-C1BD2908475F}" type="slidenum">
              <a:rPr lang="en-AU" smtClean="0"/>
              <a:t>‹#›</a:t>
            </a:fld>
            <a:endParaRPr lang="en-AU"/>
          </a:p>
        </p:txBody>
      </p:sp>
    </p:spTree>
    <p:extLst>
      <p:ext uri="{BB962C8B-B14F-4D97-AF65-F5344CB8AC3E}">
        <p14:creationId xmlns:p14="http://schemas.microsoft.com/office/powerpoint/2010/main" val="1470039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703" y="2221563"/>
            <a:ext cx="11246069" cy="1470025"/>
          </a:xfrm>
        </p:spPr>
        <p:txBody>
          <a:bodyPr>
            <a:normAutofit/>
          </a:bodyPr>
          <a:lstStyle/>
          <a:p>
            <a:r>
              <a:rPr lang="en-US" dirty="0">
                <a:latin typeface="Powderfinger Type"/>
                <a:cs typeface="Powderfinger Type"/>
              </a:rPr>
              <a:t>IPv6</a:t>
            </a:r>
          </a:p>
        </p:txBody>
      </p:sp>
      <p:sp>
        <p:nvSpPr>
          <p:cNvPr id="3" name="Subtitle 2"/>
          <p:cNvSpPr>
            <a:spLocks noGrp="1"/>
          </p:cNvSpPr>
          <p:nvPr>
            <p:ph type="subTitle" idx="1"/>
          </p:nvPr>
        </p:nvSpPr>
        <p:spPr>
          <a:xfrm>
            <a:off x="1524000" y="4939860"/>
            <a:ext cx="9144000" cy="1253359"/>
          </a:xfrm>
        </p:spPr>
        <p:txBody>
          <a:bodyPr>
            <a:normAutofit/>
          </a:bodyPr>
          <a:lstStyle/>
          <a:p>
            <a:pPr algn="r"/>
            <a:r>
              <a:rPr lang="en-US" sz="4000" b="1" dirty="0">
                <a:latin typeface="Vadim's Writing"/>
                <a:cs typeface="Vadim's Writing"/>
              </a:rPr>
              <a:t>Geoff Huston AM</a:t>
            </a:r>
          </a:p>
          <a:p>
            <a:pPr algn="r"/>
            <a:endParaRPr lang="en-US" sz="4000" b="1" dirty="0">
              <a:latin typeface="Vadim's Writing"/>
              <a:cs typeface="Vadim's Writing"/>
            </a:endParaRPr>
          </a:p>
        </p:txBody>
      </p:sp>
    </p:spTree>
    <p:extLst>
      <p:ext uri="{BB962C8B-B14F-4D97-AF65-F5344CB8AC3E}">
        <p14:creationId xmlns:p14="http://schemas.microsoft.com/office/powerpoint/2010/main" val="4141831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C9ACD-AFFB-391E-2A9E-725739A29A76}"/>
              </a:ext>
            </a:extLst>
          </p:cNvPr>
          <p:cNvSpPr>
            <a:spLocks noGrp="1"/>
          </p:cNvSpPr>
          <p:nvPr>
            <p:ph type="title"/>
          </p:nvPr>
        </p:nvSpPr>
        <p:spPr/>
        <p:txBody>
          <a:bodyPr/>
          <a:lstStyle/>
          <a:p>
            <a:r>
              <a:rPr lang="en-AU" dirty="0"/>
              <a:t>What did we do? We </a:t>
            </a:r>
            <a:r>
              <a:rPr lang="en-AU" dirty="0" err="1"/>
              <a:t>paniced</a:t>
            </a:r>
            <a:r>
              <a:rPr lang="en-AU" dirty="0"/>
              <a:t>!</a:t>
            </a:r>
          </a:p>
        </p:txBody>
      </p:sp>
      <p:sp>
        <p:nvSpPr>
          <p:cNvPr id="3" name="Content Placeholder 2">
            <a:extLst>
              <a:ext uri="{FF2B5EF4-FFF2-40B4-BE49-F238E27FC236}">
                <a16:creationId xmlns:a16="http://schemas.microsoft.com/office/drawing/2014/main" id="{5307FD9F-74A0-258D-842B-272C58D6666F}"/>
              </a:ext>
            </a:extLst>
          </p:cNvPr>
          <p:cNvSpPr>
            <a:spLocks noGrp="1"/>
          </p:cNvSpPr>
          <p:nvPr>
            <p:ph idx="1"/>
          </p:nvPr>
        </p:nvSpPr>
        <p:spPr/>
        <p:txBody>
          <a:bodyPr>
            <a:normAutofit/>
          </a:bodyPr>
          <a:lstStyle/>
          <a:p>
            <a:r>
              <a:rPr lang="en-AU" dirty="0"/>
              <a:t>This was a brutal wakeup call</a:t>
            </a:r>
          </a:p>
          <a:p>
            <a:pPr lvl="1"/>
            <a:r>
              <a:rPr lang="en-AU" dirty="0"/>
              <a:t>We had hardly started with the Internet and its demise was just 4 years away!</a:t>
            </a:r>
          </a:p>
          <a:p>
            <a:pPr lvl="1"/>
            <a:r>
              <a:rPr lang="en-AU" dirty="0"/>
              <a:t>We rapidly worked on short term responses to push this exhaustion date out</a:t>
            </a:r>
          </a:p>
          <a:p>
            <a:pPr lvl="1"/>
            <a:r>
              <a:rPr lang="en-AU" dirty="0"/>
              <a:t>To give us more time to work on the longer term solutions</a:t>
            </a:r>
          </a:p>
          <a:p>
            <a:r>
              <a:rPr lang="en-AU" dirty="0"/>
              <a:t>So:</a:t>
            </a:r>
          </a:p>
          <a:p>
            <a:pPr lvl="1"/>
            <a:r>
              <a:rPr lang="en-AU" b="1" dirty="0"/>
              <a:t>We dropped the classful address plan</a:t>
            </a:r>
          </a:p>
          <a:p>
            <a:pPr lvl="1"/>
            <a:r>
              <a:rPr lang="en-AU" b="1" dirty="0"/>
              <a:t>We introduced NATs to allow address sharing</a:t>
            </a:r>
          </a:p>
          <a:p>
            <a:pPr lvl="1"/>
            <a:r>
              <a:rPr lang="en-AU" b="1" dirty="0"/>
              <a:t>We worked on a new protocol</a:t>
            </a:r>
          </a:p>
          <a:p>
            <a:endParaRPr lang="en-AU" dirty="0"/>
          </a:p>
        </p:txBody>
      </p:sp>
    </p:spTree>
    <p:extLst>
      <p:ext uri="{BB962C8B-B14F-4D97-AF65-F5344CB8AC3E}">
        <p14:creationId xmlns:p14="http://schemas.microsoft.com/office/powerpoint/2010/main" val="1035441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sz="3400" dirty="0">
                <a:latin typeface="Powderfinger Type"/>
                <a:cs typeface="Powderfinger Type"/>
              </a:rPr>
              <a:t>The short-term band aid worked!</a:t>
            </a:r>
          </a:p>
        </p:txBody>
      </p:sp>
      <p:pic>
        <p:nvPicPr>
          <p:cNvPr id="2" name="Picture 1"/>
          <p:cNvPicPr>
            <a:picLocks noChangeAspect="1"/>
          </p:cNvPicPr>
          <p:nvPr/>
        </p:nvPicPr>
        <p:blipFill>
          <a:blip r:embed="rId2"/>
          <a:stretch>
            <a:fillRect/>
          </a:stretch>
        </p:blipFill>
        <p:spPr>
          <a:xfrm>
            <a:off x="1524000" y="1210104"/>
            <a:ext cx="9144000" cy="5486400"/>
          </a:xfrm>
          <a:prstGeom prst="rect">
            <a:avLst/>
          </a:prstGeom>
        </p:spPr>
      </p:pic>
      <p:sp>
        <p:nvSpPr>
          <p:cNvPr id="3" name="TextBox 2"/>
          <p:cNvSpPr txBox="1"/>
          <p:nvPr/>
        </p:nvSpPr>
        <p:spPr>
          <a:xfrm>
            <a:off x="2446422" y="5268464"/>
            <a:ext cx="928459" cy="369332"/>
          </a:xfrm>
          <a:prstGeom prst="rect">
            <a:avLst/>
          </a:prstGeom>
          <a:noFill/>
        </p:spPr>
        <p:txBody>
          <a:bodyPr wrap="none" rtlCol="0">
            <a:spAutoFit/>
          </a:bodyPr>
          <a:lstStyle/>
          <a:p>
            <a:r>
              <a:rPr lang="en-US" dirty="0"/>
              <a:t>NSFNET</a:t>
            </a:r>
          </a:p>
        </p:txBody>
      </p:sp>
      <p:sp>
        <p:nvSpPr>
          <p:cNvPr id="5" name="TextBox 4"/>
          <p:cNvSpPr txBox="1"/>
          <p:nvPr/>
        </p:nvSpPr>
        <p:spPr>
          <a:xfrm>
            <a:off x="2635274" y="4423943"/>
            <a:ext cx="1531188" cy="369332"/>
          </a:xfrm>
          <a:prstGeom prst="rect">
            <a:avLst/>
          </a:prstGeom>
          <a:noFill/>
        </p:spPr>
        <p:txBody>
          <a:bodyPr wrap="none" rtlCol="0">
            <a:spAutoFit/>
          </a:bodyPr>
          <a:lstStyle/>
          <a:p>
            <a:r>
              <a:rPr lang="en-US" dirty="0"/>
              <a:t>A&amp;R networks</a:t>
            </a:r>
          </a:p>
        </p:txBody>
      </p:sp>
      <p:sp>
        <p:nvSpPr>
          <p:cNvPr id="6" name="TextBox 5"/>
          <p:cNvSpPr txBox="1"/>
          <p:nvPr/>
        </p:nvSpPr>
        <p:spPr>
          <a:xfrm>
            <a:off x="4298307" y="3684728"/>
            <a:ext cx="633507" cy="369332"/>
          </a:xfrm>
          <a:prstGeom prst="rect">
            <a:avLst/>
          </a:prstGeom>
          <a:noFill/>
        </p:spPr>
        <p:txBody>
          <a:bodyPr wrap="none" rtlCol="0">
            <a:spAutoFit/>
          </a:bodyPr>
          <a:lstStyle/>
          <a:p>
            <a:r>
              <a:rPr lang="en-US" dirty="0"/>
              <a:t>CIDR</a:t>
            </a:r>
          </a:p>
        </p:txBody>
      </p:sp>
      <p:cxnSp>
        <p:nvCxnSpPr>
          <p:cNvPr id="7" name="Straight Arrow Connector 6"/>
          <p:cNvCxnSpPr>
            <a:stCxn id="3" idx="2"/>
          </p:cNvCxnSpPr>
          <p:nvPr/>
        </p:nvCxnSpPr>
        <p:spPr>
          <a:xfrm>
            <a:off x="2910652" y="5637796"/>
            <a:ext cx="464229" cy="635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3238501" y="4793276"/>
            <a:ext cx="600609" cy="29842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4631509" y="3981050"/>
            <a:ext cx="600609" cy="29842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390506" y="3269392"/>
            <a:ext cx="1415772" cy="369332"/>
          </a:xfrm>
          <a:prstGeom prst="rect">
            <a:avLst/>
          </a:prstGeom>
          <a:noFill/>
        </p:spPr>
        <p:txBody>
          <a:bodyPr wrap="none" rtlCol="0">
            <a:spAutoFit/>
          </a:bodyPr>
          <a:lstStyle/>
          <a:p>
            <a:r>
              <a:rPr lang="en-US" dirty="0"/>
              <a:t>Boom &amp; Bust</a:t>
            </a:r>
          </a:p>
        </p:txBody>
      </p:sp>
      <p:cxnSp>
        <p:nvCxnSpPr>
          <p:cNvPr id="14" name="Straight Arrow Connector 13"/>
          <p:cNvCxnSpPr/>
          <p:nvPr/>
        </p:nvCxnSpPr>
        <p:spPr>
          <a:xfrm>
            <a:off x="6155509" y="3684729"/>
            <a:ext cx="600609" cy="29842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7796100" y="2476158"/>
            <a:ext cx="569387" cy="369332"/>
          </a:xfrm>
          <a:prstGeom prst="rect">
            <a:avLst/>
          </a:prstGeom>
          <a:noFill/>
        </p:spPr>
        <p:txBody>
          <a:bodyPr wrap="none" rtlCol="0">
            <a:spAutoFit/>
          </a:bodyPr>
          <a:lstStyle/>
          <a:p>
            <a:r>
              <a:rPr lang="en-US" dirty="0"/>
              <a:t>GFC</a:t>
            </a:r>
          </a:p>
        </p:txBody>
      </p:sp>
      <p:cxnSp>
        <p:nvCxnSpPr>
          <p:cNvPr id="16" name="Straight Arrow Connector 15"/>
          <p:cNvCxnSpPr>
            <a:cxnSpLocks/>
          </p:cNvCxnSpPr>
          <p:nvPr/>
        </p:nvCxnSpPr>
        <p:spPr>
          <a:xfrm>
            <a:off x="8365487" y="2829600"/>
            <a:ext cx="250975" cy="39745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8978795" y="1726858"/>
            <a:ext cx="1287544" cy="369332"/>
          </a:xfrm>
          <a:prstGeom prst="rect">
            <a:avLst/>
          </a:prstGeom>
          <a:noFill/>
        </p:spPr>
        <p:txBody>
          <a:bodyPr wrap="none" rtlCol="0">
            <a:spAutoFit/>
          </a:bodyPr>
          <a:lstStyle/>
          <a:p>
            <a:r>
              <a:rPr lang="en-US" dirty="0"/>
              <a:t>Exhaustion!</a:t>
            </a:r>
          </a:p>
        </p:txBody>
      </p:sp>
      <p:cxnSp>
        <p:nvCxnSpPr>
          <p:cNvPr id="18" name="Straight Arrow Connector 17"/>
          <p:cNvCxnSpPr/>
          <p:nvPr/>
        </p:nvCxnSpPr>
        <p:spPr>
          <a:xfrm>
            <a:off x="9610192" y="2171358"/>
            <a:ext cx="600609"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6416816" y="2942300"/>
            <a:ext cx="1218678" cy="369332"/>
          </a:xfrm>
          <a:prstGeom prst="rect">
            <a:avLst/>
          </a:prstGeom>
          <a:noFill/>
        </p:spPr>
        <p:txBody>
          <a:bodyPr wrap="none" rtlCol="0">
            <a:spAutoFit/>
          </a:bodyPr>
          <a:lstStyle/>
          <a:p>
            <a:r>
              <a:rPr lang="en-US" dirty="0"/>
              <a:t>Broadband</a:t>
            </a:r>
          </a:p>
        </p:txBody>
      </p:sp>
      <p:cxnSp>
        <p:nvCxnSpPr>
          <p:cNvPr id="20" name="Straight Arrow Connector 19"/>
          <p:cNvCxnSpPr/>
          <p:nvPr/>
        </p:nvCxnSpPr>
        <p:spPr>
          <a:xfrm>
            <a:off x="7635495" y="3227058"/>
            <a:ext cx="600609" cy="17347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8275955" y="2222158"/>
            <a:ext cx="941283" cy="369332"/>
          </a:xfrm>
          <a:prstGeom prst="rect">
            <a:avLst/>
          </a:prstGeom>
          <a:noFill/>
        </p:spPr>
        <p:txBody>
          <a:bodyPr wrap="none" rtlCol="0">
            <a:spAutoFit/>
          </a:bodyPr>
          <a:lstStyle/>
          <a:p>
            <a:r>
              <a:rPr lang="en-US" dirty="0"/>
              <a:t>Mobiles</a:t>
            </a:r>
          </a:p>
        </p:txBody>
      </p:sp>
      <p:cxnSp>
        <p:nvCxnSpPr>
          <p:cNvPr id="22" name="Straight Arrow Connector 21"/>
          <p:cNvCxnSpPr>
            <a:cxnSpLocks/>
          </p:cNvCxnSpPr>
          <p:nvPr/>
        </p:nvCxnSpPr>
        <p:spPr>
          <a:xfrm flipH="1">
            <a:off x="8778240" y="2460268"/>
            <a:ext cx="416456" cy="66979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C751FA81-48AC-3F78-5C29-D0B6F89AC55C}"/>
              </a:ext>
            </a:extLst>
          </p:cNvPr>
          <p:cNvSpPr txBox="1"/>
          <p:nvPr/>
        </p:nvSpPr>
        <p:spPr>
          <a:xfrm>
            <a:off x="5277736" y="4572543"/>
            <a:ext cx="4469493" cy="461665"/>
          </a:xfrm>
          <a:prstGeom prst="rect">
            <a:avLst/>
          </a:prstGeom>
          <a:noFill/>
        </p:spPr>
        <p:txBody>
          <a:bodyPr wrap="none" rtlCol="0">
            <a:spAutoFit/>
          </a:bodyPr>
          <a:lstStyle/>
          <a:p>
            <a:r>
              <a:rPr lang="en-AU" sz="2400" dirty="0">
                <a:solidFill>
                  <a:srgbClr val="FF0000"/>
                </a:solidFill>
                <a:latin typeface="Max's Handwritin" pitchFamily="2" charset="0"/>
              </a:rPr>
              <a:t>The short term response to imminent depletion</a:t>
            </a:r>
          </a:p>
        </p:txBody>
      </p:sp>
      <p:sp>
        <p:nvSpPr>
          <p:cNvPr id="11" name="Freeform 10">
            <a:extLst>
              <a:ext uri="{FF2B5EF4-FFF2-40B4-BE49-F238E27FC236}">
                <a16:creationId xmlns:a16="http://schemas.microsoft.com/office/drawing/2014/main" id="{C9710A3D-62DB-52AA-75C2-D748D89FFBF2}"/>
              </a:ext>
            </a:extLst>
          </p:cNvPr>
          <p:cNvSpPr/>
          <p:nvPr/>
        </p:nvSpPr>
        <p:spPr>
          <a:xfrm>
            <a:off x="5347041" y="4318128"/>
            <a:ext cx="433649" cy="222389"/>
          </a:xfrm>
          <a:custGeom>
            <a:avLst/>
            <a:gdLst>
              <a:gd name="connsiteX0" fmla="*/ 433649 w 433649"/>
              <a:gd name="connsiteY0" fmla="*/ 190810 h 222389"/>
              <a:gd name="connsiteX1" fmla="*/ 13235 w 433649"/>
              <a:gd name="connsiteY1" fmla="*/ 33155 h 222389"/>
              <a:gd name="connsiteX2" fmla="*/ 97318 w 433649"/>
              <a:gd name="connsiteY2" fmla="*/ 222341 h 222389"/>
              <a:gd name="connsiteX3" fmla="*/ 13235 w 433649"/>
              <a:gd name="connsiteY3" fmla="*/ 12134 h 222389"/>
              <a:gd name="connsiteX4" fmla="*/ 391607 w 433649"/>
              <a:gd name="connsiteY4" fmla="*/ 43665 h 222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649" h="222389">
                <a:moveTo>
                  <a:pt x="433649" y="190810"/>
                </a:moveTo>
                <a:cubicBezTo>
                  <a:pt x="251469" y="109355"/>
                  <a:pt x="69290" y="27900"/>
                  <a:pt x="13235" y="33155"/>
                </a:cubicBezTo>
                <a:cubicBezTo>
                  <a:pt x="-42820" y="38410"/>
                  <a:pt x="97318" y="225844"/>
                  <a:pt x="97318" y="222341"/>
                </a:cubicBezTo>
                <a:cubicBezTo>
                  <a:pt x="97318" y="218838"/>
                  <a:pt x="-35813" y="41913"/>
                  <a:pt x="13235" y="12134"/>
                </a:cubicBezTo>
                <a:cubicBezTo>
                  <a:pt x="62283" y="-17645"/>
                  <a:pt x="226945" y="13010"/>
                  <a:pt x="391607" y="4366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Freeform 22">
            <a:extLst>
              <a:ext uri="{FF2B5EF4-FFF2-40B4-BE49-F238E27FC236}">
                <a16:creationId xmlns:a16="http://schemas.microsoft.com/office/drawing/2014/main" id="{F8C4822F-4C7D-1093-5DC2-6637FAC87F26}"/>
              </a:ext>
            </a:extLst>
          </p:cNvPr>
          <p:cNvSpPr/>
          <p:nvPr/>
        </p:nvSpPr>
        <p:spPr>
          <a:xfrm>
            <a:off x="5132602" y="2245036"/>
            <a:ext cx="903890" cy="2165131"/>
          </a:xfrm>
          <a:custGeom>
            <a:avLst/>
            <a:gdLst>
              <a:gd name="connsiteX0" fmla="*/ 0 w 903890"/>
              <a:gd name="connsiteY0" fmla="*/ 2165131 h 2165131"/>
              <a:gd name="connsiteX1" fmla="*/ 325821 w 903890"/>
              <a:gd name="connsiteY1" fmla="*/ 1807779 h 2165131"/>
              <a:gd name="connsiteX2" fmla="*/ 599090 w 903890"/>
              <a:gd name="connsiteY2" fmla="*/ 1072055 h 2165131"/>
              <a:gd name="connsiteX3" fmla="*/ 840828 w 903890"/>
              <a:gd name="connsiteY3" fmla="*/ 315310 h 2165131"/>
              <a:gd name="connsiteX4" fmla="*/ 903890 w 903890"/>
              <a:gd name="connsiteY4" fmla="*/ 0 h 2165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890" h="2165131">
                <a:moveTo>
                  <a:pt x="0" y="2165131"/>
                </a:moveTo>
                <a:cubicBezTo>
                  <a:pt x="112986" y="2077544"/>
                  <a:pt x="225973" y="1989958"/>
                  <a:pt x="325821" y="1807779"/>
                </a:cubicBezTo>
                <a:cubicBezTo>
                  <a:pt x="425669" y="1625600"/>
                  <a:pt x="513256" y="1320800"/>
                  <a:pt x="599090" y="1072055"/>
                </a:cubicBezTo>
                <a:cubicBezTo>
                  <a:pt x="684925" y="823310"/>
                  <a:pt x="790028" y="493986"/>
                  <a:pt x="840828" y="315310"/>
                </a:cubicBezTo>
                <a:cubicBezTo>
                  <a:pt x="891628" y="136634"/>
                  <a:pt x="897759" y="68317"/>
                  <a:pt x="903890" y="0"/>
                </a:cubicBezTo>
              </a:path>
            </a:pathLst>
          </a:custGeom>
          <a:no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Freeform 7">
            <a:extLst>
              <a:ext uri="{FF2B5EF4-FFF2-40B4-BE49-F238E27FC236}">
                <a16:creationId xmlns:a16="http://schemas.microsoft.com/office/drawing/2014/main" id="{1D88597F-85DE-CA2C-DDFD-8B2DF2E7821A}"/>
              </a:ext>
            </a:extLst>
          </p:cNvPr>
          <p:cNvSpPr/>
          <p:nvPr/>
        </p:nvSpPr>
        <p:spPr>
          <a:xfrm>
            <a:off x="6009006" y="1858194"/>
            <a:ext cx="4143574" cy="336331"/>
          </a:xfrm>
          <a:custGeom>
            <a:avLst/>
            <a:gdLst>
              <a:gd name="connsiteX0" fmla="*/ 231344 w 4143574"/>
              <a:gd name="connsiteY0" fmla="*/ 0 h 336331"/>
              <a:gd name="connsiteX1" fmla="*/ 116 w 4143574"/>
              <a:gd name="connsiteY1" fmla="*/ 126124 h 336331"/>
              <a:gd name="connsiteX2" fmla="*/ 199813 w 4143574"/>
              <a:gd name="connsiteY2" fmla="*/ 262759 h 336331"/>
              <a:gd name="connsiteX3" fmla="*/ 31647 w 4143574"/>
              <a:gd name="connsiteY3" fmla="*/ 136635 h 336331"/>
              <a:gd name="connsiteX4" fmla="*/ 967068 w 4143574"/>
              <a:gd name="connsiteY4" fmla="*/ 136635 h 336331"/>
              <a:gd name="connsiteX5" fmla="*/ 2732806 w 4143574"/>
              <a:gd name="connsiteY5" fmla="*/ 168166 h 336331"/>
              <a:gd name="connsiteX6" fmla="*/ 4099151 w 4143574"/>
              <a:gd name="connsiteY6" fmla="*/ 178676 h 336331"/>
              <a:gd name="connsiteX7" fmla="*/ 3836392 w 4143574"/>
              <a:gd name="connsiteY7" fmla="*/ 63062 h 336331"/>
              <a:gd name="connsiteX8" fmla="*/ 4099151 w 4143574"/>
              <a:gd name="connsiteY8" fmla="*/ 189186 h 336331"/>
              <a:gd name="connsiteX9" fmla="*/ 3447509 w 4143574"/>
              <a:gd name="connsiteY9" fmla="*/ 336331 h 33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43574" h="336331">
                <a:moveTo>
                  <a:pt x="231344" y="0"/>
                </a:moveTo>
                <a:cubicBezTo>
                  <a:pt x="118357" y="41165"/>
                  <a:pt x="5371" y="82331"/>
                  <a:pt x="116" y="126124"/>
                </a:cubicBezTo>
                <a:cubicBezTo>
                  <a:pt x="-5139" y="169917"/>
                  <a:pt x="194558" y="261007"/>
                  <a:pt x="199813" y="262759"/>
                </a:cubicBezTo>
                <a:cubicBezTo>
                  <a:pt x="205068" y="264511"/>
                  <a:pt x="-96229" y="157656"/>
                  <a:pt x="31647" y="136635"/>
                </a:cubicBezTo>
                <a:cubicBezTo>
                  <a:pt x="159523" y="115614"/>
                  <a:pt x="967068" y="136635"/>
                  <a:pt x="967068" y="136635"/>
                </a:cubicBezTo>
                <a:lnTo>
                  <a:pt x="2732806" y="168166"/>
                </a:lnTo>
                <a:cubicBezTo>
                  <a:pt x="3254820" y="175173"/>
                  <a:pt x="3915220" y="196193"/>
                  <a:pt x="4099151" y="178676"/>
                </a:cubicBezTo>
                <a:cubicBezTo>
                  <a:pt x="4283082" y="161159"/>
                  <a:pt x="3836392" y="61310"/>
                  <a:pt x="3836392" y="63062"/>
                </a:cubicBezTo>
                <a:cubicBezTo>
                  <a:pt x="3836392" y="64814"/>
                  <a:pt x="4163965" y="143641"/>
                  <a:pt x="4099151" y="189186"/>
                </a:cubicBezTo>
                <a:cubicBezTo>
                  <a:pt x="4034337" y="234731"/>
                  <a:pt x="3740923" y="285531"/>
                  <a:pt x="3447509" y="33633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a:extLst>
              <a:ext uri="{FF2B5EF4-FFF2-40B4-BE49-F238E27FC236}">
                <a16:creationId xmlns:a16="http://schemas.microsoft.com/office/drawing/2014/main" id="{25FCD127-6398-CB98-D4D9-7549C9530759}"/>
              </a:ext>
            </a:extLst>
          </p:cNvPr>
          <p:cNvSpPr txBox="1"/>
          <p:nvPr/>
        </p:nvSpPr>
        <p:spPr>
          <a:xfrm>
            <a:off x="6682118" y="1663530"/>
            <a:ext cx="1834156" cy="369332"/>
          </a:xfrm>
          <a:prstGeom prst="rect">
            <a:avLst/>
          </a:prstGeom>
          <a:noFill/>
        </p:spPr>
        <p:txBody>
          <a:bodyPr wrap="none" rtlCol="0">
            <a:spAutoFit/>
          </a:bodyPr>
          <a:lstStyle/>
          <a:p>
            <a:r>
              <a:rPr lang="en-AU" dirty="0">
                <a:latin typeface="Max's Handwritin" pitchFamily="2" charset="0"/>
              </a:rPr>
              <a:t>14 years of extra time</a:t>
            </a:r>
          </a:p>
        </p:txBody>
      </p:sp>
    </p:spTree>
    <p:extLst>
      <p:ext uri="{BB962C8B-B14F-4D97-AF65-F5344CB8AC3E}">
        <p14:creationId xmlns:p14="http://schemas.microsoft.com/office/powerpoint/2010/main" val="2513808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9C2A2-4A23-8BD9-17A6-E07062600EDE}"/>
              </a:ext>
            </a:extLst>
          </p:cNvPr>
          <p:cNvSpPr>
            <a:spLocks noGrp="1"/>
          </p:cNvSpPr>
          <p:nvPr>
            <p:ph type="title"/>
          </p:nvPr>
        </p:nvSpPr>
        <p:spPr/>
        <p:txBody>
          <a:bodyPr/>
          <a:lstStyle/>
          <a:p>
            <a:r>
              <a:rPr lang="en-AU" dirty="0"/>
              <a:t>That longer term plan</a:t>
            </a:r>
          </a:p>
        </p:txBody>
      </p:sp>
      <p:sp>
        <p:nvSpPr>
          <p:cNvPr id="3" name="Content Placeholder 2">
            <a:extLst>
              <a:ext uri="{FF2B5EF4-FFF2-40B4-BE49-F238E27FC236}">
                <a16:creationId xmlns:a16="http://schemas.microsoft.com/office/drawing/2014/main" id="{10C0758B-5B8A-C8CF-DD95-9BC28562F731}"/>
              </a:ext>
            </a:extLst>
          </p:cNvPr>
          <p:cNvSpPr>
            <a:spLocks noGrp="1"/>
          </p:cNvSpPr>
          <p:nvPr>
            <p:ph idx="1"/>
          </p:nvPr>
        </p:nvSpPr>
        <p:spPr/>
        <p:txBody>
          <a:bodyPr/>
          <a:lstStyle/>
          <a:p>
            <a:r>
              <a:rPr lang="en-AU" dirty="0"/>
              <a:t>Was to develop a new IP protocol</a:t>
            </a:r>
          </a:p>
          <a:p>
            <a:r>
              <a:rPr lang="en-AU" dirty="0"/>
              <a:t>And then transition the Internet over to use this new protocol</a:t>
            </a:r>
          </a:p>
        </p:txBody>
      </p:sp>
    </p:spTree>
    <p:extLst>
      <p:ext uri="{BB962C8B-B14F-4D97-AF65-F5344CB8AC3E}">
        <p14:creationId xmlns:p14="http://schemas.microsoft.com/office/powerpoint/2010/main" val="2275535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6543" y="1319513"/>
            <a:ext cx="9031457" cy="1143000"/>
          </a:xfrm>
        </p:spPr>
        <p:txBody>
          <a:bodyPr>
            <a:noAutofit/>
          </a:bodyPr>
          <a:lstStyle/>
          <a:p>
            <a:r>
              <a:rPr lang="en-US" sz="3600" dirty="0">
                <a:latin typeface="Powderfinger Type"/>
                <a:cs typeface="Powderfinger Type"/>
              </a:rPr>
              <a:t>What is this new protocol?</a:t>
            </a:r>
          </a:p>
        </p:txBody>
      </p:sp>
    </p:spTree>
    <p:extLst>
      <p:ext uri="{BB962C8B-B14F-4D97-AF65-F5344CB8AC3E}">
        <p14:creationId xmlns:p14="http://schemas.microsoft.com/office/powerpoint/2010/main" val="1032651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Powderfinger Type"/>
                <a:cs typeface="Powderfinger Type"/>
              </a:rPr>
              <a:t>IPv6!</a:t>
            </a:r>
          </a:p>
        </p:txBody>
      </p:sp>
    </p:spTree>
    <p:extLst>
      <p:ext uri="{BB962C8B-B14F-4D97-AF65-F5344CB8AC3E}">
        <p14:creationId xmlns:p14="http://schemas.microsoft.com/office/powerpoint/2010/main" val="739641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0A983-1FB0-8393-18C9-0A18C93DAB90}"/>
              </a:ext>
            </a:extLst>
          </p:cNvPr>
          <p:cNvSpPr>
            <a:spLocks noGrp="1"/>
          </p:cNvSpPr>
          <p:nvPr>
            <p:ph type="title"/>
          </p:nvPr>
        </p:nvSpPr>
        <p:spPr/>
        <p:txBody>
          <a:bodyPr/>
          <a:lstStyle/>
          <a:p>
            <a:r>
              <a:rPr lang="en-AU" dirty="0"/>
              <a:t>IPv6 is…</a:t>
            </a:r>
          </a:p>
        </p:txBody>
      </p:sp>
      <p:sp>
        <p:nvSpPr>
          <p:cNvPr id="3" name="Content Placeholder 2">
            <a:extLst>
              <a:ext uri="{FF2B5EF4-FFF2-40B4-BE49-F238E27FC236}">
                <a16:creationId xmlns:a16="http://schemas.microsoft.com/office/drawing/2014/main" id="{B7D918BC-0F3F-5D9C-4627-E3C467963BF6}"/>
              </a:ext>
            </a:extLst>
          </p:cNvPr>
          <p:cNvSpPr>
            <a:spLocks noGrp="1"/>
          </p:cNvSpPr>
          <p:nvPr>
            <p:ph idx="1"/>
          </p:nvPr>
        </p:nvSpPr>
        <p:spPr/>
        <p:txBody>
          <a:bodyPr/>
          <a:lstStyle/>
          <a:p>
            <a:r>
              <a:rPr lang="en-AU" dirty="0"/>
              <a:t>IPv4 with larger address fields</a:t>
            </a:r>
          </a:p>
          <a:p>
            <a:r>
              <a:rPr lang="en-AU" dirty="0"/>
              <a:t>Not much else changed</a:t>
            </a:r>
          </a:p>
          <a:p>
            <a:pPr lvl="1"/>
            <a:r>
              <a:rPr lang="en-AU" dirty="0"/>
              <a:t>It’s still an address-based stateless datagram forwarding protocol</a:t>
            </a:r>
          </a:p>
          <a:p>
            <a:pPr lvl="1"/>
            <a:r>
              <a:rPr lang="en-AU" dirty="0"/>
              <a:t>It still has decoupled forwarding, routing, naming, transport</a:t>
            </a:r>
          </a:p>
          <a:p>
            <a:pPr lvl="1"/>
            <a:r>
              <a:rPr lang="en-AU" dirty="0"/>
              <a:t>The  interfaces to the underlying media protocols are largely unchanged</a:t>
            </a:r>
          </a:p>
          <a:p>
            <a:pPr lvl="1"/>
            <a:r>
              <a:rPr lang="en-AU" dirty="0"/>
              <a:t>The APIs to interface to the upper layers are largely unchanged</a:t>
            </a:r>
          </a:p>
          <a:p>
            <a:r>
              <a:rPr lang="en-AU" dirty="0"/>
              <a:t>The transition to IPv6 should be easy!</a:t>
            </a:r>
          </a:p>
        </p:txBody>
      </p:sp>
    </p:spTree>
    <p:extLst>
      <p:ext uri="{BB962C8B-B14F-4D97-AF65-F5344CB8AC3E}">
        <p14:creationId xmlns:p14="http://schemas.microsoft.com/office/powerpoint/2010/main" val="1985846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FA655-F175-0824-96D1-2B9648C8695F}"/>
              </a:ext>
            </a:extLst>
          </p:cNvPr>
          <p:cNvSpPr>
            <a:spLocks noGrp="1"/>
          </p:cNvSpPr>
          <p:nvPr>
            <p:ph type="title"/>
          </p:nvPr>
        </p:nvSpPr>
        <p:spPr/>
        <p:txBody>
          <a:bodyPr/>
          <a:lstStyle/>
          <a:p>
            <a:r>
              <a:rPr lang="en-AU" dirty="0"/>
              <a:t>Aside: “Not much else changed”</a:t>
            </a:r>
          </a:p>
        </p:txBody>
      </p:sp>
    </p:spTree>
    <p:extLst>
      <p:ext uri="{BB962C8B-B14F-4D97-AF65-F5344CB8AC3E}">
        <p14:creationId xmlns:p14="http://schemas.microsoft.com/office/powerpoint/2010/main" val="774134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FA655-F175-0824-96D1-2B9648C8695F}"/>
              </a:ext>
            </a:extLst>
          </p:cNvPr>
          <p:cNvSpPr>
            <a:spLocks noGrp="1"/>
          </p:cNvSpPr>
          <p:nvPr>
            <p:ph type="title"/>
          </p:nvPr>
        </p:nvSpPr>
        <p:spPr/>
        <p:txBody>
          <a:bodyPr/>
          <a:lstStyle/>
          <a:p>
            <a:r>
              <a:rPr lang="en-AU" dirty="0"/>
              <a:t>Aside: “Not much else changed”</a:t>
            </a:r>
          </a:p>
        </p:txBody>
      </p:sp>
      <p:sp>
        <p:nvSpPr>
          <p:cNvPr id="3" name="Content Placeholder 2">
            <a:extLst>
              <a:ext uri="{FF2B5EF4-FFF2-40B4-BE49-F238E27FC236}">
                <a16:creationId xmlns:a16="http://schemas.microsoft.com/office/drawing/2014/main" id="{9DC5F473-4783-4D4F-C045-4F67908B8866}"/>
              </a:ext>
            </a:extLst>
          </p:cNvPr>
          <p:cNvSpPr>
            <a:spLocks noGrp="1"/>
          </p:cNvSpPr>
          <p:nvPr>
            <p:ph idx="1"/>
          </p:nvPr>
        </p:nvSpPr>
        <p:spPr/>
        <p:txBody>
          <a:bodyPr/>
          <a:lstStyle/>
          <a:p>
            <a:pPr marL="0" indent="0">
              <a:buNone/>
            </a:pPr>
            <a:r>
              <a:rPr lang="en-AU" dirty="0"/>
              <a:t>What actually changed with IPv6:</a:t>
            </a:r>
          </a:p>
          <a:p>
            <a:pPr marL="0" indent="0">
              <a:buNone/>
            </a:pPr>
            <a:r>
              <a:rPr lang="en-AU" dirty="0"/>
              <a:t>   6 fields were preserved</a:t>
            </a:r>
          </a:p>
          <a:p>
            <a:pPr marL="0" indent="0">
              <a:buNone/>
            </a:pPr>
            <a:r>
              <a:rPr lang="en-AU" dirty="0"/>
              <a:t>   7 fields were removed</a:t>
            </a:r>
          </a:p>
        </p:txBody>
      </p:sp>
      <p:pic>
        <p:nvPicPr>
          <p:cNvPr id="5" name="Picture 4">
            <a:extLst>
              <a:ext uri="{FF2B5EF4-FFF2-40B4-BE49-F238E27FC236}">
                <a16:creationId xmlns:a16="http://schemas.microsoft.com/office/drawing/2014/main" id="{C4357947-4C75-FE2B-896B-181B8FB63593}"/>
              </a:ext>
            </a:extLst>
          </p:cNvPr>
          <p:cNvPicPr>
            <a:picLocks noChangeAspect="1"/>
          </p:cNvPicPr>
          <p:nvPr/>
        </p:nvPicPr>
        <p:blipFill>
          <a:blip r:embed="rId2"/>
          <a:stretch>
            <a:fillRect/>
          </a:stretch>
        </p:blipFill>
        <p:spPr>
          <a:xfrm>
            <a:off x="6303998" y="1556325"/>
            <a:ext cx="5702172" cy="4936550"/>
          </a:xfrm>
          <a:prstGeom prst="rect">
            <a:avLst/>
          </a:prstGeom>
        </p:spPr>
      </p:pic>
      <p:cxnSp>
        <p:nvCxnSpPr>
          <p:cNvPr id="6" name="Straight Connector 5">
            <a:extLst>
              <a:ext uri="{FF2B5EF4-FFF2-40B4-BE49-F238E27FC236}">
                <a16:creationId xmlns:a16="http://schemas.microsoft.com/office/drawing/2014/main" id="{229CEECC-6653-9D32-5ED0-6A9F3D1AC203}"/>
              </a:ext>
            </a:extLst>
          </p:cNvPr>
          <p:cNvCxnSpPr>
            <a:cxnSpLocks/>
          </p:cNvCxnSpPr>
          <p:nvPr/>
        </p:nvCxnSpPr>
        <p:spPr>
          <a:xfrm>
            <a:off x="7336221" y="1965434"/>
            <a:ext cx="462455" cy="2207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EDA67FA-4EDF-9A48-FBDC-7741154C2A8E}"/>
              </a:ext>
            </a:extLst>
          </p:cNvPr>
          <p:cNvCxnSpPr>
            <a:cxnSpLocks/>
          </p:cNvCxnSpPr>
          <p:nvPr/>
        </p:nvCxnSpPr>
        <p:spPr>
          <a:xfrm>
            <a:off x="9690538" y="2274942"/>
            <a:ext cx="1849821" cy="1319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4AD83D1-1A22-154C-8322-ACA7CC0397D3}"/>
              </a:ext>
            </a:extLst>
          </p:cNvPr>
          <p:cNvCxnSpPr>
            <a:cxnSpLocks/>
          </p:cNvCxnSpPr>
          <p:nvPr/>
        </p:nvCxnSpPr>
        <p:spPr>
          <a:xfrm>
            <a:off x="6873765" y="2274942"/>
            <a:ext cx="1849821" cy="1319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5A798A7-41BA-03B9-6E09-9B9B276AD399}"/>
              </a:ext>
            </a:extLst>
          </p:cNvPr>
          <p:cNvCxnSpPr>
            <a:cxnSpLocks/>
          </p:cNvCxnSpPr>
          <p:nvPr/>
        </p:nvCxnSpPr>
        <p:spPr>
          <a:xfrm>
            <a:off x="9155084" y="2230546"/>
            <a:ext cx="462455" cy="2207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932CF4A-6CA3-0A4A-7DC8-5DA97CD0BD58}"/>
              </a:ext>
            </a:extLst>
          </p:cNvPr>
          <p:cNvCxnSpPr>
            <a:cxnSpLocks/>
          </p:cNvCxnSpPr>
          <p:nvPr/>
        </p:nvCxnSpPr>
        <p:spPr>
          <a:xfrm>
            <a:off x="9301655" y="2586201"/>
            <a:ext cx="1849821" cy="1319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D47E22E-72C6-8D56-9842-FBD789BB9646}"/>
              </a:ext>
            </a:extLst>
          </p:cNvPr>
          <p:cNvCxnSpPr>
            <a:cxnSpLocks/>
          </p:cNvCxnSpPr>
          <p:nvPr/>
        </p:nvCxnSpPr>
        <p:spPr>
          <a:xfrm>
            <a:off x="8534400" y="2718128"/>
            <a:ext cx="1476703" cy="18643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E73A88E-0A2A-C4F0-1970-CCEE51327CDA}"/>
              </a:ext>
            </a:extLst>
          </p:cNvPr>
          <p:cNvCxnSpPr>
            <a:cxnSpLocks/>
          </p:cNvCxnSpPr>
          <p:nvPr/>
        </p:nvCxnSpPr>
        <p:spPr>
          <a:xfrm>
            <a:off x="7467599" y="3414438"/>
            <a:ext cx="1849821" cy="13192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896A00-6421-2231-7ED7-78B896161561}"/>
              </a:ext>
            </a:extLst>
          </p:cNvPr>
          <p:cNvCxnSpPr>
            <a:cxnSpLocks/>
          </p:cNvCxnSpPr>
          <p:nvPr/>
        </p:nvCxnSpPr>
        <p:spPr>
          <a:xfrm>
            <a:off x="10481021" y="3406335"/>
            <a:ext cx="947080" cy="10343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A2BEE3D-87FD-0FD4-E156-7156529C4C8C}"/>
              </a:ext>
            </a:extLst>
          </p:cNvPr>
          <p:cNvCxnSpPr>
            <a:cxnSpLocks/>
          </p:cNvCxnSpPr>
          <p:nvPr/>
        </p:nvCxnSpPr>
        <p:spPr>
          <a:xfrm flipH="1">
            <a:off x="8230174" y="2186152"/>
            <a:ext cx="1586488" cy="23963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2755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FA655-F175-0824-96D1-2B9648C8695F}"/>
              </a:ext>
            </a:extLst>
          </p:cNvPr>
          <p:cNvSpPr>
            <a:spLocks noGrp="1"/>
          </p:cNvSpPr>
          <p:nvPr>
            <p:ph type="title"/>
          </p:nvPr>
        </p:nvSpPr>
        <p:spPr/>
        <p:txBody>
          <a:bodyPr/>
          <a:lstStyle/>
          <a:p>
            <a:r>
              <a:rPr lang="en-AU" dirty="0"/>
              <a:t>Aside: “Not much else changed”</a:t>
            </a:r>
          </a:p>
        </p:txBody>
      </p:sp>
      <p:sp>
        <p:nvSpPr>
          <p:cNvPr id="3" name="Content Placeholder 2">
            <a:extLst>
              <a:ext uri="{FF2B5EF4-FFF2-40B4-BE49-F238E27FC236}">
                <a16:creationId xmlns:a16="http://schemas.microsoft.com/office/drawing/2014/main" id="{9DC5F473-4783-4D4F-C045-4F67908B8866}"/>
              </a:ext>
            </a:extLst>
          </p:cNvPr>
          <p:cNvSpPr>
            <a:spLocks noGrp="1"/>
          </p:cNvSpPr>
          <p:nvPr>
            <p:ph idx="1"/>
          </p:nvPr>
        </p:nvSpPr>
        <p:spPr/>
        <p:txBody>
          <a:bodyPr>
            <a:normAutofit lnSpcReduction="10000"/>
          </a:bodyPr>
          <a:lstStyle/>
          <a:p>
            <a:pPr marL="0" indent="0">
              <a:buNone/>
            </a:pPr>
            <a:r>
              <a:rPr lang="en-AU" dirty="0"/>
              <a:t>What changed with IPv6:</a:t>
            </a:r>
          </a:p>
          <a:p>
            <a:pPr lvl="1"/>
            <a:r>
              <a:rPr lang="en-AU" dirty="0"/>
              <a:t>128 bit address fields</a:t>
            </a:r>
          </a:p>
          <a:p>
            <a:pPr lvl="1"/>
            <a:r>
              <a:rPr lang="en-AU" dirty="0"/>
              <a:t>Semi-Fixed host/network boundary </a:t>
            </a:r>
          </a:p>
          <a:p>
            <a:pPr lvl="1"/>
            <a:r>
              <a:rPr lang="en-AU" dirty="0"/>
              <a:t>Replace Broadcast and ARP with Multicast and SLAAC </a:t>
            </a:r>
          </a:p>
          <a:p>
            <a:pPr lvl="1"/>
            <a:r>
              <a:rPr lang="en-AU" dirty="0"/>
              <a:t>Removed on-the-fly fragmentation with source fragmentation</a:t>
            </a:r>
          </a:p>
          <a:p>
            <a:pPr lvl="1"/>
            <a:r>
              <a:rPr lang="en-AU" dirty="0"/>
              <a:t>Make Fragmentation Controls an optional Extension Header</a:t>
            </a:r>
          </a:p>
          <a:p>
            <a:pPr lvl="1"/>
            <a:r>
              <a:rPr lang="en-AU" dirty="0"/>
              <a:t>No NATS!</a:t>
            </a:r>
          </a:p>
          <a:p>
            <a:pPr lvl="1"/>
            <a:r>
              <a:rPr lang="en-AU" dirty="0"/>
              <a:t>Flow Label</a:t>
            </a:r>
          </a:p>
          <a:p>
            <a:pPr lvl="1"/>
            <a:r>
              <a:rPr lang="en-AU" dirty="0"/>
              <a:t>Change “Options” to “Extension Headers”</a:t>
            </a:r>
          </a:p>
          <a:p>
            <a:pPr lvl="1"/>
            <a:r>
              <a:rPr lang="en-AU" dirty="0"/>
              <a:t>Multi-Addressing</a:t>
            </a:r>
          </a:p>
          <a:p>
            <a:pPr lvl="1"/>
            <a:r>
              <a:rPr lang="en-AU" dirty="0"/>
              <a:t>Scoped Addresses </a:t>
            </a:r>
          </a:p>
        </p:txBody>
      </p:sp>
    </p:spTree>
    <p:extLst>
      <p:ext uri="{BB962C8B-B14F-4D97-AF65-F5344CB8AC3E}">
        <p14:creationId xmlns:p14="http://schemas.microsoft.com/office/powerpoint/2010/main" val="3595645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FD8FB-2E3A-FA64-3777-EC1A05772412}"/>
              </a:ext>
            </a:extLst>
          </p:cNvPr>
          <p:cNvSpPr>
            <a:spLocks noGrp="1"/>
          </p:cNvSpPr>
          <p:nvPr>
            <p:ph type="title"/>
          </p:nvPr>
        </p:nvSpPr>
        <p:spPr/>
        <p:txBody>
          <a:bodyPr/>
          <a:lstStyle/>
          <a:p>
            <a:r>
              <a:rPr lang="en-AU" dirty="0"/>
              <a:t>128 bit addresses</a:t>
            </a:r>
          </a:p>
        </p:txBody>
      </p:sp>
      <p:sp>
        <p:nvSpPr>
          <p:cNvPr id="3" name="Content Placeholder 2">
            <a:extLst>
              <a:ext uri="{FF2B5EF4-FFF2-40B4-BE49-F238E27FC236}">
                <a16:creationId xmlns:a16="http://schemas.microsoft.com/office/drawing/2014/main" id="{41EC2064-8008-126F-57DC-38FEBFF79FF8}"/>
              </a:ext>
            </a:extLst>
          </p:cNvPr>
          <p:cNvSpPr>
            <a:spLocks noGrp="1"/>
          </p:cNvSpPr>
          <p:nvPr>
            <p:ph idx="1"/>
          </p:nvPr>
        </p:nvSpPr>
        <p:spPr>
          <a:xfrm>
            <a:off x="838200" y="3310759"/>
            <a:ext cx="10515600" cy="2866204"/>
          </a:xfrm>
        </p:spPr>
        <p:txBody>
          <a:bodyPr>
            <a:normAutofit lnSpcReduction="10000"/>
          </a:bodyPr>
          <a:lstStyle/>
          <a:p>
            <a:r>
              <a:rPr lang="en-AU" dirty="0"/>
              <a:t>We experimented with a constant interface ID for a while, and realised that this was an unacceptable privacy leak if the value was held constant</a:t>
            </a:r>
          </a:p>
          <a:p>
            <a:r>
              <a:rPr lang="en-AU" dirty="0"/>
              <a:t>So clients use a temporary random interface identifier for the low order 64 bits</a:t>
            </a:r>
          </a:p>
          <a:p>
            <a:r>
              <a:rPr lang="en-AU" dirty="0"/>
              <a:t>Which means that the constant length of an IPv6 address is back to 64 bits</a:t>
            </a:r>
          </a:p>
        </p:txBody>
      </p:sp>
      <p:sp>
        <p:nvSpPr>
          <p:cNvPr id="4" name="Rectangle 3">
            <a:extLst>
              <a:ext uri="{FF2B5EF4-FFF2-40B4-BE49-F238E27FC236}">
                <a16:creationId xmlns:a16="http://schemas.microsoft.com/office/drawing/2014/main" id="{68ECFAF9-466D-8AA7-B90F-16C5BBC3231D}"/>
              </a:ext>
            </a:extLst>
          </p:cNvPr>
          <p:cNvSpPr/>
          <p:nvPr/>
        </p:nvSpPr>
        <p:spPr>
          <a:xfrm>
            <a:off x="2606566" y="2039007"/>
            <a:ext cx="3331779" cy="4414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Network ID</a:t>
            </a:r>
          </a:p>
        </p:txBody>
      </p:sp>
      <p:sp>
        <p:nvSpPr>
          <p:cNvPr id="5" name="Rectangle 4">
            <a:extLst>
              <a:ext uri="{FF2B5EF4-FFF2-40B4-BE49-F238E27FC236}">
                <a16:creationId xmlns:a16="http://schemas.microsoft.com/office/drawing/2014/main" id="{719F0F52-3525-64B3-E184-A8E1EB55BFA4}"/>
              </a:ext>
            </a:extLst>
          </p:cNvPr>
          <p:cNvSpPr/>
          <p:nvPr/>
        </p:nvSpPr>
        <p:spPr>
          <a:xfrm>
            <a:off x="5938345" y="2039007"/>
            <a:ext cx="3331779" cy="4414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Interface ID</a:t>
            </a:r>
          </a:p>
        </p:txBody>
      </p:sp>
      <p:sp>
        <p:nvSpPr>
          <p:cNvPr id="6" name="TextBox 5">
            <a:extLst>
              <a:ext uri="{FF2B5EF4-FFF2-40B4-BE49-F238E27FC236}">
                <a16:creationId xmlns:a16="http://schemas.microsoft.com/office/drawing/2014/main" id="{E1B48A6A-F67C-1E31-39D3-AA2511D3280B}"/>
              </a:ext>
            </a:extLst>
          </p:cNvPr>
          <p:cNvSpPr txBox="1"/>
          <p:nvPr/>
        </p:nvSpPr>
        <p:spPr>
          <a:xfrm>
            <a:off x="3878317" y="2503185"/>
            <a:ext cx="567784" cy="261610"/>
          </a:xfrm>
          <a:prstGeom prst="rect">
            <a:avLst/>
          </a:prstGeom>
          <a:noFill/>
        </p:spPr>
        <p:txBody>
          <a:bodyPr wrap="none" rtlCol="0">
            <a:spAutoFit/>
          </a:bodyPr>
          <a:lstStyle/>
          <a:p>
            <a:r>
              <a:rPr lang="en-AU" sz="1100" dirty="0"/>
              <a:t>64 bits</a:t>
            </a:r>
          </a:p>
        </p:txBody>
      </p:sp>
      <p:sp>
        <p:nvSpPr>
          <p:cNvPr id="7" name="TextBox 6">
            <a:extLst>
              <a:ext uri="{FF2B5EF4-FFF2-40B4-BE49-F238E27FC236}">
                <a16:creationId xmlns:a16="http://schemas.microsoft.com/office/drawing/2014/main" id="{64FD753D-EDC0-32F9-6948-80B4223A1DD7}"/>
              </a:ext>
            </a:extLst>
          </p:cNvPr>
          <p:cNvSpPr txBox="1"/>
          <p:nvPr/>
        </p:nvSpPr>
        <p:spPr>
          <a:xfrm>
            <a:off x="7320342" y="2521006"/>
            <a:ext cx="567784" cy="261610"/>
          </a:xfrm>
          <a:prstGeom prst="rect">
            <a:avLst/>
          </a:prstGeom>
          <a:noFill/>
        </p:spPr>
        <p:txBody>
          <a:bodyPr wrap="none" rtlCol="0">
            <a:spAutoFit/>
          </a:bodyPr>
          <a:lstStyle/>
          <a:p>
            <a:r>
              <a:rPr lang="en-AU" sz="1100" dirty="0"/>
              <a:t>64 bits</a:t>
            </a:r>
          </a:p>
        </p:txBody>
      </p:sp>
    </p:spTree>
    <p:extLst>
      <p:ext uri="{BB962C8B-B14F-4D97-AF65-F5344CB8AC3E}">
        <p14:creationId xmlns:p14="http://schemas.microsoft.com/office/powerpoint/2010/main" val="1336207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latin typeface="Powderfinger Type"/>
                <a:cs typeface="Powderfinger Type"/>
              </a:rPr>
              <a:t>Why?</a:t>
            </a:r>
          </a:p>
        </p:txBody>
      </p:sp>
    </p:spTree>
    <p:extLst>
      <p:ext uri="{BB962C8B-B14F-4D97-AF65-F5344CB8AC3E}">
        <p14:creationId xmlns:p14="http://schemas.microsoft.com/office/powerpoint/2010/main" val="2277910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9F731-B849-D84E-A173-AFE01FADEC42}"/>
              </a:ext>
            </a:extLst>
          </p:cNvPr>
          <p:cNvSpPr>
            <a:spLocks noGrp="1"/>
          </p:cNvSpPr>
          <p:nvPr>
            <p:ph type="title"/>
          </p:nvPr>
        </p:nvSpPr>
        <p:spPr/>
        <p:txBody>
          <a:bodyPr/>
          <a:lstStyle/>
          <a:p>
            <a:r>
              <a:rPr lang="en-AU" dirty="0"/>
              <a:t>The Flow ID</a:t>
            </a:r>
          </a:p>
        </p:txBody>
      </p:sp>
      <p:sp>
        <p:nvSpPr>
          <p:cNvPr id="3" name="Content Placeholder 2">
            <a:extLst>
              <a:ext uri="{FF2B5EF4-FFF2-40B4-BE49-F238E27FC236}">
                <a16:creationId xmlns:a16="http://schemas.microsoft.com/office/drawing/2014/main" id="{68E3B569-3ED0-617E-01ED-1CD03C9E0596}"/>
              </a:ext>
            </a:extLst>
          </p:cNvPr>
          <p:cNvSpPr>
            <a:spLocks noGrp="1"/>
          </p:cNvSpPr>
          <p:nvPr>
            <p:ph idx="1"/>
          </p:nvPr>
        </p:nvSpPr>
        <p:spPr/>
        <p:txBody>
          <a:bodyPr/>
          <a:lstStyle/>
          <a:p>
            <a:r>
              <a:rPr lang="en-AU" dirty="0"/>
              <a:t>Huh?</a:t>
            </a:r>
          </a:p>
          <a:p>
            <a:r>
              <a:rPr lang="en-AU" dirty="0"/>
              <a:t>It probably sounded like a reasonable thing at the time</a:t>
            </a:r>
          </a:p>
          <a:p>
            <a:r>
              <a:rPr lang="en-AU" dirty="0"/>
              <a:t>But no one remembers what its good for!</a:t>
            </a:r>
          </a:p>
          <a:p>
            <a:r>
              <a:rPr lang="en-AU" dirty="0"/>
              <a:t>So that’s 20 waste bits in the header!</a:t>
            </a:r>
          </a:p>
        </p:txBody>
      </p:sp>
    </p:spTree>
    <p:extLst>
      <p:ext uri="{BB962C8B-B14F-4D97-AF65-F5344CB8AC3E}">
        <p14:creationId xmlns:p14="http://schemas.microsoft.com/office/powerpoint/2010/main" val="11641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0543A-434C-7102-6FE8-5B4C7F6D4DFB}"/>
              </a:ext>
            </a:extLst>
          </p:cNvPr>
          <p:cNvSpPr>
            <a:spLocks noGrp="1"/>
          </p:cNvSpPr>
          <p:nvPr>
            <p:ph type="title"/>
          </p:nvPr>
        </p:nvSpPr>
        <p:spPr/>
        <p:txBody>
          <a:bodyPr/>
          <a:lstStyle/>
          <a:p>
            <a:r>
              <a:rPr lang="en-AU" dirty="0"/>
              <a:t>Extension Headers</a:t>
            </a:r>
          </a:p>
        </p:txBody>
      </p:sp>
      <p:sp>
        <p:nvSpPr>
          <p:cNvPr id="3" name="Content Placeholder 2">
            <a:extLst>
              <a:ext uri="{FF2B5EF4-FFF2-40B4-BE49-F238E27FC236}">
                <a16:creationId xmlns:a16="http://schemas.microsoft.com/office/drawing/2014/main" id="{29B3ED4F-C546-ECCA-FE10-A09D8D997EC4}"/>
              </a:ext>
            </a:extLst>
          </p:cNvPr>
          <p:cNvSpPr>
            <a:spLocks noGrp="1"/>
          </p:cNvSpPr>
          <p:nvPr>
            <p:ph idx="1"/>
          </p:nvPr>
        </p:nvSpPr>
        <p:spPr/>
        <p:txBody>
          <a:bodyPr/>
          <a:lstStyle/>
          <a:p>
            <a:r>
              <a:rPr lang="en-AU" dirty="0"/>
              <a:t>Don’t work on today’s silicon!</a:t>
            </a:r>
          </a:p>
          <a:p>
            <a:r>
              <a:rPr lang="en-AU" dirty="0"/>
              <a:t>High speed switching gear that wants to preserve TCP and UDP packet flows need to see the TCP and UDP headers at a fixed offset in the packet header</a:t>
            </a:r>
          </a:p>
          <a:p>
            <a:r>
              <a:rPr lang="en-AU" dirty="0"/>
              <a:t>Extension headers are a chained header structure where each header points to the next header, with the transport header at the end of the chain</a:t>
            </a:r>
          </a:p>
          <a:p>
            <a:r>
              <a:rPr lang="en-AU" dirty="0"/>
              <a:t>Unravelling that chain in very high speed silicon is a challenging task</a:t>
            </a:r>
          </a:p>
          <a:p>
            <a:r>
              <a:rPr lang="en-AU" dirty="0"/>
              <a:t>Easier to drop all IPv6 packets with extension headers!</a:t>
            </a:r>
          </a:p>
          <a:p>
            <a:endParaRPr lang="en-AU" dirty="0"/>
          </a:p>
        </p:txBody>
      </p:sp>
    </p:spTree>
    <p:extLst>
      <p:ext uri="{BB962C8B-B14F-4D97-AF65-F5344CB8AC3E}">
        <p14:creationId xmlns:p14="http://schemas.microsoft.com/office/powerpoint/2010/main" val="4288767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98E71-ADAF-DDB1-B93A-564FFB092B9F}"/>
              </a:ext>
            </a:extLst>
          </p:cNvPr>
          <p:cNvSpPr>
            <a:spLocks noGrp="1"/>
          </p:cNvSpPr>
          <p:nvPr>
            <p:ph type="title"/>
          </p:nvPr>
        </p:nvSpPr>
        <p:spPr/>
        <p:txBody>
          <a:bodyPr/>
          <a:lstStyle/>
          <a:p>
            <a:r>
              <a:rPr lang="en-AU" dirty="0"/>
              <a:t>Fragmentation Control</a:t>
            </a:r>
          </a:p>
        </p:txBody>
      </p:sp>
      <p:sp>
        <p:nvSpPr>
          <p:cNvPr id="3" name="Content Placeholder 2">
            <a:extLst>
              <a:ext uri="{FF2B5EF4-FFF2-40B4-BE49-F238E27FC236}">
                <a16:creationId xmlns:a16="http://schemas.microsoft.com/office/drawing/2014/main" id="{83E0636E-EB25-C498-B248-4C3D87D1B2D0}"/>
              </a:ext>
            </a:extLst>
          </p:cNvPr>
          <p:cNvSpPr>
            <a:spLocks noGrp="1"/>
          </p:cNvSpPr>
          <p:nvPr>
            <p:ph idx="1"/>
          </p:nvPr>
        </p:nvSpPr>
        <p:spPr/>
        <p:txBody>
          <a:bodyPr>
            <a:normAutofit lnSpcReduction="10000"/>
          </a:bodyPr>
          <a:lstStyle/>
          <a:p>
            <a:r>
              <a:rPr lang="en-AU" dirty="0"/>
              <a:t>Packet Fragmentation was a big feature of the IPv4 design</a:t>
            </a:r>
          </a:p>
          <a:p>
            <a:pPr lvl="1"/>
            <a:r>
              <a:rPr lang="en-AU" dirty="0"/>
              <a:t>It allowed new media types to the integrated into the Internet environment seamlessly</a:t>
            </a:r>
          </a:p>
          <a:p>
            <a:pPr lvl="1"/>
            <a:r>
              <a:rPr lang="en-AU" dirty="0"/>
              <a:t>But it had a performance cost</a:t>
            </a:r>
          </a:p>
          <a:p>
            <a:r>
              <a:rPr lang="en-AU" dirty="0"/>
              <a:t>The IPv6 design disallowed fragmentation on the fly</a:t>
            </a:r>
          </a:p>
          <a:p>
            <a:pPr lvl="1"/>
            <a:r>
              <a:rPr lang="en-AU" dirty="0"/>
              <a:t>If a packet is too big for the next hop you need to send a signal to the source and discard the too-big packets</a:t>
            </a:r>
          </a:p>
          <a:p>
            <a:pPr lvl="1"/>
            <a:r>
              <a:rPr lang="en-AU" dirty="0"/>
              <a:t>This is slow and unreliable</a:t>
            </a:r>
          </a:p>
          <a:p>
            <a:pPr lvl="1"/>
            <a:r>
              <a:rPr lang="en-AU" dirty="0"/>
              <a:t>The signalling is also </a:t>
            </a:r>
            <a:r>
              <a:rPr lang="en-AU" dirty="0" err="1"/>
              <a:t>uinreliable</a:t>
            </a:r>
            <a:endParaRPr lang="en-AU" dirty="0"/>
          </a:p>
          <a:p>
            <a:pPr lvl="1"/>
            <a:r>
              <a:rPr lang="en-AU" dirty="0"/>
              <a:t>So the best response is to avoid packet fragmentation completely</a:t>
            </a:r>
          </a:p>
          <a:p>
            <a:pPr lvl="1"/>
            <a:r>
              <a:rPr lang="en-AU" dirty="0"/>
              <a:t>Which means that packets in IPv6 tend be 1,280 octets</a:t>
            </a:r>
          </a:p>
          <a:p>
            <a:pPr lvl="1"/>
            <a:r>
              <a:rPr lang="en-AU" dirty="0"/>
              <a:t>Which has a performance cost</a:t>
            </a:r>
          </a:p>
        </p:txBody>
      </p:sp>
    </p:spTree>
    <p:extLst>
      <p:ext uri="{BB962C8B-B14F-4D97-AF65-F5344CB8AC3E}">
        <p14:creationId xmlns:p14="http://schemas.microsoft.com/office/powerpoint/2010/main" val="1662843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8D933-DD08-41B8-DAF6-A6D3DB8D364B}"/>
              </a:ext>
            </a:extLst>
          </p:cNvPr>
          <p:cNvSpPr>
            <a:spLocks noGrp="1"/>
          </p:cNvSpPr>
          <p:nvPr>
            <p:ph type="title"/>
          </p:nvPr>
        </p:nvSpPr>
        <p:spPr/>
        <p:txBody>
          <a:bodyPr/>
          <a:lstStyle/>
          <a:p>
            <a:r>
              <a:rPr lang="en-AU" dirty="0"/>
              <a:t>No NATs!</a:t>
            </a:r>
          </a:p>
        </p:txBody>
      </p:sp>
      <p:sp>
        <p:nvSpPr>
          <p:cNvPr id="3" name="Content Placeholder 2">
            <a:extLst>
              <a:ext uri="{FF2B5EF4-FFF2-40B4-BE49-F238E27FC236}">
                <a16:creationId xmlns:a16="http://schemas.microsoft.com/office/drawing/2014/main" id="{070A60F5-DD5A-544D-CA88-BFF7288A6478}"/>
              </a:ext>
            </a:extLst>
          </p:cNvPr>
          <p:cNvSpPr>
            <a:spLocks noGrp="1"/>
          </p:cNvSpPr>
          <p:nvPr>
            <p:ph idx="1"/>
          </p:nvPr>
        </p:nvSpPr>
        <p:spPr/>
        <p:txBody>
          <a:bodyPr/>
          <a:lstStyle/>
          <a:p>
            <a:r>
              <a:rPr lang="en-AU" dirty="0"/>
              <a:t>Really?</a:t>
            </a:r>
          </a:p>
          <a:p>
            <a:r>
              <a:rPr lang="en-AU" dirty="0"/>
              <a:t>We’ve grown addicted to NATs and IPv6 NATs are already a common feature of IPv6</a:t>
            </a:r>
          </a:p>
        </p:txBody>
      </p:sp>
    </p:spTree>
    <p:extLst>
      <p:ext uri="{BB962C8B-B14F-4D97-AF65-F5344CB8AC3E}">
        <p14:creationId xmlns:p14="http://schemas.microsoft.com/office/powerpoint/2010/main" val="2281097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FA655-F175-0824-96D1-2B9648C8695F}"/>
              </a:ext>
            </a:extLst>
          </p:cNvPr>
          <p:cNvSpPr>
            <a:spLocks noGrp="1"/>
          </p:cNvSpPr>
          <p:nvPr>
            <p:ph type="title"/>
          </p:nvPr>
        </p:nvSpPr>
        <p:spPr/>
        <p:txBody>
          <a:bodyPr/>
          <a:lstStyle/>
          <a:p>
            <a:r>
              <a:rPr lang="en-AU" dirty="0"/>
              <a:t>Aside: “Not much else changed”</a:t>
            </a:r>
          </a:p>
        </p:txBody>
      </p:sp>
      <p:sp>
        <p:nvSpPr>
          <p:cNvPr id="3" name="Content Placeholder 2">
            <a:extLst>
              <a:ext uri="{FF2B5EF4-FFF2-40B4-BE49-F238E27FC236}">
                <a16:creationId xmlns:a16="http://schemas.microsoft.com/office/drawing/2014/main" id="{9DC5F473-4783-4D4F-C045-4F67908B8866}"/>
              </a:ext>
            </a:extLst>
          </p:cNvPr>
          <p:cNvSpPr>
            <a:spLocks noGrp="1"/>
          </p:cNvSpPr>
          <p:nvPr>
            <p:ph idx="1"/>
          </p:nvPr>
        </p:nvSpPr>
        <p:spPr/>
        <p:txBody>
          <a:bodyPr>
            <a:normAutofit lnSpcReduction="10000"/>
          </a:bodyPr>
          <a:lstStyle/>
          <a:p>
            <a:pPr marL="0" indent="0">
              <a:buNone/>
            </a:pPr>
            <a:r>
              <a:rPr lang="en-AU" dirty="0"/>
              <a:t>What’s giving us grief with IPv6:</a:t>
            </a:r>
          </a:p>
          <a:p>
            <a:pPr lvl="1"/>
            <a:r>
              <a:rPr lang="en-AU" dirty="0"/>
              <a:t>128 bit address fields</a:t>
            </a:r>
          </a:p>
          <a:p>
            <a:pPr lvl="1"/>
            <a:r>
              <a:rPr lang="en-AU" dirty="0"/>
              <a:t>Semi-Fixed host/network boundary </a:t>
            </a:r>
          </a:p>
          <a:p>
            <a:pPr lvl="1"/>
            <a:r>
              <a:rPr lang="en-AU" dirty="0"/>
              <a:t>Replace Broadcast and ARP with Multicast and SLAAC </a:t>
            </a:r>
          </a:p>
          <a:p>
            <a:pPr lvl="1"/>
            <a:r>
              <a:rPr lang="en-AU" dirty="0"/>
              <a:t>Removed on-the-fly fragmentation with source fragmentation</a:t>
            </a:r>
          </a:p>
          <a:p>
            <a:pPr lvl="1"/>
            <a:r>
              <a:rPr lang="en-AU" dirty="0"/>
              <a:t>Make Fragmentation Controls an optional Extension Header</a:t>
            </a:r>
          </a:p>
          <a:p>
            <a:pPr lvl="1"/>
            <a:r>
              <a:rPr lang="en-AU" dirty="0"/>
              <a:t>No NATS!</a:t>
            </a:r>
          </a:p>
          <a:p>
            <a:pPr lvl="1"/>
            <a:r>
              <a:rPr lang="en-AU" dirty="0"/>
              <a:t>Flow Label</a:t>
            </a:r>
          </a:p>
          <a:p>
            <a:pPr lvl="1"/>
            <a:r>
              <a:rPr lang="en-AU" dirty="0"/>
              <a:t>Change “Options” to “Extension Headers”</a:t>
            </a:r>
          </a:p>
          <a:p>
            <a:pPr lvl="1"/>
            <a:r>
              <a:rPr lang="en-AU" dirty="0"/>
              <a:t>Multi-Addressing</a:t>
            </a:r>
          </a:p>
          <a:p>
            <a:pPr lvl="1"/>
            <a:r>
              <a:rPr lang="en-AU" dirty="0"/>
              <a:t>Scoped Addresses </a:t>
            </a:r>
          </a:p>
        </p:txBody>
      </p:sp>
    </p:spTree>
    <p:extLst>
      <p:ext uri="{BB962C8B-B14F-4D97-AF65-F5344CB8AC3E}">
        <p14:creationId xmlns:p14="http://schemas.microsoft.com/office/powerpoint/2010/main" val="1693795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C7F1F-F634-B6FA-7BA7-48A4D4D7A0EC}"/>
              </a:ext>
            </a:extLst>
          </p:cNvPr>
          <p:cNvSpPr>
            <a:spLocks noGrp="1"/>
          </p:cNvSpPr>
          <p:nvPr>
            <p:ph type="title"/>
          </p:nvPr>
        </p:nvSpPr>
        <p:spPr/>
        <p:txBody>
          <a:bodyPr/>
          <a:lstStyle/>
          <a:p>
            <a:r>
              <a:rPr lang="en-AU" dirty="0"/>
              <a:t>Transition should be easy?</a:t>
            </a:r>
          </a:p>
        </p:txBody>
      </p:sp>
      <p:sp>
        <p:nvSpPr>
          <p:cNvPr id="3" name="Content Placeholder 2">
            <a:extLst>
              <a:ext uri="{FF2B5EF4-FFF2-40B4-BE49-F238E27FC236}">
                <a16:creationId xmlns:a16="http://schemas.microsoft.com/office/drawing/2014/main" id="{7BED632B-A990-C2FA-066D-91A996C73E8B}"/>
              </a:ext>
            </a:extLst>
          </p:cNvPr>
          <p:cNvSpPr>
            <a:spLocks noGrp="1"/>
          </p:cNvSpPr>
          <p:nvPr>
            <p:ph idx="1"/>
          </p:nvPr>
        </p:nvSpPr>
        <p:spPr/>
        <p:txBody>
          <a:bodyPr/>
          <a:lstStyle/>
          <a:p>
            <a:pPr marL="0" indent="0">
              <a:buNone/>
            </a:pPr>
            <a:r>
              <a:rPr lang="en-AU" dirty="0"/>
              <a:t>Right?</a:t>
            </a:r>
          </a:p>
        </p:txBody>
      </p:sp>
    </p:spTree>
    <p:extLst>
      <p:ext uri="{BB962C8B-B14F-4D97-AF65-F5344CB8AC3E}">
        <p14:creationId xmlns:p14="http://schemas.microsoft.com/office/powerpoint/2010/main" val="92386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C7F1F-F634-B6FA-7BA7-48A4D4D7A0EC}"/>
              </a:ext>
            </a:extLst>
          </p:cNvPr>
          <p:cNvSpPr>
            <a:spLocks noGrp="1"/>
          </p:cNvSpPr>
          <p:nvPr>
            <p:ph type="title"/>
          </p:nvPr>
        </p:nvSpPr>
        <p:spPr/>
        <p:txBody>
          <a:bodyPr/>
          <a:lstStyle/>
          <a:p>
            <a:r>
              <a:rPr lang="en-AU" dirty="0"/>
              <a:t>Transition should be easy?</a:t>
            </a:r>
          </a:p>
        </p:txBody>
      </p:sp>
      <p:sp>
        <p:nvSpPr>
          <p:cNvPr id="3" name="Content Placeholder 2">
            <a:extLst>
              <a:ext uri="{FF2B5EF4-FFF2-40B4-BE49-F238E27FC236}">
                <a16:creationId xmlns:a16="http://schemas.microsoft.com/office/drawing/2014/main" id="{7BED632B-A990-C2FA-066D-91A996C73E8B}"/>
              </a:ext>
            </a:extLst>
          </p:cNvPr>
          <p:cNvSpPr>
            <a:spLocks noGrp="1"/>
          </p:cNvSpPr>
          <p:nvPr>
            <p:ph idx="1"/>
          </p:nvPr>
        </p:nvSpPr>
        <p:spPr/>
        <p:txBody>
          <a:bodyPr/>
          <a:lstStyle/>
          <a:p>
            <a:pPr marL="0" indent="0">
              <a:buNone/>
            </a:pPr>
            <a:r>
              <a:rPr lang="en-AU" dirty="0"/>
              <a:t>Well, no, not really!</a:t>
            </a:r>
          </a:p>
        </p:txBody>
      </p:sp>
    </p:spTree>
    <p:extLst>
      <p:ext uri="{BB962C8B-B14F-4D97-AF65-F5344CB8AC3E}">
        <p14:creationId xmlns:p14="http://schemas.microsoft.com/office/powerpoint/2010/main" val="3992185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ED4A7-50A8-126E-802B-11D8AFED63E0}"/>
              </a:ext>
            </a:extLst>
          </p:cNvPr>
          <p:cNvSpPr>
            <a:spLocks noGrp="1"/>
          </p:cNvSpPr>
          <p:nvPr>
            <p:ph type="title"/>
          </p:nvPr>
        </p:nvSpPr>
        <p:spPr/>
        <p:txBody>
          <a:bodyPr/>
          <a:lstStyle/>
          <a:p>
            <a:r>
              <a:rPr lang="en-AU" dirty="0"/>
              <a:t>Why is this taking so long?</a:t>
            </a:r>
          </a:p>
        </p:txBody>
      </p:sp>
      <p:sp>
        <p:nvSpPr>
          <p:cNvPr id="3" name="Content Placeholder 2">
            <a:extLst>
              <a:ext uri="{FF2B5EF4-FFF2-40B4-BE49-F238E27FC236}">
                <a16:creationId xmlns:a16="http://schemas.microsoft.com/office/drawing/2014/main" id="{96DDECAC-F9B7-7F48-D927-3B4ACBEDF8E7}"/>
              </a:ext>
            </a:extLst>
          </p:cNvPr>
          <p:cNvSpPr>
            <a:spLocks noGrp="1"/>
          </p:cNvSpPr>
          <p:nvPr>
            <p:ph idx="1"/>
          </p:nvPr>
        </p:nvSpPr>
        <p:spPr/>
        <p:txBody>
          <a:bodyPr/>
          <a:lstStyle/>
          <a:p>
            <a:pPr marL="0" indent="0">
              <a:buNone/>
            </a:pPr>
            <a:r>
              <a:rPr lang="en-AU" dirty="0"/>
              <a:t>IPv6 was a minimal change to IPv4</a:t>
            </a:r>
          </a:p>
          <a:p>
            <a:pPr lvl="1"/>
            <a:r>
              <a:rPr lang="en-AU" dirty="0"/>
              <a:t>So early adopters found little in the way of an early adoption benefit</a:t>
            </a:r>
          </a:p>
          <a:p>
            <a:pPr marL="0" indent="0">
              <a:buNone/>
            </a:pPr>
            <a:r>
              <a:rPr lang="en-AU" dirty="0"/>
              <a:t>IPv6 was not backward compatible with IPv4</a:t>
            </a:r>
          </a:p>
          <a:p>
            <a:pPr lvl="1"/>
            <a:r>
              <a:rPr lang="en-AU" dirty="0"/>
              <a:t>This is a key “feature” of protocols that use fixed length addresses in their packet headers – you can’t jam all 128 bits into a 32 bit field.</a:t>
            </a:r>
          </a:p>
          <a:p>
            <a:pPr lvl="1"/>
            <a:r>
              <a:rPr lang="en-AU" dirty="0"/>
              <a:t>This meant that IPv6 hosts could not directly communicate with IPv4 hosts</a:t>
            </a:r>
          </a:p>
          <a:p>
            <a:pPr lvl="1"/>
            <a:r>
              <a:rPr lang="en-AU" dirty="0"/>
              <a:t>IPv6 adopters still had to support IPv4</a:t>
            </a:r>
          </a:p>
          <a:p>
            <a:pPr lvl="1"/>
            <a:r>
              <a:rPr lang="en-AU" b="1" dirty="0"/>
              <a:t>This meant that EVERYONE has to transition to dual stack BEFORE we can drop IPv4</a:t>
            </a:r>
          </a:p>
          <a:p>
            <a:pPr lvl="1"/>
            <a:endParaRPr lang="en-AU" dirty="0"/>
          </a:p>
          <a:p>
            <a:pPr lvl="1"/>
            <a:endParaRPr lang="en-AU" dirty="0"/>
          </a:p>
          <a:p>
            <a:endParaRPr lang="en-AU" dirty="0"/>
          </a:p>
        </p:txBody>
      </p:sp>
    </p:spTree>
    <p:extLst>
      <p:ext uri="{BB962C8B-B14F-4D97-AF65-F5344CB8AC3E}">
        <p14:creationId xmlns:p14="http://schemas.microsoft.com/office/powerpoint/2010/main" val="1953715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96921" y="-75251"/>
            <a:ext cx="12465269" cy="1714500"/>
          </a:xfrm>
        </p:spPr>
        <p:txBody>
          <a:bodyPr/>
          <a:lstStyle/>
          <a:p>
            <a:pPr eaLnBrk="1" hangingPunct="1">
              <a:defRPr/>
            </a:pPr>
            <a:r>
              <a:rPr lang="en-US" dirty="0">
                <a:latin typeface="Powderfinger Type"/>
                <a:cs typeface="Powderfinger Type"/>
              </a:rPr>
              <a:t>Transition, the second time around</a:t>
            </a:r>
          </a:p>
        </p:txBody>
      </p:sp>
      <p:sp>
        <p:nvSpPr>
          <p:cNvPr id="25602" name="Rectangle 2"/>
          <p:cNvSpPr>
            <a:spLocks noGrp="1" noChangeArrowheads="1"/>
          </p:cNvSpPr>
          <p:nvPr>
            <p:ph type="body" idx="1"/>
          </p:nvPr>
        </p:nvSpPr>
        <p:spPr>
          <a:xfrm>
            <a:off x="546538" y="1840633"/>
            <a:ext cx="10710041" cy="5138236"/>
          </a:xfrm>
        </p:spPr>
        <p:txBody>
          <a:bodyPr>
            <a:normAutofit/>
          </a:bodyPr>
          <a:lstStyle/>
          <a:p>
            <a:pPr marL="396456" indent="0">
              <a:buNone/>
              <a:defRPr/>
            </a:pPr>
            <a:r>
              <a:rPr lang="en-US" dirty="0"/>
              <a:t>That last point is important – let me repeat it for you:</a:t>
            </a:r>
          </a:p>
          <a:p>
            <a:pPr marL="625056">
              <a:defRPr/>
            </a:pPr>
            <a:r>
              <a:rPr lang="en-AU" b="1" dirty="0"/>
              <a:t>This meant that EVERYONE has to transition to dual stack BEFORE we can drop IPv4</a:t>
            </a:r>
            <a:endParaRPr lang="en-US" dirty="0"/>
          </a:p>
          <a:p>
            <a:pPr marL="1082256" lvl="1">
              <a:defRPr/>
            </a:pPr>
            <a:r>
              <a:rPr lang="en-US" dirty="0"/>
              <a:t>A “Flag Day” switchover is impossible</a:t>
            </a:r>
          </a:p>
          <a:p>
            <a:pPr marL="1082256" lvl="1">
              <a:defRPr/>
            </a:pPr>
            <a:r>
              <a:rPr lang="en-US" dirty="0"/>
              <a:t>Piecemeal replacement won</a:t>
            </a:r>
            <a:r>
              <a:rPr lang="fr-FR" dirty="0"/>
              <a:t>’</a:t>
            </a:r>
            <a:r>
              <a:rPr lang="en-US" dirty="0"/>
              <a:t>t work either, as IPv6 is not backward compatible with IPv4</a:t>
            </a:r>
          </a:p>
          <a:p>
            <a:pPr marL="1082256" lvl="1">
              <a:defRPr/>
            </a:pPr>
            <a:r>
              <a:rPr lang="en-US" dirty="0"/>
              <a:t>So, we need to run both protocols in tandem “for a while”</a:t>
            </a:r>
          </a:p>
          <a:p>
            <a:pPr marL="1082256" lvl="1">
              <a:defRPr/>
            </a:pPr>
            <a:r>
              <a:rPr lang="en-US" dirty="0"/>
              <a:t>But bear in mind that one protocol has already run out of addresses</a:t>
            </a:r>
          </a:p>
          <a:p>
            <a:pPr marL="1082256" lvl="1">
              <a:defRPr/>
            </a:pPr>
            <a:r>
              <a:rPr lang="en-US" dirty="0"/>
              <a:t>And network growth continues at record levels</a:t>
            </a:r>
          </a:p>
        </p:txBody>
      </p:sp>
    </p:spTree>
    <p:extLst>
      <p:ext uri="{BB962C8B-B14F-4D97-AF65-F5344CB8AC3E}">
        <p14:creationId xmlns:p14="http://schemas.microsoft.com/office/powerpoint/2010/main" val="11627665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n-US" dirty="0">
                <a:latin typeface="Powderfinger Type"/>
                <a:ea typeface="ＭＳ Ｐゴシック" charset="0"/>
                <a:cs typeface="Powderfinger Type"/>
              </a:rPr>
              <a:t>What we thought was the IPv6 Transition Plan</a:t>
            </a:r>
          </a:p>
        </p:txBody>
      </p:sp>
      <p:grpSp>
        <p:nvGrpSpPr>
          <p:cNvPr id="15362" name="Group 15"/>
          <p:cNvGrpSpPr>
            <a:grpSpLocks/>
          </p:cNvGrpSpPr>
          <p:nvPr/>
        </p:nvGrpSpPr>
        <p:grpSpPr bwMode="auto">
          <a:xfrm>
            <a:off x="2544763" y="2128839"/>
            <a:ext cx="6432550" cy="4397375"/>
            <a:chOff x="1020763" y="2128838"/>
            <a:chExt cx="6432550" cy="4397375"/>
          </a:xfrm>
        </p:grpSpPr>
        <p:sp>
          <p:nvSpPr>
            <p:cNvPr id="15363" name="Rectangle 17"/>
            <p:cNvSpPr>
              <a:spLocks noChangeArrowheads="1"/>
            </p:cNvSpPr>
            <p:nvPr/>
          </p:nvSpPr>
          <p:spPr bwMode="auto">
            <a:xfrm>
              <a:off x="1506538" y="2290763"/>
              <a:ext cx="5014912" cy="3732212"/>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atin typeface="Calibri" charset="0"/>
              </a:endParaRPr>
            </a:p>
          </p:txBody>
        </p:sp>
        <p:sp>
          <p:nvSpPr>
            <p:cNvPr id="15364" name="Line 5"/>
            <p:cNvSpPr>
              <a:spLocks noChangeShapeType="1"/>
            </p:cNvSpPr>
            <p:nvPr/>
          </p:nvSpPr>
          <p:spPr bwMode="auto">
            <a:xfrm>
              <a:off x="1020763" y="2128838"/>
              <a:ext cx="0" cy="389413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365" name="Line 6"/>
            <p:cNvSpPr>
              <a:spLocks noChangeShapeType="1"/>
            </p:cNvSpPr>
            <p:nvPr/>
          </p:nvSpPr>
          <p:spPr bwMode="auto">
            <a:xfrm>
              <a:off x="1020763" y="6022975"/>
              <a:ext cx="6208712"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5366" name="Freeform 7"/>
            <p:cNvSpPr>
              <a:spLocks/>
            </p:cNvSpPr>
            <p:nvPr/>
          </p:nvSpPr>
          <p:spPr bwMode="auto">
            <a:xfrm>
              <a:off x="1227138" y="2851150"/>
              <a:ext cx="6180137" cy="2598738"/>
            </a:xfrm>
            <a:custGeom>
              <a:avLst/>
              <a:gdLst>
                <a:gd name="T0" fmla="*/ 0 w 3893"/>
                <a:gd name="T1" fmla="*/ 0 h 1637"/>
                <a:gd name="T2" fmla="*/ 2147483647 w 3893"/>
                <a:gd name="T3" fmla="*/ 2147483647 h 1637"/>
                <a:gd name="T4" fmla="*/ 2147483647 w 3893"/>
                <a:gd name="T5" fmla="*/ 2147483647 h 1637"/>
                <a:gd name="T6" fmla="*/ 2147483647 w 3893"/>
                <a:gd name="T7" fmla="*/ 2147483647 h 1637"/>
                <a:gd name="T8" fmla="*/ 2147483647 w 3893"/>
                <a:gd name="T9" fmla="*/ 2147483647 h 1637"/>
                <a:gd name="T10" fmla="*/ 2147483647 w 3893"/>
                <a:gd name="T11" fmla="*/ 2147483647 h 1637"/>
                <a:gd name="T12" fmla="*/ 2147483647 w 3893"/>
                <a:gd name="T13" fmla="*/ 2147483647 h 1637"/>
                <a:gd name="T14" fmla="*/ 0 60000 65536"/>
                <a:gd name="T15" fmla="*/ 0 60000 65536"/>
                <a:gd name="T16" fmla="*/ 0 60000 65536"/>
                <a:gd name="T17" fmla="*/ 0 60000 65536"/>
                <a:gd name="T18" fmla="*/ 0 60000 65536"/>
                <a:gd name="T19" fmla="*/ 0 60000 65536"/>
                <a:gd name="T20" fmla="*/ 0 60000 65536"/>
                <a:gd name="T21" fmla="*/ 0 w 3893"/>
                <a:gd name="T22" fmla="*/ 0 h 1637"/>
                <a:gd name="T23" fmla="*/ 3893 w 3893"/>
                <a:gd name="T24" fmla="*/ 1637 h 16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93" h="1637">
                  <a:moveTo>
                    <a:pt x="0" y="0"/>
                  </a:moveTo>
                  <a:cubicBezTo>
                    <a:pt x="195" y="29"/>
                    <a:pt x="391" y="59"/>
                    <a:pt x="650" y="130"/>
                  </a:cubicBezTo>
                  <a:cubicBezTo>
                    <a:pt x="909" y="201"/>
                    <a:pt x="1234" y="292"/>
                    <a:pt x="1552" y="428"/>
                  </a:cubicBezTo>
                  <a:cubicBezTo>
                    <a:pt x="1870" y="564"/>
                    <a:pt x="2278" y="764"/>
                    <a:pt x="2555" y="948"/>
                  </a:cubicBezTo>
                  <a:cubicBezTo>
                    <a:pt x="2832" y="1132"/>
                    <a:pt x="3051" y="1429"/>
                    <a:pt x="3215" y="1533"/>
                  </a:cubicBezTo>
                  <a:cubicBezTo>
                    <a:pt x="3379" y="1637"/>
                    <a:pt x="3427" y="1618"/>
                    <a:pt x="3540" y="1570"/>
                  </a:cubicBezTo>
                  <a:cubicBezTo>
                    <a:pt x="3653" y="1522"/>
                    <a:pt x="3834" y="1299"/>
                    <a:pt x="3893" y="1245"/>
                  </a:cubicBezTo>
                </a:path>
              </a:pathLst>
            </a:custGeom>
            <a:noFill/>
            <a:ln w="57150">
              <a:solidFill>
                <a:srgbClr val="0000FF"/>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367" name="Freeform 10"/>
            <p:cNvSpPr>
              <a:spLocks/>
            </p:cNvSpPr>
            <p:nvPr/>
          </p:nvSpPr>
          <p:spPr bwMode="auto">
            <a:xfrm>
              <a:off x="1241425" y="2349500"/>
              <a:ext cx="6121400" cy="1814513"/>
            </a:xfrm>
            <a:custGeom>
              <a:avLst/>
              <a:gdLst>
                <a:gd name="T0" fmla="*/ 0 w 3856"/>
                <a:gd name="T1" fmla="*/ 2147483647 h 1143"/>
                <a:gd name="T2" fmla="*/ 2147483647 w 3856"/>
                <a:gd name="T3" fmla="*/ 2147483647 h 1143"/>
                <a:gd name="T4" fmla="*/ 2147483647 w 3856"/>
                <a:gd name="T5" fmla="*/ 2147483647 h 1143"/>
                <a:gd name="T6" fmla="*/ 2147483647 w 3856"/>
                <a:gd name="T7" fmla="*/ 0 h 1143"/>
                <a:gd name="T8" fmla="*/ 0 60000 65536"/>
                <a:gd name="T9" fmla="*/ 0 60000 65536"/>
                <a:gd name="T10" fmla="*/ 0 60000 65536"/>
                <a:gd name="T11" fmla="*/ 0 60000 65536"/>
                <a:gd name="T12" fmla="*/ 0 w 3856"/>
                <a:gd name="T13" fmla="*/ 0 h 1143"/>
                <a:gd name="T14" fmla="*/ 3856 w 3856"/>
                <a:gd name="T15" fmla="*/ 1143 h 1143"/>
              </a:gdLst>
              <a:ahLst/>
              <a:cxnLst>
                <a:cxn ang="T8">
                  <a:pos x="T0" y="T1"/>
                </a:cxn>
                <a:cxn ang="T9">
                  <a:pos x="T2" y="T3"/>
                </a:cxn>
                <a:cxn ang="T10">
                  <a:pos x="T4" y="T5"/>
                </a:cxn>
                <a:cxn ang="T11">
                  <a:pos x="T6" y="T7"/>
                </a:cxn>
              </a:cxnLst>
              <a:rect l="T12" t="T13" r="T14" b="T15"/>
              <a:pathLst>
                <a:path w="3856" h="1143">
                  <a:moveTo>
                    <a:pt x="0" y="1143"/>
                  </a:moveTo>
                  <a:cubicBezTo>
                    <a:pt x="260" y="1094"/>
                    <a:pt x="1066" y="973"/>
                    <a:pt x="1561" y="846"/>
                  </a:cubicBezTo>
                  <a:cubicBezTo>
                    <a:pt x="2056" y="719"/>
                    <a:pt x="2590" y="522"/>
                    <a:pt x="2973" y="381"/>
                  </a:cubicBezTo>
                  <a:cubicBezTo>
                    <a:pt x="3356" y="240"/>
                    <a:pt x="3672" y="79"/>
                    <a:pt x="3856" y="0"/>
                  </a:cubicBezTo>
                </a:path>
              </a:pathLst>
            </a:custGeom>
            <a:noFill/>
            <a:ln w="57150">
              <a:solidFill>
                <a:srgbClr val="008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368" name="Freeform 11"/>
            <p:cNvSpPr>
              <a:spLocks/>
            </p:cNvSpPr>
            <p:nvPr/>
          </p:nvSpPr>
          <p:spPr bwMode="auto">
            <a:xfrm>
              <a:off x="1530350" y="2335213"/>
              <a:ext cx="5846763" cy="3667125"/>
            </a:xfrm>
            <a:custGeom>
              <a:avLst/>
              <a:gdLst>
                <a:gd name="T0" fmla="*/ 0 w 3683"/>
                <a:gd name="T1" fmla="*/ 2147483647 h 2310"/>
                <a:gd name="T2" fmla="*/ 2147483647 w 3683"/>
                <a:gd name="T3" fmla="*/ 2147483647 h 2310"/>
                <a:gd name="T4" fmla="*/ 2147483647 w 3683"/>
                <a:gd name="T5" fmla="*/ 2147483647 h 2310"/>
                <a:gd name="T6" fmla="*/ 2147483647 w 3683"/>
                <a:gd name="T7" fmla="*/ 2147483647 h 2310"/>
                <a:gd name="T8" fmla="*/ 2147483647 w 3683"/>
                <a:gd name="T9" fmla="*/ 2147483647 h 2310"/>
                <a:gd name="T10" fmla="*/ 2147483647 w 3683"/>
                <a:gd name="T11" fmla="*/ 2147483647 h 2310"/>
                <a:gd name="T12" fmla="*/ 2147483647 w 3683"/>
                <a:gd name="T13" fmla="*/ 0 h 2310"/>
                <a:gd name="T14" fmla="*/ 0 60000 65536"/>
                <a:gd name="T15" fmla="*/ 0 60000 65536"/>
                <a:gd name="T16" fmla="*/ 0 60000 65536"/>
                <a:gd name="T17" fmla="*/ 0 60000 65536"/>
                <a:gd name="T18" fmla="*/ 0 60000 65536"/>
                <a:gd name="T19" fmla="*/ 0 60000 65536"/>
                <a:gd name="T20" fmla="*/ 0 60000 65536"/>
                <a:gd name="T21" fmla="*/ 0 w 3683"/>
                <a:gd name="T22" fmla="*/ 0 h 2310"/>
                <a:gd name="T23" fmla="*/ 3683 w 3683"/>
                <a:gd name="T24" fmla="*/ 2310 h 23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83" h="2310">
                  <a:moveTo>
                    <a:pt x="0" y="2310"/>
                  </a:moveTo>
                  <a:cubicBezTo>
                    <a:pt x="311" y="2279"/>
                    <a:pt x="523" y="2188"/>
                    <a:pt x="793" y="2077"/>
                  </a:cubicBezTo>
                  <a:cubicBezTo>
                    <a:pt x="1063" y="1966"/>
                    <a:pt x="1376" y="1803"/>
                    <a:pt x="1621" y="1644"/>
                  </a:cubicBezTo>
                  <a:cubicBezTo>
                    <a:pt x="1866" y="1485"/>
                    <a:pt x="2101" y="1268"/>
                    <a:pt x="2262" y="1124"/>
                  </a:cubicBezTo>
                  <a:cubicBezTo>
                    <a:pt x="2423" y="980"/>
                    <a:pt x="2469" y="902"/>
                    <a:pt x="2587" y="780"/>
                  </a:cubicBezTo>
                  <a:cubicBezTo>
                    <a:pt x="2705" y="658"/>
                    <a:pt x="2785" y="520"/>
                    <a:pt x="2968" y="390"/>
                  </a:cubicBezTo>
                  <a:cubicBezTo>
                    <a:pt x="3151" y="260"/>
                    <a:pt x="3534" y="81"/>
                    <a:pt x="3683" y="0"/>
                  </a:cubicBezTo>
                </a:path>
              </a:pathLst>
            </a:custGeom>
            <a:noFill/>
            <a:ln w="57150">
              <a:solidFill>
                <a:srgbClr val="FF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369" name="Line 13"/>
            <p:cNvSpPr>
              <a:spLocks noChangeShapeType="1"/>
            </p:cNvSpPr>
            <p:nvPr/>
          </p:nvSpPr>
          <p:spPr bwMode="auto">
            <a:xfrm>
              <a:off x="1492250" y="5005388"/>
              <a:ext cx="5014913" cy="0"/>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xmlns="">
                  <a:noFill/>
                </a14:hiddenFill>
              </a:ext>
            </a:extLst>
          </p:spPr>
          <p:txBody>
            <a:bodyPr/>
            <a:lstStyle/>
            <a:p>
              <a:endParaRPr lang="en-US"/>
            </a:p>
          </p:txBody>
        </p:sp>
        <p:sp>
          <p:nvSpPr>
            <p:cNvPr id="15370" name="Rectangle 15"/>
            <p:cNvSpPr>
              <a:spLocks noChangeArrowheads="1"/>
            </p:cNvSpPr>
            <p:nvPr/>
          </p:nvSpPr>
          <p:spPr bwMode="auto">
            <a:xfrm>
              <a:off x="6373813" y="4695825"/>
              <a:ext cx="1079500" cy="1060450"/>
            </a:xfrm>
            <a:prstGeom prst="rect">
              <a:avLst/>
            </a:prstGeom>
            <a:gradFill rotWithShape="1">
              <a:gsLst>
                <a:gs pos="0">
                  <a:srgbClr val="FFFFFF">
                    <a:alpha val="0"/>
                  </a:srgbClr>
                </a:gs>
                <a:gs pos="100000">
                  <a:srgbClr val="FFFFFF"/>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atin typeface="Calibri" charset="0"/>
              </a:endParaRPr>
            </a:p>
          </p:txBody>
        </p:sp>
        <p:sp>
          <p:nvSpPr>
            <p:cNvPr id="15371" name="TextBox 23"/>
            <p:cNvSpPr txBox="1">
              <a:spLocks noChangeArrowheads="1"/>
            </p:cNvSpPr>
            <p:nvPr/>
          </p:nvSpPr>
          <p:spPr bwMode="auto">
            <a:xfrm>
              <a:off x="5472113" y="3795713"/>
              <a:ext cx="14033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0000"/>
                  </a:solidFill>
                  <a:latin typeface="Vadim's Writing" charset="0"/>
                  <a:cs typeface="Vadim's Writing" charset="0"/>
                </a:rPr>
                <a:t>IPv6 Deployment</a:t>
              </a:r>
            </a:p>
          </p:txBody>
        </p:sp>
        <p:sp>
          <p:nvSpPr>
            <p:cNvPr id="15372" name="TextBox 24"/>
            <p:cNvSpPr txBox="1">
              <a:spLocks noChangeArrowheads="1"/>
            </p:cNvSpPr>
            <p:nvPr/>
          </p:nvSpPr>
          <p:spPr bwMode="auto">
            <a:xfrm>
              <a:off x="3198813" y="6157913"/>
              <a:ext cx="53022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latin typeface="Vadim's Writing" charset="0"/>
                  <a:cs typeface="Vadim's Writing" charset="0"/>
                </a:rPr>
                <a:t>Time</a:t>
              </a:r>
            </a:p>
          </p:txBody>
        </p:sp>
        <p:sp>
          <p:nvSpPr>
            <p:cNvPr id="15373" name="TextBox 25"/>
            <p:cNvSpPr txBox="1">
              <a:spLocks noChangeArrowheads="1"/>
            </p:cNvSpPr>
            <p:nvPr/>
          </p:nvSpPr>
          <p:spPr bwMode="auto">
            <a:xfrm>
              <a:off x="1795463" y="4637088"/>
              <a:ext cx="2363787"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latin typeface="Vadim's Writing" charset="0"/>
                  <a:cs typeface="Vadim's Writing" charset="0"/>
                </a:rPr>
                <a:t>IPv6 Transition – Dual Stack</a:t>
              </a:r>
            </a:p>
          </p:txBody>
        </p:sp>
        <p:sp>
          <p:nvSpPr>
            <p:cNvPr id="15374" name="TextBox 26"/>
            <p:cNvSpPr txBox="1">
              <a:spLocks noChangeArrowheads="1"/>
            </p:cNvSpPr>
            <p:nvPr/>
          </p:nvSpPr>
          <p:spPr bwMode="auto">
            <a:xfrm>
              <a:off x="4752975" y="5081588"/>
              <a:ext cx="128746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00FF"/>
                  </a:solidFill>
                  <a:latin typeface="Vadim's Writing" charset="0"/>
                  <a:cs typeface="Vadim's Writing" charset="0"/>
                </a:rPr>
                <a:t>IPv4 Pool Size</a:t>
              </a:r>
            </a:p>
          </p:txBody>
        </p:sp>
        <p:sp>
          <p:nvSpPr>
            <p:cNvPr id="15375" name="TextBox 27"/>
            <p:cNvSpPr txBox="1">
              <a:spLocks noChangeArrowheads="1"/>
            </p:cNvSpPr>
            <p:nvPr/>
          </p:nvSpPr>
          <p:spPr bwMode="auto">
            <a:xfrm>
              <a:off x="1241425" y="3560763"/>
              <a:ext cx="16970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a:solidFill>
                    <a:srgbClr val="008000"/>
                  </a:solidFill>
                  <a:latin typeface="Vadim's Writing" charset="0"/>
                  <a:cs typeface="Vadim's Writing" charset="0"/>
                </a:rPr>
                <a:t>Size of the Internet</a:t>
              </a:r>
            </a:p>
          </p:txBody>
        </p:sp>
      </p:grpSp>
    </p:spTree>
    <p:extLst>
      <p:ext uri="{BB962C8B-B14F-4D97-AF65-F5344CB8AC3E}">
        <p14:creationId xmlns:p14="http://schemas.microsoft.com/office/powerpoint/2010/main" val="3096431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latin typeface="Powderfinger Type"/>
                <a:cs typeface="Powderfinger Type"/>
              </a:rPr>
              <a:t>Because we ran</a:t>
            </a:r>
            <a:r>
              <a:rPr lang="en-US" baseline="0" dirty="0">
                <a:latin typeface="Powderfinger Type"/>
                <a:cs typeface="Powderfinger Type"/>
              </a:rPr>
              <a:t> out of IP addresses</a:t>
            </a:r>
            <a:endParaRPr lang="en-US" dirty="0">
              <a:latin typeface="Powderfinger Type"/>
              <a:cs typeface="Powderfinger Type"/>
            </a:endParaRPr>
          </a:p>
        </p:txBody>
      </p:sp>
    </p:spTree>
    <p:extLst>
      <p:ext uri="{BB962C8B-B14F-4D97-AF65-F5344CB8AC3E}">
        <p14:creationId xmlns:p14="http://schemas.microsoft.com/office/powerpoint/2010/main" val="7975376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5B4EC-BFC2-DD97-FD4B-9CBB26FED30F}"/>
              </a:ext>
            </a:extLst>
          </p:cNvPr>
          <p:cNvSpPr>
            <a:spLocks noGrp="1"/>
          </p:cNvSpPr>
          <p:nvPr>
            <p:ph type="title"/>
          </p:nvPr>
        </p:nvSpPr>
        <p:spPr/>
        <p:txBody>
          <a:bodyPr/>
          <a:lstStyle/>
          <a:p>
            <a:r>
              <a:rPr lang="en-AU" dirty="0"/>
              <a:t>The Plan</a:t>
            </a:r>
          </a:p>
        </p:txBody>
      </p:sp>
      <p:sp>
        <p:nvSpPr>
          <p:cNvPr id="3" name="Content Placeholder 2">
            <a:extLst>
              <a:ext uri="{FF2B5EF4-FFF2-40B4-BE49-F238E27FC236}">
                <a16:creationId xmlns:a16="http://schemas.microsoft.com/office/drawing/2014/main" id="{65784FC4-CB9F-10B4-3401-F0D8349CF380}"/>
              </a:ext>
            </a:extLst>
          </p:cNvPr>
          <p:cNvSpPr>
            <a:spLocks noGrp="1"/>
          </p:cNvSpPr>
          <p:nvPr>
            <p:ph idx="1"/>
          </p:nvPr>
        </p:nvSpPr>
        <p:spPr/>
        <p:txBody>
          <a:bodyPr/>
          <a:lstStyle/>
          <a:p>
            <a:r>
              <a:rPr lang="en-AU" dirty="0"/>
              <a:t>We would build in a piecemeal fashion “islands” of dual stack networks while we still had adequate amounts of IPv4</a:t>
            </a:r>
          </a:p>
          <a:p>
            <a:r>
              <a:rPr lang="en-AU" dirty="0"/>
              <a:t>The IPv6 islands were meant to grow faster than the Internet itself</a:t>
            </a:r>
          </a:p>
          <a:p>
            <a:r>
              <a:rPr lang="en-AU" dirty="0"/>
              <a:t>Over time the dual stack “islands” would link up</a:t>
            </a:r>
          </a:p>
          <a:p>
            <a:r>
              <a:rPr lang="en-AU" dirty="0"/>
              <a:t>Once the entire Internet was dual stack we could drop IPv4</a:t>
            </a:r>
          </a:p>
        </p:txBody>
      </p:sp>
    </p:spTree>
    <p:extLst>
      <p:ext uri="{BB962C8B-B14F-4D97-AF65-F5344CB8AC3E}">
        <p14:creationId xmlns:p14="http://schemas.microsoft.com/office/powerpoint/2010/main" val="3763965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9E77-39D6-D8C2-09A1-C5ECD67A0406}"/>
              </a:ext>
            </a:extLst>
          </p:cNvPr>
          <p:cNvSpPr>
            <a:spLocks noGrp="1"/>
          </p:cNvSpPr>
          <p:nvPr>
            <p:ph type="title"/>
          </p:nvPr>
        </p:nvSpPr>
        <p:spPr/>
        <p:txBody>
          <a:bodyPr/>
          <a:lstStyle/>
          <a:p>
            <a:r>
              <a:rPr lang="en-AU" dirty="0"/>
              <a:t>But Dual Stack is hard</a:t>
            </a:r>
          </a:p>
        </p:txBody>
      </p:sp>
      <p:sp>
        <p:nvSpPr>
          <p:cNvPr id="3" name="Content Placeholder 2">
            <a:extLst>
              <a:ext uri="{FF2B5EF4-FFF2-40B4-BE49-F238E27FC236}">
                <a16:creationId xmlns:a16="http://schemas.microsoft.com/office/drawing/2014/main" id="{E8BE9D7A-322D-589C-1074-5CAFC6D0DE56}"/>
              </a:ext>
            </a:extLst>
          </p:cNvPr>
          <p:cNvSpPr>
            <a:spLocks noGrp="1"/>
          </p:cNvSpPr>
          <p:nvPr>
            <p:ph idx="1"/>
          </p:nvPr>
        </p:nvSpPr>
        <p:spPr/>
        <p:txBody>
          <a:bodyPr/>
          <a:lstStyle/>
          <a:p>
            <a:r>
              <a:rPr lang="en-AU" dirty="0"/>
              <a:t>Our only tools were tunnelling and/or translation </a:t>
            </a:r>
          </a:p>
        </p:txBody>
      </p:sp>
      <p:pic>
        <p:nvPicPr>
          <p:cNvPr id="4" name="Picture 3" descr="Screen Shot 2013-09-11 at 10.16.24 AM.png">
            <a:extLst>
              <a:ext uri="{FF2B5EF4-FFF2-40B4-BE49-F238E27FC236}">
                <a16:creationId xmlns:a16="http://schemas.microsoft.com/office/drawing/2014/main" id="{9E58D5B7-EC35-E6E5-1B49-E75520266F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9585" y="2307265"/>
            <a:ext cx="6293210" cy="4550735"/>
          </a:xfrm>
          <a:prstGeom prst="rect">
            <a:avLst/>
          </a:prstGeom>
        </p:spPr>
      </p:pic>
    </p:spTree>
    <p:extLst>
      <p:ext uri="{BB962C8B-B14F-4D97-AF65-F5344CB8AC3E}">
        <p14:creationId xmlns:p14="http://schemas.microsoft.com/office/powerpoint/2010/main" val="2687039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511F6-1C34-39B5-5ADC-7399BB0ACCD9}"/>
              </a:ext>
            </a:extLst>
          </p:cNvPr>
          <p:cNvSpPr>
            <a:spLocks noGrp="1"/>
          </p:cNvSpPr>
          <p:nvPr>
            <p:ph type="title"/>
          </p:nvPr>
        </p:nvSpPr>
        <p:spPr/>
        <p:txBody>
          <a:bodyPr/>
          <a:lstStyle/>
          <a:p>
            <a:r>
              <a:rPr lang="en-AU" dirty="0"/>
              <a:t>Complexity layered on complexity</a:t>
            </a:r>
          </a:p>
        </p:txBody>
      </p:sp>
      <p:pic>
        <p:nvPicPr>
          <p:cNvPr id="5" name="Content Placeholder 4">
            <a:extLst>
              <a:ext uri="{FF2B5EF4-FFF2-40B4-BE49-F238E27FC236}">
                <a16:creationId xmlns:a16="http://schemas.microsoft.com/office/drawing/2014/main" id="{92FFC030-BEFA-F742-032E-03C73311F1B9}"/>
              </a:ext>
            </a:extLst>
          </p:cNvPr>
          <p:cNvPicPr>
            <a:picLocks noGrp="1" noChangeAspect="1"/>
          </p:cNvPicPr>
          <p:nvPr>
            <p:ph idx="1"/>
          </p:nvPr>
        </p:nvPicPr>
        <p:blipFill>
          <a:blip r:embed="rId2"/>
          <a:stretch>
            <a:fillRect/>
          </a:stretch>
        </p:blipFill>
        <p:spPr>
          <a:xfrm>
            <a:off x="2555407" y="1825624"/>
            <a:ext cx="8018000" cy="4927003"/>
          </a:xfrm>
        </p:spPr>
      </p:pic>
    </p:spTree>
    <p:extLst>
      <p:ext uri="{BB962C8B-B14F-4D97-AF65-F5344CB8AC3E}">
        <p14:creationId xmlns:p14="http://schemas.microsoft.com/office/powerpoint/2010/main" val="30054737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n-US" dirty="0">
                <a:latin typeface="Powderfinger Type"/>
                <a:ea typeface="ＭＳ Ｐゴシック" charset="0"/>
                <a:cs typeface="Powderfinger Type"/>
              </a:rPr>
              <a:t>The IPv6 Transition Plan as it happened!</a:t>
            </a:r>
          </a:p>
        </p:txBody>
      </p:sp>
      <p:sp>
        <p:nvSpPr>
          <p:cNvPr id="15363" name="Rectangle 17"/>
          <p:cNvSpPr>
            <a:spLocks noChangeArrowheads="1"/>
          </p:cNvSpPr>
          <p:nvPr/>
        </p:nvSpPr>
        <p:spPr bwMode="auto">
          <a:xfrm>
            <a:off x="3030538" y="2290764"/>
            <a:ext cx="4946814" cy="3732212"/>
          </a:xfrm>
          <a:prstGeom prst="rect">
            <a:avLst/>
          </a:prstGeom>
          <a:solidFill>
            <a:srgbClr val="F5F5F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latin typeface="Calibri" charset="0"/>
            </a:endParaRPr>
          </a:p>
        </p:txBody>
      </p:sp>
      <p:sp>
        <p:nvSpPr>
          <p:cNvPr id="15364" name="Line 5"/>
          <p:cNvSpPr>
            <a:spLocks noChangeShapeType="1"/>
          </p:cNvSpPr>
          <p:nvPr/>
        </p:nvSpPr>
        <p:spPr bwMode="auto">
          <a:xfrm>
            <a:off x="2544763" y="2128839"/>
            <a:ext cx="0" cy="3894137"/>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365" name="Line 6"/>
          <p:cNvSpPr>
            <a:spLocks noChangeShapeType="1"/>
          </p:cNvSpPr>
          <p:nvPr/>
        </p:nvSpPr>
        <p:spPr bwMode="auto">
          <a:xfrm>
            <a:off x="2544763" y="6022976"/>
            <a:ext cx="6208712"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5367" name="Freeform 10"/>
          <p:cNvSpPr>
            <a:spLocks/>
          </p:cNvSpPr>
          <p:nvPr/>
        </p:nvSpPr>
        <p:spPr bwMode="auto">
          <a:xfrm>
            <a:off x="2765425" y="2349501"/>
            <a:ext cx="6121400" cy="1814513"/>
          </a:xfrm>
          <a:custGeom>
            <a:avLst/>
            <a:gdLst>
              <a:gd name="T0" fmla="*/ 0 w 3856"/>
              <a:gd name="T1" fmla="*/ 2147483647 h 1143"/>
              <a:gd name="T2" fmla="*/ 2147483647 w 3856"/>
              <a:gd name="T3" fmla="*/ 2147483647 h 1143"/>
              <a:gd name="T4" fmla="*/ 2147483647 w 3856"/>
              <a:gd name="T5" fmla="*/ 2147483647 h 1143"/>
              <a:gd name="T6" fmla="*/ 2147483647 w 3856"/>
              <a:gd name="T7" fmla="*/ 0 h 1143"/>
              <a:gd name="T8" fmla="*/ 0 60000 65536"/>
              <a:gd name="T9" fmla="*/ 0 60000 65536"/>
              <a:gd name="T10" fmla="*/ 0 60000 65536"/>
              <a:gd name="T11" fmla="*/ 0 60000 65536"/>
              <a:gd name="T12" fmla="*/ 0 w 3856"/>
              <a:gd name="T13" fmla="*/ 0 h 1143"/>
              <a:gd name="T14" fmla="*/ 3856 w 3856"/>
              <a:gd name="T15" fmla="*/ 1143 h 1143"/>
            </a:gdLst>
            <a:ahLst/>
            <a:cxnLst>
              <a:cxn ang="T8">
                <a:pos x="T0" y="T1"/>
              </a:cxn>
              <a:cxn ang="T9">
                <a:pos x="T2" y="T3"/>
              </a:cxn>
              <a:cxn ang="T10">
                <a:pos x="T4" y="T5"/>
              </a:cxn>
              <a:cxn ang="T11">
                <a:pos x="T6" y="T7"/>
              </a:cxn>
            </a:cxnLst>
            <a:rect l="T12" t="T13" r="T14" b="T15"/>
            <a:pathLst>
              <a:path w="3856" h="1143">
                <a:moveTo>
                  <a:pt x="0" y="1143"/>
                </a:moveTo>
                <a:cubicBezTo>
                  <a:pt x="260" y="1094"/>
                  <a:pt x="1066" y="973"/>
                  <a:pt x="1561" y="846"/>
                </a:cubicBezTo>
                <a:cubicBezTo>
                  <a:pt x="2056" y="719"/>
                  <a:pt x="2590" y="522"/>
                  <a:pt x="2973" y="381"/>
                </a:cubicBezTo>
                <a:cubicBezTo>
                  <a:pt x="3356" y="240"/>
                  <a:pt x="3672" y="79"/>
                  <a:pt x="3856" y="0"/>
                </a:cubicBezTo>
              </a:path>
            </a:pathLst>
          </a:custGeom>
          <a:noFill/>
          <a:ln w="57150">
            <a:solidFill>
              <a:srgbClr val="008000"/>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5369" name="Line 13"/>
          <p:cNvSpPr>
            <a:spLocks noChangeShapeType="1"/>
          </p:cNvSpPr>
          <p:nvPr/>
        </p:nvSpPr>
        <p:spPr bwMode="auto">
          <a:xfrm>
            <a:off x="3016250" y="5005389"/>
            <a:ext cx="6127750" cy="0"/>
          </a:xfrm>
          <a:prstGeom prst="line">
            <a:avLst/>
          </a:prstGeom>
          <a:noFill/>
          <a:ln w="9525">
            <a:solidFill>
              <a:schemeClr val="tx1"/>
            </a:solidFill>
            <a:round/>
            <a:headEnd type="arrow" w="med" len="med"/>
            <a:tailEnd type="none" w="med" len="med"/>
          </a:ln>
          <a:extLst>
            <a:ext uri="{909E8E84-426E-40dd-AFC4-6F175D3DCCD1}">
              <a14:hiddenFill xmlns="" xmlns:a14="http://schemas.microsoft.com/office/drawing/2010/main">
                <a:noFill/>
              </a14:hiddenFill>
            </a:ext>
          </a:extLst>
        </p:spPr>
        <p:txBody>
          <a:bodyPr/>
          <a:lstStyle/>
          <a:p>
            <a:endParaRPr lang="en-US"/>
          </a:p>
        </p:txBody>
      </p:sp>
      <p:sp>
        <p:nvSpPr>
          <p:cNvPr id="15371" name="TextBox 23"/>
          <p:cNvSpPr txBox="1">
            <a:spLocks noChangeArrowheads="1"/>
          </p:cNvSpPr>
          <p:nvPr/>
        </p:nvSpPr>
        <p:spPr bwMode="auto">
          <a:xfrm>
            <a:off x="6513486" y="4523034"/>
            <a:ext cx="140335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a:solidFill>
                  <a:srgbClr val="FF0000"/>
                </a:solidFill>
                <a:latin typeface="Vadim's Writing" charset="0"/>
                <a:cs typeface="Vadim's Writing" charset="0"/>
              </a:rPr>
              <a:t>IPv6 Deployment</a:t>
            </a:r>
          </a:p>
        </p:txBody>
      </p:sp>
      <p:sp>
        <p:nvSpPr>
          <p:cNvPr id="15372" name="TextBox 24"/>
          <p:cNvSpPr txBox="1">
            <a:spLocks noChangeArrowheads="1"/>
          </p:cNvSpPr>
          <p:nvPr/>
        </p:nvSpPr>
        <p:spPr bwMode="auto">
          <a:xfrm>
            <a:off x="4722813" y="6157914"/>
            <a:ext cx="530225"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latin typeface="Vadim's Writing" charset="0"/>
                <a:cs typeface="Vadim's Writing" charset="0"/>
              </a:rPr>
              <a:t>Time</a:t>
            </a:r>
          </a:p>
        </p:txBody>
      </p:sp>
      <p:sp>
        <p:nvSpPr>
          <p:cNvPr id="15373" name="TextBox 25"/>
          <p:cNvSpPr txBox="1">
            <a:spLocks noChangeArrowheads="1"/>
          </p:cNvSpPr>
          <p:nvPr/>
        </p:nvSpPr>
        <p:spPr bwMode="auto">
          <a:xfrm>
            <a:off x="3206695" y="5006977"/>
            <a:ext cx="2363787"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a:latin typeface="Vadim's Writing" charset="0"/>
                <a:cs typeface="Vadim's Writing" charset="0"/>
              </a:rPr>
              <a:t>IPv6 Transition – Dual Stack</a:t>
            </a:r>
          </a:p>
        </p:txBody>
      </p:sp>
      <p:sp>
        <p:nvSpPr>
          <p:cNvPr id="15374" name="TextBox 26"/>
          <p:cNvSpPr txBox="1">
            <a:spLocks noChangeArrowheads="1"/>
          </p:cNvSpPr>
          <p:nvPr/>
        </p:nvSpPr>
        <p:spPr bwMode="auto">
          <a:xfrm>
            <a:off x="3744856" y="2456026"/>
            <a:ext cx="1287463"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a:solidFill>
                  <a:srgbClr val="0000FF"/>
                </a:solidFill>
                <a:latin typeface="Vadim's Writing" charset="0"/>
                <a:cs typeface="Vadim's Writing" charset="0"/>
              </a:rPr>
              <a:t>IPv4 Pool Size</a:t>
            </a:r>
          </a:p>
        </p:txBody>
      </p:sp>
      <p:sp>
        <p:nvSpPr>
          <p:cNvPr id="15375" name="TextBox 27"/>
          <p:cNvSpPr txBox="1">
            <a:spLocks noChangeArrowheads="1"/>
          </p:cNvSpPr>
          <p:nvPr/>
        </p:nvSpPr>
        <p:spPr bwMode="auto">
          <a:xfrm>
            <a:off x="2765425" y="3560764"/>
            <a:ext cx="169703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8000"/>
                </a:solidFill>
                <a:latin typeface="Vadim's Writing" charset="0"/>
                <a:cs typeface="Vadim's Writing" charset="0"/>
              </a:rPr>
              <a:t>Size of the Internet</a:t>
            </a:r>
          </a:p>
        </p:txBody>
      </p:sp>
      <p:sp>
        <p:nvSpPr>
          <p:cNvPr id="2" name="Freeform 1">
            <a:extLst>
              <a:ext uri="{FF2B5EF4-FFF2-40B4-BE49-F238E27FC236}">
                <a16:creationId xmlns:a16="http://schemas.microsoft.com/office/drawing/2014/main" id="{FFB8A2E9-985F-DE6D-A233-3792B699C9FF}"/>
              </a:ext>
            </a:extLst>
          </p:cNvPr>
          <p:cNvSpPr/>
          <p:nvPr/>
        </p:nvSpPr>
        <p:spPr>
          <a:xfrm>
            <a:off x="2869324" y="2554014"/>
            <a:ext cx="5402317" cy="3468465"/>
          </a:xfrm>
          <a:custGeom>
            <a:avLst/>
            <a:gdLst>
              <a:gd name="connsiteX0" fmla="*/ 0 w 5402317"/>
              <a:gd name="connsiteY0" fmla="*/ 0 h 3468465"/>
              <a:gd name="connsiteX1" fmla="*/ 504497 w 5402317"/>
              <a:gd name="connsiteY1" fmla="*/ 126124 h 3468465"/>
              <a:gd name="connsiteX2" fmla="*/ 1177159 w 5402317"/>
              <a:gd name="connsiteY2" fmla="*/ 472965 h 3468465"/>
              <a:gd name="connsiteX3" fmla="*/ 1860331 w 5402317"/>
              <a:gd name="connsiteY3" fmla="*/ 1755227 h 3468465"/>
              <a:gd name="connsiteX4" fmla="*/ 2091559 w 5402317"/>
              <a:gd name="connsiteY4" fmla="*/ 2743200 h 3468465"/>
              <a:gd name="connsiteX5" fmla="*/ 2144110 w 5402317"/>
              <a:gd name="connsiteY5" fmla="*/ 3394841 h 3468465"/>
              <a:gd name="connsiteX6" fmla="*/ 2417379 w 5402317"/>
              <a:gd name="connsiteY6" fmla="*/ 3415862 h 3468465"/>
              <a:gd name="connsiteX7" fmla="*/ 2816773 w 5402317"/>
              <a:gd name="connsiteY7" fmla="*/ 3468414 h 3468465"/>
              <a:gd name="connsiteX8" fmla="*/ 3426373 w 5402317"/>
              <a:gd name="connsiteY8" fmla="*/ 3426372 h 3468465"/>
              <a:gd name="connsiteX9" fmla="*/ 4109545 w 5402317"/>
              <a:gd name="connsiteY9" fmla="*/ 3468414 h 3468465"/>
              <a:gd name="connsiteX10" fmla="*/ 4866290 w 5402317"/>
              <a:gd name="connsiteY10" fmla="*/ 3426372 h 3468465"/>
              <a:gd name="connsiteX11" fmla="*/ 5402317 w 5402317"/>
              <a:gd name="connsiteY11" fmla="*/ 3468414 h 3468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02317" h="3468465">
                <a:moveTo>
                  <a:pt x="0" y="0"/>
                </a:moveTo>
                <a:cubicBezTo>
                  <a:pt x="154152" y="23648"/>
                  <a:pt x="308304" y="47297"/>
                  <a:pt x="504497" y="126124"/>
                </a:cubicBezTo>
                <a:cubicBezTo>
                  <a:pt x="700690" y="204951"/>
                  <a:pt x="951187" y="201448"/>
                  <a:pt x="1177159" y="472965"/>
                </a:cubicBezTo>
                <a:cubicBezTo>
                  <a:pt x="1403131" y="744482"/>
                  <a:pt x="1707931" y="1376855"/>
                  <a:pt x="1860331" y="1755227"/>
                </a:cubicBezTo>
                <a:cubicBezTo>
                  <a:pt x="2012731" y="2133600"/>
                  <a:pt x="2044263" y="2469931"/>
                  <a:pt x="2091559" y="2743200"/>
                </a:cubicBezTo>
                <a:cubicBezTo>
                  <a:pt x="2138855" y="3016469"/>
                  <a:pt x="2089807" y="3282731"/>
                  <a:pt x="2144110" y="3394841"/>
                </a:cubicBezTo>
                <a:cubicBezTo>
                  <a:pt x="2198413" y="3506951"/>
                  <a:pt x="2305269" y="3403600"/>
                  <a:pt x="2417379" y="3415862"/>
                </a:cubicBezTo>
                <a:cubicBezTo>
                  <a:pt x="2529489" y="3428124"/>
                  <a:pt x="2648607" y="3466662"/>
                  <a:pt x="2816773" y="3468414"/>
                </a:cubicBezTo>
                <a:cubicBezTo>
                  <a:pt x="2984939" y="3470166"/>
                  <a:pt x="3210911" y="3426372"/>
                  <a:pt x="3426373" y="3426372"/>
                </a:cubicBezTo>
                <a:cubicBezTo>
                  <a:pt x="3641835" y="3426372"/>
                  <a:pt x="3869559" y="3468414"/>
                  <a:pt x="4109545" y="3468414"/>
                </a:cubicBezTo>
                <a:cubicBezTo>
                  <a:pt x="4349531" y="3468414"/>
                  <a:pt x="4650828" y="3426372"/>
                  <a:pt x="4866290" y="3426372"/>
                </a:cubicBezTo>
                <a:cubicBezTo>
                  <a:pt x="5081752" y="3426372"/>
                  <a:pt x="5242034" y="3447393"/>
                  <a:pt x="5402317" y="3468414"/>
                </a:cubicBezTo>
              </a:path>
            </a:pathLst>
          </a:custGeom>
          <a:noFill/>
          <a:ln w="57150">
            <a:solidFill>
              <a:schemeClr val="accent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Freeform 3">
            <a:extLst>
              <a:ext uri="{FF2B5EF4-FFF2-40B4-BE49-F238E27FC236}">
                <a16:creationId xmlns:a16="http://schemas.microsoft.com/office/drawing/2014/main" id="{A1BF0D96-246B-B0EE-1EDF-76AC94AE7B0F}"/>
              </a:ext>
            </a:extLst>
          </p:cNvPr>
          <p:cNvSpPr/>
          <p:nvPr/>
        </p:nvSpPr>
        <p:spPr>
          <a:xfrm>
            <a:off x="2890345" y="4929352"/>
            <a:ext cx="5307724" cy="1096790"/>
          </a:xfrm>
          <a:custGeom>
            <a:avLst/>
            <a:gdLst>
              <a:gd name="connsiteX0" fmla="*/ 0 w 5307724"/>
              <a:gd name="connsiteY0" fmla="*/ 1061545 h 1096790"/>
              <a:gd name="connsiteX1" fmla="*/ 536027 w 5307724"/>
              <a:gd name="connsiteY1" fmla="*/ 1072055 h 1096790"/>
              <a:gd name="connsiteX2" fmla="*/ 1187669 w 5307724"/>
              <a:gd name="connsiteY2" fmla="*/ 1061545 h 1096790"/>
              <a:gd name="connsiteX3" fmla="*/ 1986455 w 5307724"/>
              <a:gd name="connsiteY3" fmla="*/ 1072055 h 1096790"/>
              <a:gd name="connsiteX4" fmla="*/ 2816772 w 5307724"/>
              <a:gd name="connsiteY4" fmla="*/ 1093076 h 1096790"/>
              <a:gd name="connsiteX5" fmla="*/ 3436883 w 5307724"/>
              <a:gd name="connsiteY5" fmla="*/ 987972 h 1096790"/>
              <a:gd name="connsiteX6" fmla="*/ 4088524 w 5307724"/>
              <a:gd name="connsiteY6" fmla="*/ 672662 h 1096790"/>
              <a:gd name="connsiteX7" fmla="*/ 4561489 w 5307724"/>
              <a:gd name="connsiteY7" fmla="*/ 325820 h 1096790"/>
              <a:gd name="connsiteX8" fmla="*/ 4897821 w 5307724"/>
              <a:gd name="connsiteY8" fmla="*/ 126124 h 1096790"/>
              <a:gd name="connsiteX9" fmla="*/ 5307724 w 5307724"/>
              <a:gd name="connsiteY9" fmla="*/ 0 h 109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07724" h="1096790">
                <a:moveTo>
                  <a:pt x="0" y="1061545"/>
                </a:moveTo>
                <a:cubicBezTo>
                  <a:pt x="169041" y="1066800"/>
                  <a:pt x="338082" y="1072055"/>
                  <a:pt x="536027" y="1072055"/>
                </a:cubicBezTo>
                <a:cubicBezTo>
                  <a:pt x="733972" y="1072055"/>
                  <a:pt x="945931" y="1061545"/>
                  <a:pt x="1187669" y="1061545"/>
                </a:cubicBezTo>
                <a:cubicBezTo>
                  <a:pt x="1429407" y="1061545"/>
                  <a:pt x="1986455" y="1072055"/>
                  <a:pt x="1986455" y="1072055"/>
                </a:cubicBezTo>
                <a:cubicBezTo>
                  <a:pt x="2257972" y="1077310"/>
                  <a:pt x="2575034" y="1107090"/>
                  <a:pt x="2816772" y="1093076"/>
                </a:cubicBezTo>
                <a:cubicBezTo>
                  <a:pt x="3058510" y="1079062"/>
                  <a:pt x="3224924" y="1058041"/>
                  <a:pt x="3436883" y="987972"/>
                </a:cubicBezTo>
                <a:cubicBezTo>
                  <a:pt x="3648842" y="917903"/>
                  <a:pt x="3901090" y="783021"/>
                  <a:pt x="4088524" y="672662"/>
                </a:cubicBezTo>
                <a:cubicBezTo>
                  <a:pt x="4275958" y="562303"/>
                  <a:pt x="4426606" y="416910"/>
                  <a:pt x="4561489" y="325820"/>
                </a:cubicBezTo>
                <a:cubicBezTo>
                  <a:pt x="4696372" y="234730"/>
                  <a:pt x="4773449" y="180427"/>
                  <a:pt x="4897821" y="126124"/>
                </a:cubicBezTo>
                <a:cubicBezTo>
                  <a:pt x="5022193" y="71821"/>
                  <a:pt x="5164958" y="35910"/>
                  <a:pt x="5307724" y="0"/>
                </a:cubicBezTo>
              </a:path>
            </a:pathLst>
          </a:custGeom>
          <a:noFill/>
          <a:ln w="5715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1889033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9D8B6-E776-6369-5B55-B01DD5510A7B}"/>
              </a:ext>
            </a:extLst>
          </p:cNvPr>
          <p:cNvSpPr>
            <a:spLocks noGrp="1"/>
          </p:cNvSpPr>
          <p:nvPr>
            <p:ph type="title"/>
          </p:nvPr>
        </p:nvSpPr>
        <p:spPr/>
        <p:txBody>
          <a:bodyPr/>
          <a:lstStyle/>
          <a:p>
            <a:r>
              <a:rPr lang="en-US" dirty="0"/>
              <a:t>Why did we stuff up this transition?</a:t>
            </a:r>
          </a:p>
        </p:txBody>
      </p:sp>
      <p:sp>
        <p:nvSpPr>
          <p:cNvPr id="3" name="Content Placeholder 2">
            <a:extLst>
              <a:ext uri="{FF2B5EF4-FFF2-40B4-BE49-F238E27FC236}">
                <a16:creationId xmlns:a16="http://schemas.microsoft.com/office/drawing/2014/main" id="{B814B945-057D-1C0C-DA10-7DF68D8F4C7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8377115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1BAE4-7FB6-9FBF-FC77-E5A5517175E2}"/>
              </a:ext>
            </a:extLst>
          </p:cNvPr>
          <p:cNvSpPr>
            <a:spLocks noGrp="1"/>
          </p:cNvSpPr>
          <p:nvPr>
            <p:ph type="title"/>
          </p:nvPr>
        </p:nvSpPr>
        <p:spPr/>
        <p:txBody>
          <a:bodyPr/>
          <a:lstStyle/>
          <a:p>
            <a:r>
              <a:rPr lang="en-AU" dirty="0"/>
              <a:t>“The Internet” does not exist</a:t>
            </a:r>
          </a:p>
        </p:txBody>
      </p:sp>
      <p:sp>
        <p:nvSpPr>
          <p:cNvPr id="3" name="Content Placeholder 2">
            <a:extLst>
              <a:ext uri="{FF2B5EF4-FFF2-40B4-BE49-F238E27FC236}">
                <a16:creationId xmlns:a16="http://schemas.microsoft.com/office/drawing/2014/main" id="{E2306932-C90F-00BC-9232-26A9E5E87C57}"/>
              </a:ext>
            </a:extLst>
          </p:cNvPr>
          <p:cNvSpPr>
            <a:spLocks noGrp="1"/>
          </p:cNvSpPr>
          <p:nvPr>
            <p:ph idx="1"/>
          </p:nvPr>
        </p:nvSpPr>
        <p:spPr/>
        <p:txBody>
          <a:bodyPr>
            <a:normAutofit/>
          </a:bodyPr>
          <a:lstStyle/>
          <a:p>
            <a:pPr marL="0" indent="0">
              <a:buNone/>
            </a:pPr>
            <a:r>
              <a:rPr lang="en-AU" b="1" dirty="0"/>
              <a:t>Noone is in control</a:t>
            </a:r>
          </a:p>
          <a:p>
            <a:pPr lvl="1"/>
            <a:r>
              <a:rPr lang="en-AU" dirty="0"/>
              <a:t>The Internet is not a singly managed entity</a:t>
            </a:r>
          </a:p>
          <a:p>
            <a:pPr lvl="1"/>
            <a:r>
              <a:rPr lang="en-AU" dirty="0"/>
              <a:t>Noone is there to tell anyone else what they can (or cannot) do</a:t>
            </a:r>
          </a:p>
          <a:p>
            <a:pPr lvl="1"/>
            <a:r>
              <a:rPr lang="en-AU" dirty="0"/>
              <a:t>The Internet is a collection of markets (Goods and services, Transmission and switching, Technologies, …)</a:t>
            </a:r>
          </a:p>
          <a:p>
            <a:pPr lvl="1"/>
            <a:r>
              <a:rPr lang="en-AU" dirty="0"/>
              <a:t>We find it impossible to orchestrate collective synchronised actions across all these distinct activities</a:t>
            </a:r>
          </a:p>
          <a:p>
            <a:pPr lvl="1"/>
            <a:r>
              <a:rPr lang="en-AU" dirty="0"/>
              <a:t>So the status quo accumulates a huge amount of inertial momentum</a:t>
            </a:r>
          </a:p>
          <a:p>
            <a:pPr lvl="1"/>
            <a:r>
              <a:rPr lang="en-AU" dirty="0"/>
              <a:t>Which makes it terribly hard to change direction in an orderly manner!</a:t>
            </a:r>
          </a:p>
          <a:p>
            <a:endParaRPr lang="en-AU" dirty="0"/>
          </a:p>
        </p:txBody>
      </p:sp>
    </p:spTree>
    <p:extLst>
      <p:ext uri="{BB962C8B-B14F-4D97-AF65-F5344CB8AC3E}">
        <p14:creationId xmlns:p14="http://schemas.microsoft.com/office/powerpoint/2010/main" val="13484074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p:cNvPicPr>
            <a:picLocks noChangeAspect="1" noChangeArrowheads="1"/>
          </p:cNvPicPr>
          <p:nvPr/>
        </p:nvPicPr>
        <p:blipFill>
          <a:blip r:embed="rId2">
            <a:extLst>
              <a:ext uri="{28A0092B-C50C-407E-A947-70E740481C1C}">
                <a14:useLocalDpi xmlns:a14="http://schemas.microsoft.com/office/drawing/2010/main" val="0"/>
              </a:ext>
            </a:extLst>
          </a:blip>
          <a:srcRect t="8540" b="8357"/>
          <a:stretch>
            <a:fillRect/>
          </a:stretch>
        </p:blipFill>
        <p:spPr bwMode="auto">
          <a:xfrm>
            <a:off x="3795219" y="2560787"/>
            <a:ext cx="4286250" cy="3214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31746" name="Rectangle 2"/>
          <p:cNvSpPr>
            <a:spLocks noGrp="1" noChangeArrowheads="1"/>
          </p:cNvSpPr>
          <p:nvPr>
            <p:ph type="title"/>
          </p:nvPr>
        </p:nvSpPr>
        <p:spPr>
          <a:xfrm>
            <a:off x="838199" y="365125"/>
            <a:ext cx="11091041" cy="1325563"/>
          </a:xfrm>
        </p:spPr>
        <p:txBody>
          <a:bodyPr>
            <a:normAutofit/>
          </a:bodyPr>
          <a:lstStyle/>
          <a:p>
            <a:pPr eaLnBrk="1" hangingPunct="1">
              <a:defRPr/>
            </a:pPr>
            <a:r>
              <a:rPr lang="en-US" dirty="0"/>
              <a:t>The transition is more like this!</a:t>
            </a:r>
          </a:p>
        </p:txBody>
      </p:sp>
    </p:spTree>
    <p:extLst>
      <p:ext uri="{BB962C8B-B14F-4D97-AF65-F5344CB8AC3E}">
        <p14:creationId xmlns:p14="http://schemas.microsoft.com/office/powerpoint/2010/main" val="4175977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p:txBody>
          <a:bodyPr/>
          <a:lstStyle/>
          <a:p>
            <a:pPr eaLnBrk="1" hangingPunct="1">
              <a:defRPr/>
            </a:pPr>
            <a:r>
              <a:rPr lang="en-US" dirty="0">
                <a:latin typeface="Powderfinger Type"/>
                <a:cs typeface="Powderfinger Type"/>
              </a:rPr>
              <a:t>It’s now 2026 and we are still in this transition</a:t>
            </a:r>
          </a:p>
        </p:txBody>
      </p:sp>
      <p:sp>
        <p:nvSpPr>
          <p:cNvPr id="30722" name="Rectangle 2"/>
          <p:cNvSpPr>
            <a:spLocks noGrp="1" noChangeArrowheads="1"/>
          </p:cNvSpPr>
          <p:nvPr>
            <p:ph type="body" idx="1"/>
          </p:nvPr>
        </p:nvSpPr>
        <p:spPr>
          <a:xfrm>
            <a:off x="1040524" y="1946673"/>
            <a:ext cx="10313275" cy="4018359"/>
          </a:xfrm>
        </p:spPr>
        <p:txBody>
          <a:bodyPr>
            <a:normAutofit fontScale="92500"/>
          </a:bodyPr>
          <a:lstStyle/>
          <a:p>
            <a:pPr marL="282156" indent="0">
              <a:buSzPct val="125000"/>
              <a:buNone/>
              <a:defRPr/>
            </a:pPr>
            <a:r>
              <a:rPr lang="en-US" dirty="0"/>
              <a:t>W</a:t>
            </a:r>
            <a:r>
              <a:rPr lang="en-US" dirty="0">
                <a:latin typeface="+mn-lt"/>
              </a:rPr>
              <a:t>e underestimated the awesome ability of NATs to squeeze out  address efficiencies – the past decade of massive growth on the Internet has been largely based on various forms of NAT usage</a:t>
            </a:r>
          </a:p>
          <a:p>
            <a:pPr marL="282156" indent="0">
              <a:buSzPct val="125000"/>
              <a:buNone/>
              <a:defRPr/>
            </a:pPr>
            <a:endParaRPr lang="en-US" dirty="0"/>
          </a:p>
          <a:p>
            <a:pPr marL="282156" indent="0">
              <a:buSzPct val="125000"/>
              <a:buNone/>
              <a:defRPr/>
            </a:pPr>
            <a:r>
              <a:rPr lang="en-US" dirty="0">
                <a:latin typeface="+mn-lt"/>
              </a:rPr>
              <a:t>NATs expanded the usabl</a:t>
            </a:r>
            <a:r>
              <a:rPr lang="en-US" dirty="0"/>
              <a:t>e </a:t>
            </a:r>
            <a:r>
              <a:rPr lang="en-US" dirty="0">
                <a:latin typeface="+mn-lt"/>
              </a:rPr>
              <a:t>IPv4 address capacity by a further ~20 bits</a:t>
            </a:r>
            <a:endParaRPr lang="en-US" dirty="0"/>
          </a:p>
          <a:p>
            <a:pPr marL="1196556" lvl="1" indent="-457200">
              <a:buSzPct val="125000"/>
              <a:defRPr/>
            </a:pPr>
            <a:r>
              <a:rPr lang="en-US" dirty="0">
                <a:latin typeface="+mn-lt"/>
              </a:rPr>
              <a:t>Each bit of increased </a:t>
            </a:r>
            <a:r>
              <a:rPr lang="en-US" dirty="0"/>
              <a:t>address size</a:t>
            </a:r>
            <a:r>
              <a:rPr lang="en-US" dirty="0">
                <a:latin typeface="+mn-lt"/>
              </a:rPr>
              <a:t> doubles the total capacity of the space</a:t>
            </a:r>
          </a:p>
          <a:p>
            <a:pPr marL="1196556" lvl="1" indent="-457200">
              <a:buSzPct val="125000"/>
              <a:defRPr/>
            </a:pPr>
            <a:r>
              <a:rPr lang="en-US" dirty="0"/>
              <a:t>It’s taken us much longer than we thought to fill up these additional address bits</a:t>
            </a:r>
          </a:p>
          <a:p>
            <a:pPr marL="1196556" lvl="1" indent="-457200">
              <a:buSzPct val="125000"/>
              <a:defRPr/>
            </a:pPr>
            <a:r>
              <a:rPr lang="en-US" dirty="0">
                <a:latin typeface="+mn-lt"/>
              </a:rPr>
              <a:t>There is no common sense of urgency here</a:t>
            </a:r>
          </a:p>
        </p:txBody>
      </p:sp>
    </p:spTree>
    <p:extLst>
      <p:ext uri="{BB962C8B-B14F-4D97-AF65-F5344CB8AC3E}">
        <p14:creationId xmlns:p14="http://schemas.microsoft.com/office/powerpoint/2010/main" val="17152941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7F0D2-0BA3-00D9-DD0E-84780F358872}"/>
              </a:ext>
            </a:extLst>
          </p:cNvPr>
          <p:cNvSpPr>
            <a:spLocks noGrp="1"/>
          </p:cNvSpPr>
          <p:nvPr>
            <p:ph type="title"/>
          </p:nvPr>
        </p:nvSpPr>
        <p:spPr/>
        <p:txBody>
          <a:bodyPr/>
          <a:lstStyle/>
          <a:p>
            <a:r>
              <a:rPr lang="en-AU" dirty="0"/>
              <a:t>So how is this transition going?</a:t>
            </a:r>
          </a:p>
        </p:txBody>
      </p:sp>
      <p:sp>
        <p:nvSpPr>
          <p:cNvPr id="3" name="Content Placeholder 2">
            <a:extLst>
              <a:ext uri="{FF2B5EF4-FFF2-40B4-BE49-F238E27FC236}">
                <a16:creationId xmlns:a16="http://schemas.microsoft.com/office/drawing/2014/main" id="{B9C25717-966F-BD46-3658-9A30DA21FD5F}"/>
              </a:ext>
            </a:extLst>
          </p:cNvPr>
          <p:cNvSpPr>
            <a:spLocks noGrp="1"/>
          </p:cNvSpPr>
          <p:nvPr>
            <p:ph idx="1"/>
          </p:nvPr>
        </p:nvSpPr>
        <p:spPr>
          <a:xfrm>
            <a:off x="4056993" y="3111061"/>
            <a:ext cx="7296807" cy="3065901"/>
          </a:xfrm>
        </p:spPr>
        <p:txBody>
          <a:bodyPr/>
          <a:lstStyle/>
          <a:p>
            <a:pPr marL="0" indent="0">
              <a:buNone/>
            </a:pPr>
            <a:r>
              <a:rPr lang="en-AU" dirty="0"/>
              <a:t>Slowly!</a:t>
            </a:r>
          </a:p>
        </p:txBody>
      </p:sp>
    </p:spTree>
    <p:extLst>
      <p:ext uri="{BB962C8B-B14F-4D97-AF65-F5344CB8AC3E}">
        <p14:creationId xmlns:p14="http://schemas.microsoft.com/office/powerpoint/2010/main" val="7356672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26F68F-E058-72ED-AFCA-75A1184854E5}"/>
              </a:ext>
            </a:extLst>
          </p:cNvPr>
          <p:cNvPicPr>
            <a:picLocks noChangeAspect="1"/>
          </p:cNvPicPr>
          <p:nvPr/>
        </p:nvPicPr>
        <p:blipFill>
          <a:blip r:embed="rId2"/>
          <a:stretch>
            <a:fillRect/>
          </a:stretch>
        </p:blipFill>
        <p:spPr>
          <a:xfrm>
            <a:off x="1369400" y="1690687"/>
            <a:ext cx="9710679" cy="4486275"/>
          </a:xfrm>
          <a:prstGeom prst="rect">
            <a:avLst/>
          </a:prstGeom>
        </p:spPr>
      </p:pic>
      <p:sp>
        <p:nvSpPr>
          <p:cNvPr id="2" name="Title 1">
            <a:extLst>
              <a:ext uri="{FF2B5EF4-FFF2-40B4-BE49-F238E27FC236}">
                <a16:creationId xmlns:a16="http://schemas.microsoft.com/office/drawing/2014/main" id="{2FF29BB8-C6E6-9386-A30D-27F74ED631C7}"/>
              </a:ext>
            </a:extLst>
          </p:cNvPr>
          <p:cNvSpPr>
            <a:spLocks noGrp="1"/>
          </p:cNvSpPr>
          <p:nvPr>
            <p:ph type="title"/>
          </p:nvPr>
        </p:nvSpPr>
        <p:spPr/>
        <p:txBody>
          <a:bodyPr/>
          <a:lstStyle/>
          <a:p>
            <a:r>
              <a:rPr lang="en-AU" dirty="0"/>
              <a:t>Let’s look at progress so far</a:t>
            </a:r>
          </a:p>
        </p:txBody>
      </p:sp>
      <p:sp>
        <p:nvSpPr>
          <p:cNvPr id="3" name="TextBox 2">
            <a:extLst>
              <a:ext uri="{FF2B5EF4-FFF2-40B4-BE49-F238E27FC236}">
                <a16:creationId xmlns:a16="http://schemas.microsoft.com/office/drawing/2014/main" id="{16BE0A3B-FF5C-32C6-AD07-B06BB133E3A3}"/>
              </a:ext>
            </a:extLst>
          </p:cNvPr>
          <p:cNvSpPr txBox="1"/>
          <p:nvPr/>
        </p:nvSpPr>
        <p:spPr>
          <a:xfrm rot="5400000">
            <a:off x="10274826" y="3376247"/>
            <a:ext cx="1979837" cy="369332"/>
          </a:xfrm>
          <a:prstGeom prst="rect">
            <a:avLst/>
          </a:prstGeom>
          <a:noFill/>
        </p:spPr>
        <p:txBody>
          <a:bodyPr wrap="none" rtlCol="0">
            <a:spAutoFit/>
          </a:bodyPr>
          <a:lstStyle/>
          <a:p>
            <a:r>
              <a:rPr lang="en-US" dirty="0"/>
              <a:t>% of Internet Users</a:t>
            </a:r>
          </a:p>
        </p:txBody>
      </p:sp>
      <p:sp>
        <p:nvSpPr>
          <p:cNvPr id="5" name="TextBox 4">
            <a:extLst>
              <a:ext uri="{FF2B5EF4-FFF2-40B4-BE49-F238E27FC236}">
                <a16:creationId xmlns:a16="http://schemas.microsoft.com/office/drawing/2014/main" id="{B1A8798D-275D-E396-70E5-6C7AD8A8FC60}"/>
              </a:ext>
            </a:extLst>
          </p:cNvPr>
          <p:cNvSpPr txBox="1"/>
          <p:nvPr/>
        </p:nvSpPr>
        <p:spPr>
          <a:xfrm>
            <a:off x="5599055" y="6176962"/>
            <a:ext cx="625684" cy="369332"/>
          </a:xfrm>
          <a:prstGeom prst="rect">
            <a:avLst/>
          </a:prstGeom>
          <a:noFill/>
        </p:spPr>
        <p:txBody>
          <a:bodyPr wrap="none" rtlCol="0">
            <a:spAutoFit/>
          </a:bodyPr>
          <a:lstStyle/>
          <a:p>
            <a:r>
              <a:rPr lang="en-US" dirty="0"/>
              <a:t>Date</a:t>
            </a:r>
          </a:p>
        </p:txBody>
      </p:sp>
    </p:spTree>
    <p:extLst>
      <p:ext uri="{BB962C8B-B14F-4D97-AF65-F5344CB8AC3E}">
        <p14:creationId xmlns:p14="http://schemas.microsoft.com/office/powerpoint/2010/main" val="4236370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latin typeface="Powderfinger Type"/>
                <a:cs typeface="Powderfinger Type"/>
              </a:rPr>
              <a:t>Again.</a:t>
            </a:r>
          </a:p>
        </p:txBody>
      </p:sp>
    </p:spTree>
    <p:extLst>
      <p:ext uri="{BB962C8B-B14F-4D97-AF65-F5344CB8AC3E}">
        <p14:creationId xmlns:p14="http://schemas.microsoft.com/office/powerpoint/2010/main" val="11634044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ED4A7-50A8-126E-802B-11D8AFED63E0}"/>
              </a:ext>
            </a:extLst>
          </p:cNvPr>
          <p:cNvSpPr>
            <a:spLocks noGrp="1"/>
          </p:cNvSpPr>
          <p:nvPr>
            <p:ph type="title"/>
          </p:nvPr>
        </p:nvSpPr>
        <p:spPr/>
        <p:txBody>
          <a:bodyPr/>
          <a:lstStyle/>
          <a:p>
            <a:r>
              <a:rPr lang="en-AU" dirty="0"/>
              <a:t>Why is this taking so long?</a:t>
            </a:r>
          </a:p>
        </p:txBody>
      </p:sp>
      <p:sp>
        <p:nvSpPr>
          <p:cNvPr id="3" name="Content Placeholder 2">
            <a:extLst>
              <a:ext uri="{FF2B5EF4-FFF2-40B4-BE49-F238E27FC236}">
                <a16:creationId xmlns:a16="http://schemas.microsoft.com/office/drawing/2014/main" id="{96DDECAC-F9B7-7F48-D927-3B4ACBEDF8E7}"/>
              </a:ext>
            </a:extLst>
          </p:cNvPr>
          <p:cNvSpPr>
            <a:spLocks noGrp="1"/>
          </p:cNvSpPr>
          <p:nvPr>
            <p:ph idx="1"/>
          </p:nvPr>
        </p:nvSpPr>
        <p:spPr/>
        <p:txBody>
          <a:bodyPr/>
          <a:lstStyle/>
          <a:p>
            <a:pPr marL="0" indent="0">
              <a:buNone/>
            </a:pPr>
            <a:r>
              <a:rPr lang="en-AU" dirty="0"/>
              <a:t>NATs are just too good!</a:t>
            </a:r>
          </a:p>
          <a:p>
            <a:pPr lvl="1"/>
            <a:r>
              <a:rPr lang="en-AU" dirty="0"/>
              <a:t>NATs drive every part of today’s internet, and we’ve adapted the entire IP infrastructure and application space to work in a NAT environment </a:t>
            </a:r>
          </a:p>
          <a:p>
            <a:pPr lvl="1"/>
            <a:r>
              <a:rPr lang="en-AU" dirty="0"/>
              <a:t>And we changed the architecture of the Internet into a client/server model</a:t>
            </a:r>
          </a:p>
          <a:p>
            <a:pPr lvl="2"/>
            <a:r>
              <a:rPr lang="en-AU" dirty="0"/>
              <a:t>Where clients don’t need permanently assigned public addresses</a:t>
            </a:r>
          </a:p>
          <a:p>
            <a:pPr lvl="1"/>
            <a:r>
              <a:rPr lang="en-AU" dirty="0"/>
              <a:t>NATs have allowed us to build a network with some 40 billion connected devices – and we are confident that we can grow further</a:t>
            </a:r>
          </a:p>
          <a:p>
            <a:pPr lvl="1"/>
            <a:endParaRPr lang="en-AU" dirty="0"/>
          </a:p>
          <a:p>
            <a:pPr lvl="1"/>
            <a:endParaRPr lang="en-AU" dirty="0"/>
          </a:p>
          <a:p>
            <a:endParaRPr lang="en-AU" dirty="0"/>
          </a:p>
        </p:txBody>
      </p:sp>
    </p:spTree>
    <p:extLst>
      <p:ext uri="{BB962C8B-B14F-4D97-AF65-F5344CB8AC3E}">
        <p14:creationId xmlns:p14="http://schemas.microsoft.com/office/powerpoint/2010/main" val="39092421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0A3EA-D9B8-66DF-71AA-2142B788F582}"/>
              </a:ext>
            </a:extLst>
          </p:cNvPr>
          <p:cNvSpPr>
            <a:spLocks noGrp="1"/>
          </p:cNvSpPr>
          <p:nvPr>
            <p:ph type="title"/>
          </p:nvPr>
        </p:nvSpPr>
        <p:spPr/>
        <p:txBody>
          <a:bodyPr/>
          <a:lstStyle/>
          <a:p>
            <a:r>
              <a:rPr lang="en-AU" dirty="0"/>
              <a:t>Why is this taking so long</a:t>
            </a:r>
          </a:p>
        </p:txBody>
      </p:sp>
      <p:sp>
        <p:nvSpPr>
          <p:cNvPr id="3" name="Content Placeholder 2">
            <a:extLst>
              <a:ext uri="{FF2B5EF4-FFF2-40B4-BE49-F238E27FC236}">
                <a16:creationId xmlns:a16="http://schemas.microsoft.com/office/drawing/2014/main" id="{92B7BFE6-6F6B-C788-AA38-D0AABE24CD26}"/>
              </a:ext>
            </a:extLst>
          </p:cNvPr>
          <p:cNvSpPr>
            <a:spLocks noGrp="1"/>
          </p:cNvSpPr>
          <p:nvPr>
            <p:ph idx="1"/>
          </p:nvPr>
        </p:nvSpPr>
        <p:spPr/>
        <p:txBody>
          <a:bodyPr/>
          <a:lstStyle/>
          <a:p>
            <a:r>
              <a:rPr lang="en-AU" dirty="0"/>
              <a:t>The transition timetable is not being set by the early adopters</a:t>
            </a:r>
          </a:p>
          <a:p>
            <a:pPr lvl="1"/>
            <a:r>
              <a:rPr lang="en-AU" dirty="0"/>
              <a:t>There is not enough competitive advantage for early adopters to drive the transition</a:t>
            </a:r>
          </a:p>
          <a:p>
            <a:r>
              <a:rPr lang="en-AU" dirty="0"/>
              <a:t>The transition timetable is not being set by the late adopters</a:t>
            </a:r>
          </a:p>
          <a:p>
            <a:pPr lvl="1"/>
            <a:r>
              <a:rPr lang="en-AU" dirty="0"/>
              <a:t>At some point the last to adopt cannot impose a hold over everyone else</a:t>
            </a:r>
          </a:p>
          <a:p>
            <a:r>
              <a:rPr lang="en-AU" dirty="0"/>
              <a:t>Transition is a form of “majority” decision making</a:t>
            </a:r>
          </a:p>
          <a:p>
            <a:pPr lvl="1"/>
            <a:r>
              <a:rPr lang="en-AU" dirty="0"/>
              <a:t>It’s a case of “critical mass” that will determine at what point dual stack service providers will contemplate dropping IPv4 and completing their part of the transition </a:t>
            </a:r>
          </a:p>
        </p:txBody>
      </p:sp>
    </p:spTree>
    <p:extLst>
      <p:ext uri="{BB962C8B-B14F-4D97-AF65-F5344CB8AC3E}">
        <p14:creationId xmlns:p14="http://schemas.microsoft.com/office/powerpoint/2010/main" val="42655105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E873709-F585-3047-F29F-E5AC32DC0156}"/>
              </a:ext>
            </a:extLst>
          </p:cNvPr>
          <p:cNvPicPr>
            <a:picLocks noChangeAspect="1"/>
          </p:cNvPicPr>
          <p:nvPr/>
        </p:nvPicPr>
        <p:blipFill>
          <a:blip r:embed="rId2"/>
          <a:stretch>
            <a:fillRect/>
          </a:stretch>
        </p:blipFill>
        <p:spPr>
          <a:xfrm>
            <a:off x="1418441" y="1598797"/>
            <a:ext cx="9601650" cy="4528437"/>
          </a:xfrm>
          <a:prstGeom prst="rect">
            <a:avLst/>
          </a:prstGeom>
        </p:spPr>
      </p:pic>
      <p:sp>
        <p:nvSpPr>
          <p:cNvPr id="2" name="Title 1">
            <a:extLst>
              <a:ext uri="{FF2B5EF4-FFF2-40B4-BE49-F238E27FC236}">
                <a16:creationId xmlns:a16="http://schemas.microsoft.com/office/drawing/2014/main" id="{16B7FE93-3B0E-C241-B0AE-0ADE988B3844}"/>
              </a:ext>
            </a:extLst>
          </p:cNvPr>
          <p:cNvSpPr>
            <a:spLocks noGrp="1"/>
          </p:cNvSpPr>
          <p:nvPr>
            <p:ph type="title"/>
          </p:nvPr>
        </p:nvSpPr>
        <p:spPr/>
        <p:txBody>
          <a:bodyPr/>
          <a:lstStyle/>
          <a:p>
            <a:r>
              <a:rPr lang="en-AU" dirty="0"/>
              <a:t>IPv6 Adoption today</a:t>
            </a:r>
          </a:p>
        </p:txBody>
      </p:sp>
      <p:sp>
        <p:nvSpPr>
          <p:cNvPr id="6" name="Rectangle 5">
            <a:extLst>
              <a:ext uri="{FF2B5EF4-FFF2-40B4-BE49-F238E27FC236}">
                <a16:creationId xmlns:a16="http://schemas.microsoft.com/office/drawing/2014/main" id="{2CDA71E0-31C0-F728-6BD4-2B85E5D0C634}"/>
              </a:ext>
            </a:extLst>
          </p:cNvPr>
          <p:cNvSpPr/>
          <p:nvPr/>
        </p:nvSpPr>
        <p:spPr>
          <a:xfrm>
            <a:off x="1681655" y="5854262"/>
            <a:ext cx="2427890" cy="115614"/>
          </a:xfrm>
          <a:prstGeom prst="rect">
            <a:avLst/>
          </a:prstGeom>
          <a:gradFill flip="none" rotWithShape="1">
            <a:gsLst>
              <a:gs pos="0">
                <a:srgbClr val="FF0000"/>
              </a:gs>
              <a:gs pos="50000">
                <a:srgbClr val="FFFF00"/>
              </a:gs>
              <a:gs pos="100000">
                <a:srgbClr val="00B050"/>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B7DA8EAE-8AB1-631A-82FF-EFADC9982711}"/>
              </a:ext>
            </a:extLst>
          </p:cNvPr>
          <p:cNvSpPr txBox="1"/>
          <p:nvPr/>
        </p:nvSpPr>
        <p:spPr>
          <a:xfrm>
            <a:off x="1418441" y="5773569"/>
            <a:ext cx="263214" cy="276999"/>
          </a:xfrm>
          <a:prstGeom prst="rect">
            <a:avLst/>
          </a:prstGeom>
          <a:noFill/>
        </p:spPr>
        <p:txBody>
          <a:bodyPr wrap="none" rtlCol="0">
            <a:spAutoFit/>
          </a:bodyPr>
          <a:lstStyle/>
          <a:p>
            <a:r>
              <a:rPr lang="en-AU" sz="1200" dirty="0">
                <a:solidFill>
                  <a:schemeClr val="accent1">
                    <a:lumMod val="75000"/>
                  </a:schemeClr>
                </a:solidFill>
              </a:rPr>
              <a:t>0</a:t>
            </a:r>
            <a:endParaRPr lang="en-AU" sz="1100" dirty="0">
              <a:solidFill>
                <a:schemeClr val="accent1">
                  <a:lumMod val="75000"/>
                </a:schemeClr>
              </a:solidFill>
            </a:endParaRPr>
          </a:p>
        </p:txBody>
      </p:sp>
      <p:sp>
        <p:nvSpPr>
          <p:cNvPr id="8" name="TextBox 7">
            <a:extLst>
              <a:ext uri="{FF2B5EF4-FFF2-40B4-BE49-F238E27FC236}">
                <a16:creationId xmlns:a16="http://schemas.microsoft.com/office/drawing/2014/main" id="{44955FF5-8CAB-5324-B8F9-240677FC96BE}"/>
              </a:ext>
            </a:extLst>
          </p:cNvPr>
          <p:cNvSpPr txBox="1"/>
          <p:nvPr/>
        </p:nvSpPr>
        <p:spPr>
          <a:xfrm>
            <a:off x="7075096" y="5942568"/>
            <a:ext cx="4206601" cy="369332"/>
          </a:xfrm>
          <a:prstGeom prst="rect">
            <a:avLst/>
          </a:prstGeom>
          <a:noFill/>
        </p:spPr>
        <p:txBody>
          <a:bodyPr wrap="none" rtlCol="0">
            <a:spAutoFit/>
          </a:bodyPr>
          <a:lstStyle/>
          <a:p>
            <a:r>
              <a:rPr lang="en-AU" dirty="0">
                <a:solidFill>
                  <a:schemeClr val="accent4">
                    <a:lumMod val="50000"/>
                  </a:schemeClr>
                </a:solidFill>
                <a:latin typeface="AhnbergHand" pitchFamily="2" charset="0"/>
              </a:rPr>
              <a:t>Not everywhere – not all at once</a:t>
            </a:r>
          </a:p>
        </p:txBody>
      </p:sp>
    </p:spTree>
    <p:extLst>
      <p:ext uri="{BB962C8B-B14F-4D97-AF65-F5344CB8AC3E}">
        <p14:creationId xmlns:p14="http://schemas.microsoft.com/office/powerpoint/2010/main" val="29657539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B3283-D00A-6192-8462-9710BD4D92E1}"/>
              </a:ext>
            </a:extLst>
          </p:cNvPr>
          <p:cNvSpPr>
            <a:spLocks noGrp="1"/>
          </p:cNvSpPr>
          <p:nvPr>
            <p:ph type="title"/>
          </p:nvPr>
        </p:nvSpPr>
        <p:spPr/>
        <p:txBody>
          <a:bodyPr/>
          <a:lstStyle/>
          <a:p>
            <a:r>
              <a:rPr lang="en-AU" dirty="0"/>
              <a:t>Will we ever complete this transition?</a:t>
            </a:r>
          </a:p>
        </p:txBody>
      </p:sp>
      <p:sp>
        <p:nvSpPr>
          <p:cNvPr id="3" name="Content Placeholder 2">
            <a:extLst>
              <a:ext uri="{FF2B5EF4-FFF2-40B4-BE49-F238E27FC236}">
                <a16:creationId xmlns:a16="http://schemas.microsoft.com/office/drawing/2014/main" id="{71225703-F4B3-9CCD-D2FB-CD4B41482804}"/>
              </a:ext>
            </a:extLst>
          </p:cNvPr>
          <p:cNvSpPr>
            <a:spLocks noGrp="1"/>
          </p:cNvSpPr>
          <p:nvPr>
            <p:ph idx="1"/>
          </p:nvPr>
        </p:nvSpPr>
        <p:spPr/>
        <p:txBody>
          <a:bodyPr/>
          <a:lstStyle/>
          <a:p>
            <a:r>
              <a:rPr lang="en-AU" dirty="0"/>
              <a:t>Or is this the wrong question?</a:t>
            </a:r>
          </a:p>
          <a:p>
            <a:endParaRPr lang="en-AU" dirty="0"/>
          </a:p>
        </p:txBody>
      </p:sp>
    </p:spTree>
    <p:extLst>
      <p:ext uri="{BB962C8B-B14F-4D97-AF65-F5344CB8AC3E}">
        <p14:creationId xmlns:p14="http://schemas.microsoft.com/office/powerpoint/2010/main" val="1967307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E3337-5461-0B1A-9594-1BB8B3099B85}"/>
              </a:ext>
            </a:extLst>
          </p:cNvPr>
          <p:cNvSpPr>
            <a:spLocks noGrp="1"/>
          </p:cNvSpPr>
          <p:nvPr>
            <p:ph type="title"/>
          </p:nvPr>
        </p:nvSpPr>
        <p:spPr/>
        <p:txBody>
          <a:bodyPr/>
          <a:lstStyle/>
          <a:p>
            <a:r>
              <a:rPr lang="en-AU" dirty="0"/>
              <a:t>If not IPv6 then what?</a:t>
            </a:r>
          </a:p>
        </p:txBody>
      </p:sp>
      <p:sp>
        <p:nvSpPr>
          <p:cNvPr id="3" name="Content Placeholder 2">
            <a:extLst>
              <a:ext uri="{FF2B5EF4-FFF2-40B4-BE49-F238E27FC236}">
                <a16:creationId xmlns:a16="http://schemas.microsoft.com/office/drawing/2014/main" id="{A77BA7F1-D30E-8747-20D1-E38D4A0F7A8B}"/>
              </a:ext>
            </a:extLst>
          </p:cNvPr>
          <p:cNvSpPr>
            <a:spLocks noGrp="1"/>
          </p:cNvSpPr>
          <p:nvPr>
            <p:ph idx="1"/>
          </p:nvPr>
        </p:nvSpPr>
        <p:spPr/>
        <p:txBody>
          <a:bodyPr/>
          <a:lstStyle/>
          <a:p>
            <a:endParaRPr lang="en-AU" dirty="0"/>
          </a:p>
        </p:txBody>
      </p:sp>
    </p:spTree>
    <p:extLst>
      <p:ext uri="{BB962C8B-B14F-4D97-AF65-F5344CB8AC3E}">
        <p14:creationId xmlns:p14="http://schemas.microsoft.com/office/powerpoint/2010/main" val="6277013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08A29-4065-C44D-AAE3-B8CEABA80987}"/>
              </a:ext>
            </a:extLst>
          </p:cNvPr>
          <p:cNvSpPr>
            <a:spLocks noGrp="1"/>
          </p:cNvSpPr>
          <p:nvPr>
            <p:ph type="title"/>
          </p:nvPr>
        </p:nvSpPr>
        <p:spPr/>
        <p:txBody>
          <a:bodyPr/>
          <a:lstStyle/>
          <a:p>
            <a:r>
              <a:rPr lang="en-AU" dirty="0"/>
              <a:t>Longer Term Trends</a:t>
            </a:r>
          </a:p>
        </p:txBody>
      </p:sp>
      <p:sp>
        <p:nvSpPr>
          <p:cNvPr id="3" name="Content Placeholder 2">
            <a:extLst>
              <a:ext uri="{FF2B5EF4-FFF2-40B4-BE49-F238E27FC236}">
                <a16:creationId xmlns:a16="http://schemas.microsoft.com/office/drawing/2014/main" id="{D253B494-E7A3-8148-B7A6-2D7C8520FD0B}"/>
              </a:ext>
            </a:extLst>
          </p:cNvPr>
          <p:cNvSpPr>
            <a:spLocks noGrp="1"/>
          </p:cNvSpPr>
          <p:nvPr>
            <p:ph idx="1"/>
          </p:nvPr>
        </p:nvSpPr>
        <p:spPr/>
        <p:txBody>
          <a:bodyPr/>
          <a:lstStyle/>
          <a:p>
            <a:pPr marL="0" indent="0">
              <a:buNone/>
            </a:pPr>
            <a:r>
              <a:rPr lang="en-AU" dirty="0"/>
              <a:t>Pushing EVERYTHING out of the network and over to the edge!</a:t>
            </a:r>
          </a:p>
          <a:p>
            <a:r>
              <a:rPr lang="en-AU" dirty="0"/>
              <a:t>Transmission infrastructure is becoming an abundant commodity </a:t>
            </a:r>
          </a:p>
          <a:p>
            <a:pPr lvl="1"/>
            <a:r>
              <a:rPr lang="en-AU" dirty="0"/>
              <a:t>Sharing technology (multiplexing) is decreasingly relevant</a:t>
            </a:r>
          </a:p>
          <a:p>
            <a:r>
              <a:rPr lang="en-AU" dirty="0"/>
              <a:t>We have so much network and computing that we no longer have to bring consumers to service delivery points  - instead, we are shifting services towards consumers and using the network to replicate servers</a:t>
            </a:r>
          </a:p>
          <a:p>
            <a:r>
              <a:rPr lang="en-AU" dirty="0"/>
              <a:t>With so much computing and storage the application is becoming the service, rather than just a window to a remotely operated service</a:t>
            </a:r>
          </a:p>
        </p:txBody>
      </p:sp>
    </p:spTree>
    <p:extLst>
      <p:ext uri="{BB962C8B-B14F-4D97-AF65-F5344CB8AC3E}">
        <p14:creationId xmlns:p14="http://schemas.microsoft.com/office/powerpoint/2010/main" val="26599766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53824-9148-5E47-A380-FB010DAB60E5}"/>
              </a:ext>
            </a:extLst>
          </p:cNvPr>
          <p:cNvSpPr>
            <a:spLocks noGrp="1"/>
          </p:cNvSpPr>
          <p:nvPr>
            <p:ph type="title"/>
          </p:nvPr>
        </p:nvSpPr>
        <p:spPr/>
        <p:txBody>
          <a:bodyPr/>
          <a:lstStyle/>
          <a:p>
            <a:r>
              <a:rPr lang="en-AU" dirty="0"/>
              <a:t>Do networks matter any more?</a:t>
            </a:r>
          </a:p>
        </p:txBody>
      </p:sp>
      <p:sp>
        <p:nvSpPr>
          <p:cNvPr id="3" name="Content Placeholder 2">
            <a:extLst>
              <a:ext uri="{FF2B5EF4-FFF2-40B4-BE49-F238E27FC236}">
                <a16:creationId xmlns:a16="http://schemas.microsoft.com/office/drawing/2014/main" id="{F16D663B-13D3-1B43-82DF-0864B093F543}"/>
              </a:ext>
            </a:extLst>
          </p:cNvPr>
          <p:cNvSpPr>
            <a:spLocks noGrp="1"/>
          </p:cNvSpPr>
          <p:nvPr>
            <p:ph idx="1"/>
          </p:nvPr>
        </p:nvSpPr>
        <p:spPr/>
        <p:txBody>
          <a:bodyPr/>
          <a:lstStyle/>
          <a:p>
            <a:r>
              <a:rPr lang="en-AU" dirty="0"/>
              <a:t>We have increasingly stripped out network-centric functionality in out search for lower cost, higher speed, and better agility</a:t>
            </a:r>
          </a:p>
          <a:p>
            <a:r>
              <a:rPr lang="en-AU" dirty="0"/>
              <a:t>We are pushing functions out to the edge and ultimately off “the network” altogether and what is left is just dumb pipes</a:t>
            </a:r>
          </a:p>
          <a:p>
            <a:r>
              <a:rPr lang="en-AU" dirty="0"/>
              <a:t>What defines “the Internet”?</a:t>
            </a:r>
          </a:p>
          <a:p>
            <a:pPr lvl="1"/>
            <a:r>
              <a:rPr lang="en-AU" dirty="0"/>
              <a:t>A common network, a common protocol and a common protocol address pool?</a:t>
            </a:r>
          </a:p>
          <a:p>
            <a:pPr marL="457200" lvl="1" indent="0">
              <a:buNone/>
            </a:pPr>
            <a:r>
              <a:rPr lang="en-AU" dirty="0"/>
              <a:t>or</a:t>
            </a:r>
          </a:p>
          <a:p>
            <a:pPr lvl="1"/>
            <a:r>
              <a:rPr lang="en-AU"/>
              <a:t>A disparate collection </a:t>
            </a:r>
            <a:r>
              <a:rPr lang="en-AU" dirty="0"/>
              <a:t>of services that share common referential mechanisms?</a:t>
            </a:r>
          </a:p>
        </p:txBody>
      </p:sp>
    </p:spTree>
    <p:extLst>
      <p:ext uri="{BB962C8B-B14F-4D97-AF65-F5344CB8AC3E}">
        <p14:creationId xmlns:p14="http://schemas.microsoft.com/office/powerpoint/2010/main" val="36813867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131A5-672B-4584-1F87-CBB50C7729AE}"/>
              </a:ext>
            </a:extLst>
          </p:cNvPr>
          <p:cNvSpPr>
            <a:spLocks noGrp="1"/>
          </p:cNvSpPr>
          <p:nvPr>
            <p:ph type="title"/>
          </p:nvPr>
        </p:nvSpPr>
        <p:spPr/>
        <p:txBody>
          <a:bodyPr>
            <a:normAutofit fontScale="90000"/>
          </a:bodyPr>
          <a:lstStyle/>
          <a:p>
            <a:r>
              <a:rPr lang="en-AU" dirty="0"/>
              <a:t>What’s important in a loose confederation of access networks?</a:t>
            </a:r>
          </a:p>
        </p:txBody>
      </p:sp>
      <p:sp>
        <p:nvSpPr>
          <p:cNvPr id="3" name="Content Placeholder 2">
            <a:extLst>
              <a:ext uri="{FF2B5EF4-FFF2-40B4-BE49-F238E27FC236}">
                <a16:creationId xmlns:a16="http://schemas.microsoft.com/office/drawing/2014/main" id="{1D73C277-E0D3-895F-1DCB-26F7CA35D71C}"/>
              </a:ext>
            </a:extLst>
          </p:cNvPr>
          <p:cNvSpPr>
            <a:spLocks noGrp="1"/>
          </p:cNvSpPr>
          <p:nvPr>
            <p:ph idx="1"/>
          </p:nvPr>
        </p:nvSpPr>
        <p:spPr/>
        <p:txBody>
          <a:bodyPr>
            <a:normAutofit/>
          </a:bodyPr>
          <a:lstStyle/>
          <a:p>
            <a:r>
              <a:rPr lang="en-AU" sz="3200" dirty="0"/>
              <a:t>Unique endpoint addressing?</a:t>
            </a:r>
          </a:p>
          <a:p>
            <a:pPr lvl="1"/>
            <a:r>
              <a:rPr lang="en-AU" sz="2800" dirty="0"/>
              <a:t>Hardly</a:t>
            </a:r>
          </a:p>
          <a:p>
            <a:r>
              <a:rPr lang="en-AU" sz="3200" dirty="0"/>
              <a:t>Routing?</a:t>
            </a:r>
          </a:p>
          <a:p>
            <a:pPr lvl="1"/>
            <a:r>
              <a:rPr lang="en-AU" sz="2800" dirty="0"/>
              <a:t>Nope!</a:t>
            </a:r>
          </a:p>
          <a:p>
            <a:r>
              <a:rPr lang="en-AU" sz="3200" dirty="0"/>
              <a:t>Names and references?</a:t>
            </a:r>
          </a:p>
          <a:p>
            <a:pPr lvl="1"/>
            <a:r>
              <a:rPr lang="en-AU" sz="2800" dirty="0"/>
              <a:t>That’s </a:t>
            </a:r>
            <a:r>
              <a:rPr lang="en-AU" sz="2800" b="1" dirty="0"/>
              <a:t>all</a:t>
            </a:r>
            <a:r>
              <a:rPr lang="en-AU" sz="2800" dirty="0"/>
              <a:t> that matters!</a:t>
            </a:r>
          </a:p>
        </p:txBody>
      </p:sp>
    </p:spTree>
    <p:extLst>
      <p:ext uri="{BB962C8B-B14F-4D97-AF65-F5344CB8AC3E}">
        <p14:creationId xmlns:p14="http://schemas.microsoft.com/office/powerpoint/2010/main" val="32083271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02632-A363-E546-AD1A-7CEFBABCD553}"/>
              </a:ext>
            </a:extLst>
          </p:cNvPr>
          <p:cNvSpPr>
            <a:spLocks noGrp="1"/>
          </p:cNvSpPr>
          <p:nvPr>
            <p:ph type="title"/>
          </p:nvPr>
        </p:nvSpPr>
        <p:spPr/>
        <p:txBody>
          <a:bodyPr/>
          <a:lstStyle/>
          <a:p>
            <a:r>
              <a:rPr lang="en-AU" dirty="0"/>
              <a:t>Some issues to think about</a:t>
            </a:r>
          </a:p>
        </p:txBody>
      </p:sp>
      <p:sp>
        <p:nvSpPr>
          <p:cNvPr id="3" name="Content Placeholder 2">
            <a:extLst>
              <a:ext uri="{FF2B5EF4-FFF2-40B4-BE49-F238E27FC236}">
                <a16:creationId xmlns:a16="http://schemas.microsoft.com/office/drawing/2014/main" id="{A2FA987C-7487-7046-9E8D-E653FAC610B2}"/>
              </a:ext>
            </a:extLst>
          </p:cNvPr>
          <p:cNvSpPr>
            <a:spLocks noGrp="1"/>
          </p:cNvSpPr>
          <p:nvPr>
            <p:ph idx="1"/>
          </p:nvPr>
        </p:nvSpPr>
        <p:spPr/>
        <p:txBody>
          <a:bodyPr>
            <a:normAutofit/>
          </a:bodyPr>
          <a:lstStyle/>
          <a:p>
            <a:pPr marL="0" indent="0">
              <a:buNone/>
            </a:pPr>
            <a:r>
              <a:rPr lang="en-AU" dirty="0"/>
              <a:t>What matters in such a network?</a:t>
            </a:r>
          </a:p>
          <a:p>
            <a:pPr lvl="1"/>
            <a:r>
              <a:rPr lang="en-AU" dirty="0"/>
              <a:t>Addressing – IPv4 / IPv6 / </a:t>
            </a:r>
            <a:r>
              <a:rPr lang="en-AU" dirty="0" err="1"/>
              <a:t>IPv</a:t>
            </a:r>
            <a:r>
              <a:rPr lang="en-AU" dirty="0"/>
              <a:t>? Absolute? Relative?</a:t>
            </a:r>
          </a:p>
          <a:p>
            <a:pPr lvl="2"/>
            <a:r>
              <a:rPr lang="en-AU" dirty="0"/>
              <a:t>Is universal unique end-point addressing a 1980’s concept who’s time has come and gone?  </a:t>
            </a:r>
          </a:p>
          <a:p>
            <a:pPr lvl="1"/>
            <a:r>
              <a:rPr lang="en-AU" dirty="0"/>
              <a:t>Naming and Name Spaces – DNS evolution?</a:t>
            </a:r>
          </a:p>
          <a:p>
            <a:pPr lvl="2"/>
            <a:r>
              <a:rPr lang="en-AU" dirty="0"/>
              <a:t>Are ”names” a common attribute of the network, or an attribute of a service environment?</a:t>
            </a:r>
          </a:p>
          <a:p>
            <a:pPr lvl="1"/>
            <a:r>
              <a:rPr lang="en-AU" dirty="0"/>
              <a:t>Referential Frameworks?</a:t>
            </a:r>
          </a:p>
          <a:p>
            <a:pPr lvl="2"/>
            <a:r>
              <a:rPr lang="en-AU" dirty="0"/>
              <a:t>In a world of densely replicated service delivery points how does a client rendezvous with  the “best” service point? Does the client work it out? Or the network? Or the service?</a:t>
            </a:r>
          </a:p>
          <a:p>
            <a:pPr marL="914400" lvl="2" indent="0">
              <a:buNone/>
            </a:pPr>
            <a:endParaRPr lang="en-AU" dirty="0"/>
          </a:p>
          <a:p>
            <a:pPr lvl="1"/>
            <a:endParaRPr lang="en-AU" dirty="0"/>
          </a:p>
          <a:p>
            <a:pPr marL="457200" lvl="1" indent="0">
              <a:buNone/>
            </a:pPr>
            <a:endParaRPr lang="en-AU" dirty="0"/>
          </a:p>
        </p:txBody>
      </p:sp>
    </p:spTree>
    <p:extLst>
      <p:ext uri="{BB962C8B-B14F-4D97-AF65-F5344CB8AC3E}">
        <p14:creationId xmlns:p14="http://schemas.microsoft.com/office/powerpoint/2010/main" val="37386308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7D1C9-E040-6537-DB5A-813D8B70EC47}"/>
              </a:ext>
            </a:extLst>
          </p:cNvPr>
          <p:cNvSpPr>
            <a:spLocks noGrp="1"/>
          </p:cNvSpPr>
          <p:nvPr>
            <p:ph type="title"/>
          </p:nvPr>
        </p:nvSpPr>
        <p:spPr/>
        <p:txBody>
          <a:bodyPr/>
          <a:lstStyle/>
          <a:p>
            <a:r>
              <a:rPr lang="en-AU" dirty="0"/>
              <a:t>From Addresses to Names</a:t>
            </a:r>
          </a:p>
        </p:txBody>
      </p:sp>
      <p:sp>
        <p:nvSpPr>
          <p:cNvPr id="3" name="Content Placeholder 2">
            <a:extLst>
              <a:ext uri="{FF2B5EF4-FFF2-40B4-BE49-F238E27FC236}">
                <a16:creationId xmlns:a16="http://schemas.microsoft.com/office/drawing/2014/main" id="{3FAC6901-FA47-80AE-B2B2-C109477BB742}"/>
              </a:ext>
            </a:extLst>
          </p:cNvPr>
          <p:cNvSpPr>
            <a:spLocks noGrp="1"/>
          </p:cNvSpPr>
          <p:nvPr>
            <p:ph idx="1"/>
          </p:nvPr>
        </p:nvSpPr>
        <p:spPr/>
        <p:txBody>
          <a:bodyPr/>
          <a:lstStyle/>
          <a:p>
            <a:r>
              <a:rPr lang="en-AU" dirty="0"/>
              <a:t>AN IP address is NO LONGER an endpoint identity - It’s an ephemeral session token to allow the network to distinguish the traffic between various active sessions</a:t>
            </a:r>
          </a:p>
          <a:p>
            <a:r>
              <a:rPr lang="en-AU" dirty="0"/>
              <a:t>Much of what we build upon these days is the name infrastructure (using the DNS)</a:t>
            </a:r>
          </a:p>
          <a:p>
            <a:pPr lvl="1"/>
            <a:r>
              <a:rPr lang="en-AU" dirty="0"/>
              <a:t>It may not have been a deliberate choice, but we’ve been building name-based networks for the past decade or so</a:t>
            </a:r>
          </a:p>
          <a:p>
            <a:pPr lvl="1"/>
            <a:r>
              <a:rPr lang="en-AU" dirty="0"/>
              <a:t>And so far, it’s been working!</a:t>
            </a:r>
          </a:p>
        </p:txBody>
      </p:sp>
    </p:spTree>
    <p:extLst>
      <p:ext uri="{BB962C8B-B14F-4D97-AF65-F5344CB8AC3E}">
        <p14:creationId xmlns:p14="http://schemas.microsoft.com/office/powerpoint/2010/main" val="3870612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Powderfinger Type"/>
                <a:cs typeface="Powderfinger Type"/>
              </a:rPr>
              <a:t>We’ve been here before ...</a:t>
            </a:r>
          </a:p>
        </p:txBody>
      </p:sp>
      <p:sp>
        <p:nvSpPr>
          <p:cNvPr id="3" name="Content Placeholder 2"/>
          <p:cNvSpPr>
            <a:spLocks noGrp="1"/>
          </p:cNvSpPr>
          <p:nvPr>
            <p:ph idx="1"/>
          </p:nvPr>
        </p:nvSpPr>
        <p:spPr/>
        <p:txBody>
          <a:bodyPr>
            <a:normAutofit/>
          </a:bodyPr>
          <a:lstStyle/>
          <a:p>
            <a:pPr marL="0" indent="0" fontAlgn="base">
              <a:buNone/>
            </a:pPr>
            <a:r>
              <a:rPr lang="en-US" kern="1200" dirty="0">
                <a:solidFill>
                  <a:schemeClr val="tx1"/>
                </a:solidFill>
                <a:effectLst/>
                <a:latin typeface="+mn-lt"/>
                <a:ea typeface="+mj-ea"/>
                <a:cs typeface="AhnbergHand"/>
              </a:rPr>
              <a:t>The original </a:t>
            </a:r>
            <a:r>
              <a:rPr lang="en-US" kern="1200" dirty="0" err="1">
                <a:solidFill>
                  <a:schemeClr val="tx1"/>
                </a:solidFill>
                <a:effectLst/>
                <a:latin typeface="+mn-lt"/>
                <a:ea typeface="+mj-ea"/>
                <a:cs typeface="AhnbergHand"/>
              </a:rPr>
              <a:t>ARPAnet</a:t>
            </a:r>
            <a:r>
              <a:rPr lang="en-US" kern="1200" dirty="0">
                <a:solidFill>
                  <a:schemeClr val="tx1"/>
                </a:solidFill>
                <a:effectLst/>
                <a:latin typeface="+mn-lt"/>
                <a:ea typeface="+mj-ea"/>
                <a:cs typeface="AhnbergHand"/>
              </a:rPr>
              <a:t> design from 1969 used the NCP protocol, which used 8 bit addresses in the NCP packet header</a:t>
            </a:r>
            <a:endParaRPr lang="en-US" sz="2000" dirty="0">
              <a:cs typeface="AhnbergHand"/>
            </a:endParaRPr>
          </a:p>
          <a:p>
            <a:pPr lvl="1" rtl="0" eaLnBrk="1" fontAlgn="base" hangingPunct="1"/>
            <a:r>
              <a:rPr lang="en-US" kern="1200" dirty="0">
                <a:solidFill>
                  <a:schemeClr val="tx1"/>
                </a:solidFill>
                <a:effectLst/>
                <a:latin typeface="+mn-lt"/>
                <a:ea typeface="+mj-ea"/>
                <a:cs typeface="AhnbergHand"/>
              </a:rPr>
              <a:t>Maximum network span of 256 nodes</a:t>
            </a:r>
            <a:endParaRPr lang="en-US" sz="1800" dirty="0">
              <a:cs typeface="AhnbergHand"/>
            </a:endParaRPr>
          </a:p>
          <a:p>
            <a:pPr lvl="1" rtl="0" eaLnBrk="1" fontAlgn="base" hangingPunct="1"/>
            <a:r>
              <a:rPr lang="en-US" kern="1200" dirty="0">
                <a:solidFill>
                  <a:schemeClr val="tx1"/>
                </a:solidFill>
                <a:effectLst/>
                <a:latin typeface="+mn-lt"/>
                <a:ea typeface="+mj-ea"/>
                <a:cs typeface="AhnbergHand"/>
              </a:rPr>
              <a:t>Enough</a:t>
            </a:r>
            <a:r>
              <a:rPr lang="en-US" dirty="0">
                <a:latin typeface="+mn-lt"/>
                <a:ea typeface="+mj-ea"/>
                <a:cs typeface="AhnbergHand"/>
              </a:rPr>
              <a:t>?</a:t>
            </a:r>
          </a:p>
          <a:p>
            <a:pPr lvl="1" rtl="0" eaLnBrk="1" fontAlgn="base" hangingPunct="1"/>
            <a:endParaRPr lang="en-US" sz="1800" dirty="0">
              <a:ea typeface="+mj-ea"/>
              <a:cs typeface="AhnbergHand"/>
            </a:endParaRPr>
          </a:p>
          <a:p>
            <a:pPr lvl="1" rtl="0" eaLnBrk="1" fontAlgn="base" hangingPunct="1"/>
            <a:r>
              <a:rPr lang="en-US" sz="1800" dirty="0">
                <a:ea typeface="+mj-ea"/>
                <a:cs typeface="AhnbergHand"/>
              </a:rPr>
              <a:t>Well yes, because at the time computers were the size of entire rooms, cost many millions of dollars and there were only a few thousand in the entire world. </a:t>
            </a:r>
          </a:p>
          <a:p>
            <a:pPr lvl="1" rtl="0" eaLnBrk="1" fontAlgn="base" hangingPunct="1"/>
            <a:r>
              <a:rPr lang="en-US" sz="1800" dirty="0">
                <a:ea typeface="+mj-ea"/>
                <a:cs typeface="AhnbergHand"/>
              </a:rPr>
              <a:t>At the time, the entire concept of shrinking the computer to something you could hold in one hand and trying to connect billions of them together was just too far into the future to worry about</a:t>
            </a:r>
            <a:endParaRPr lang="en-US" sz="1800" dirty="0">
              <a:cs typeface="AhnbergHand"/>
            </a:endParaRPr>
          </a:p>
          <a:p>
            <a:endParaRPr lang="en-US" sz="2000" dirty="0">
              <a:cs typeface="AhnbergHand"/>
            </a:endParaRPr>
          </a:p>
        </p:txBody>
      </p:sp>
    </p:spTree>
    <p:extLst>
      <p:ext uri="{BB962C8B-B14F-4D97-AF65-F5344CB8AC3E}">
        <p14:creationId xmlns:p14="http://schemas.microsoft.com/office/powerpoint/2010/main" val="4887000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E64231-3678-513E-CA62-380EAA610523}"/>
              </a:ext>
            </a:extLst>
          </p:cNvPr>
          <p:cNvSpPr>
            <a:spLocks noGrp="1"/>
          </p:cNvSpPr>
          <p:nvPr>
            <p:ph idx="1"/>
          </p:nvPr>
        </p:nvSpPr>
        <p:spPr>
          <a:xfrm>
            <a:off x="5037667" y="2733252"/>
            <a:ext cx="3713480" cy="3037628"/>
          </a:xfrm>
        </p:spPr>
        <p:txBody>
          <a:bodyPr/>
          <a:lstStyle/>
          <a:p>
            <a:pPr marL="0" indent="0">
              <a:buNone/>
            </a:pPr>
            <a:r>
              <a:rPr lang="en-AU" dirty="0">
                <a:solidFill>
                  <a:schemeClr val="accent4">
                    <a:lumMod val="50000"/>
                  </a:schemeClr>
                </a:solidFill>
                <a:latin typeface="AhnbergHand" pitchFamily="2" charset="0"/>
              </a:rPr>
              <a:t>Thanks!</a:t>
            </a:r>
          </a:p>
        </p:txBody>
      </p:sp>
    </p:spTree>
    <p:extLst>
      <p:ext uri="{BB962C8B-B14F-4D97-AF65-F5344CB8AC3E}">
        <p14:creationId xmlns:p14="http://schemas.microsoft.com/office/powerpoint/2010/main" val="3943738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p:txBody>
          <a:bodyPr/>
          <a:lstStyle/>
          <a:p>
            <a:pPr eaLnBrk="1" hangingPunct="1">
              <a:defRPr/>
            </a:pPr>
            <a:r>
              <a:rPr lang="en-US" dirty="0">
                <a:latin typeface="Powderfinger Type"/>
                <a:cs typeface="Powderfinger Type"/>
              </a:rPr>
              <a:t>Transition V1.0</a:t>
            </a:r>
          </a:p>
        </p:txBody>
      </p:sp>
      <p:sp>
        <p:nvSpPr>
          <p:cNvPr id="25602" name="Rectangle 2"/>
          <p:cNvSpPr>
            <a:spLocks noGrp="1" noChangeArrowheads="1"/>
          </p:cNvSpPr>
          <p:nvPr>
            <p:ph type="body" idx="1"/>
          </p:nvPr>
        </p:nvSpPr>
        <p:spPr>
          <a:xfrm>
            <a:off x="966952" y="1946673"/>
            <a:ext cx="9331583" cy="4018359"/>
          </a:xfrm>
        </p:spPr>
        <p:txBody>
          <a:bodyPr>
            <a:normAutofit/>
          </a:bodyPr>
          <a:lstStyle/>
          <a:p>
            <a:pPr marL="625056">
              <a:defRPr/>
            </a:pPr>
            <a:r>
              <a:rPr lang="en-US" sz="2700" dirty="0"/>
              <a:t>Turns out that 8 bits of addresses was not enough for the next generation of mini-computers</a:t>
            </a:r>
          </a:p>
          <a:p>
            <a:pPr marL="625056">
              <a:defRPr/>
            </a:pPr>
            <a:r>
              <a:rPr lang="en-US" sz="2700" dirty="0"/>
              <a:t>ARPAnet undertook a transition from NCP to a new protocol: TCP/IP:</a:t>
            </a:r>
          </a:p>
          <a:p>
            <a:pPr marL="937584" lvl="1">
              <a:defRPr/>
            </a:pPr>
            <a:r>
              <a:rPr lang="en-US" sz="2700" dirty="0"/>
              <a:t>Expansion from 8-bit to 32-bit addresses</a:t>
            </a:r>
          </a:p>
          <a:p>
            <a:pPr marL="937584" lvl="1">
              <a:defRPr/>
            </a:pPr>
            <a:r>
              <a:rPr lang="en-US" sz="2700" dirty="0"/>
              <a:t>Flag Day: 1 January 1983</a:t>
            </a:r>
          </a:p>
          <a:p>
            <a:pPr marL="937584" lvl="1">
              <a:defRPr/>
            </a:pPr>
            <a:r>
              <a:rPr lang="en-US" sz="2700" dirty="0"/>
              <a:t>Shutdown and reboot every node into the new protocol!</a:t>
            </a:r>
          </a:p>
          <a:p>
            <a:pPr marL="937584" lvl="1">
              <a:defRPr/>
            </a:pPr>
            <a:endParaRPr lang="en-US" sz="2700" dirty="0"/>
          </a:p>
        </p:txBody>
      </p:sp>
    </p:spTree>
    <p:extLst>
      <p:ext uri="{BB962C8B-B14F-4D97-AF65-F5344CB8AC3E}">
        <p14:creationId xmlns:p14="http://schemas.microsoft.com/office/powerpoint/2010/main" val="2446256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noChangeAspect="1" noChangeArrowheads="1"/>
          </p:cNvPicPr>
          <p:nvPr/>
        </p:nvPicPr>
        <p:blipFill>
          <a:blip r:embed="rId2">
            <a:extLst>
              <a:ext uri="{28A0092B-C50C-407E-A947-70E740481C1C}">
                <a14:useLocalDpi xmlns:a14="http://schemas.microsoft.com/office/drawing/2010/main" val="0"/>
              </a:ext>
            </a:extLst>
          </a:blip>
          <a:srcRect l="2773" t="2638" r="17642" b="32570"/>
          <a:stretch>
            <a:fillRect/>
          </a:stretch>
        </p:blipFill>
        <p:spPr bwMode="auto">
          <a:xfrm>
            <a:off x="3126879" y="695401"/>
            <a:ext cx="5450458" cy="33307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26626" name="Rectangle 2"/>
          <p:cNvSpPr>
            <a:spLocks noGrp="1" noChangeArrowheads="1"/>
          </p:cNvSpPr>
          <p:nvPr>
            <p:ph type="title"/>
          </p:nvPr>
        </p:nvSpPr>
        <p:spPr>
          <a:xfrm>
            <a:off x="2127584" y="4196953"/>
            <a:ext cx="7358063" cy="1196578"/>
          </a:xfrm>
        </p:spPr>
        <p:txBody>
          <a:bodyPr>
            <a:normAutofit/>
          </a:bodyPr>
          <a:lstStyle/>
          <a:p>
            <a:pPr eaLnBrk="1" hangingPunct="1">
              <a:defRPr/>
            </a:pPr>
            <a:r>
              <a:rPr lang="ja-JP" altLang="en-US" sz="4000" dirty="0">
                <a:latin typeface="Arial"/>
              </a:rPr>
              <a:t>“</a:t>
            </a:r>
            <a:r>
              <a:rPr lang="en-US" sz="4000" dirty="0"/>
              <a:t>This time, for sure!</a:t>
            </a:r>
            <a:r>
              <a:rPr lang="ja-JP" altLang="en-US" sz="4000" dirty="0">
                <a:latin typeface="Arial"/>
              </a:rPr>
              <a:t>”</a:t>
            </a:r>
            <a:r>
              <a:rPr lang="en-US" sz="4000" dirty="0"/>
              <a:t> </a:t>
            </a:r>
            <a:r>
              <a:rPr lang="en-US" sz="2400" dirty="0"/>
              <a:t>*</a:t>
            </a:r>
            <a:endParaRPr lang="en-US" sz="4000" dirty="0"/>
          </a:p>
        </p:txBody>
      </p:sp>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6860" y="4196953"/>
            <a:ext cx="1634133" cy="2321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pic>
        <p:nvPicPr>
          <p:cNvPr id="286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3344" y="6197204"/>
            <a:ext cx="2518172" cy="2678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2" name="TextBox 1"/>
          <p:cNvSpPr txBox="1"/>
          <p:nvPr/>
        </p:nvSpPr>
        <p:spPr>
          <a:xfrm>
            <a:off x="7598143" y="6441491"/>
            <a:ext cx="3530134" cy="369332"/>
          </a:xfrm>
          <a:prstGeom prst="rect">
            <a:avLst/>
          </a:prstGeom>
          <a:noFill/>
        </p:spPr>
        <p:txBody>
          <a:bodyPr wrap="none" rtlCol="0">
            <a:spAutoFit/>
          </a:bodyPr>
          <a:lstStyle/>
          <a:p>
            <a:r>
              <a:rPr lang="en-US" dirty="0"/>
              <a:t>* Actually </a:t>
            </a:r>
            <a:r>
              <a:rPr lang="en-US" dirty="0" err="1"/>
              <a:t>Vint</a:t>
            </a:r>
            <a:r>
              <a:rPr lang="en-US" dirty="0"/>
              <a:t> Cerf didn’t say this!</a:t>
            </a:r>
          </a:p>
        </p:txBody>
      </p:sp>
    </p:spTree>
    <p:extLst>
      <p:ext uri="{BB962C8B-B14F-4D97-AF65-F5344CB8AC3E}">
        <p14:creationId xmlns:p14="http://schemas.microsoft.com/office/powerpoint/2010/main" val="2590451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p:txBody>
          <a:bodyPr/>
          <a:lstStyle/>
          <a:p>
            <a:pPr eaLnBrk="1" hangingPunct="1">
              <a:defRPr/>
            </a:pPr>
            <a:r>
              <a:rPr lang="en-US" dirty="0">
                <a:latin typeface="Powderfinger Type"/>
                <a:cs typeface="Powderfinger Type"/>
              </a:rPr>
              <a:t>IP Version 4</a:t>
            </a:r>
          </a:p>
        </p:txBody>
      </p:sp>
      <p:sp>
        <p:nvSpPr>
          <p:cNvPr id="27650" name="Rectangle 2"/>
          <p:cNvSpPr>
            <a:spLocks noGrp="1" noChangeArrowheads="1"/>
          </p:cNvSpPr>
          <p:nvPr>
            <p:ph type="body" idx="1"/>
          </p:nvPr>
        </p:nvSpPr>
        <p:spPr/>
        <p:txBody>
          <a:bodyPr/>
          <a:lstStyle/>
          <a:p>
            <a:pPr marL="625056">
              <a:defRPr/>
            </a:pPr>
            <a:r>
              <a:rPr lang="en-US" sz="2700" dirty="0"/>
              <a:t>32-bit address field</a:t>
            </a:r>
          </a:p>
          <a:p>
            <a:pPr marL="937584" lvl="1">
              <a:defRPr/>
            </a:pPr>
            <a:r>
              <a:rPr lang="en-US" sz="2700" dirty="0"/>
              <a:t>That’s 4,294,967,296 addresses!</a:t>
            </a:r>
          </a:p>
          <a:p>
            <a:pPr marL="625056">
              <a:defRPr/>
            </a:pPr>
            <a:r>
              <a:rPr lang="en-US" sz="2700" dirty="0"/>
              <a:t>In 1983 that looked like enough for a HUGE number of computers</a:t>
            </a:r>
          </a:p>
        </p:txBody>
      </p:sp>
    </p:spTree>
    <p:extLst>
      <p:ext uri="{BB962C8B-B14F-4D97-AF65-F5344CB8AC3E}">
        <p14:creationId xmlns:p14="http://schemas.microsoft.com/office/powerpoint/2010/main" val="709384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C4C03-16C3-1518-1CBB-6919477C0755}"/>
              </a:ext>
            </a:extLst>
          </p:cNvPr>
          <p:cNvSpPr>
            <a:spLocks noGrp="1"/>
          </p:cNvSpPr>
          <p:nvPr>
            <p:ph type="title"/>
          </p:nvPr>
        </p:nvSpPr>
        <p:spPr/>
        <p:txBody>
          <a:bodyPr/>
          <a:lstStyle/>
          <a:p>
            <a:r>
              <a:rPr lang="en-AU" dirty="0"/>
              <a:t>Digital Pressures</a:t>
            </a:r>
          </a:p>
        </p:txBody>
      </p:sp>
      <p:sp>
        <p:nvSpPr>
          <p:cNvPr id="3" name="Content Placeholder 2">
            <a:extLst>
              <a:ext uri="{FF2B5EF4-FFF2-40B4-BE49-F238E27FC236}">
                <a16:creationId xmlns:a16="http://schemas.microsoft.com/office/drawing/2014/main" id="{68B8068D-690D-CD2F-DAE1-C1A439FCFC5A}"/>
              </a:ext>
            </a:extLst>
          </p:cNvPr>
          <p:cNvSpPr>
            <a:spLocks noGrp="1"/>
          </p:cNvSpPr>
          <p:nvPr>
            <p:ph idx="1"/>
          </p:nvPr>
        </p:nvSpPr>
        <p:spPr>
          <a:xfrm>
            <a:off x="838199" y="1825625"/>
            <a:ext cx="11269717" cy="4351338"/>
          </a:xfrm>
        </p:spPr>
        <p:txBody>
          <a:bodyPr/>
          <a:lstStyle/>
          <a:p>
            <a:r>
              <a:rPr lang="en-AU" dirty="0"/>
              <a:t>Through the 1980’s computers changed from large expensive pieces of ironware to desktop consumer products</a:t>
            </a:r>
          </a:p>
          <a:p>
            <a:pPr lvl="1"/>
            <a:r>
              <a:rPr lang="en-AU" dirty="0"/>
              <a:t>The size of the computer market changed from thousands to tens of millions</a:t>
            </a:r>
          </a:p>
          <a:p>
            <a:r>
              <a:rPr lang="en-AU" dirty="0"/>
              <a:t>And the prospect was even smaller, cheaper and more</a:t>
            </a:r>
          </a:p>
          <a:p>
            <a:pPr lvl="1"/>
            <a:r>
              <a:rPr lang="en-AU" dirty="0"/>
              <a:t>By 1990 that 4 billion address space was looking pretty small</a:t>
            </a:r>
          </a:p>
          <a:p>
            <a:pPr lvl="1"/>
            <a:r>
              <a:rPr lang="en-AU" dirty="0"/>
              <a:t>And it was not going to last much longer!</a:t>
            </a:r>
          </a:p>
        </p:txBody>
      </p:sp>
      <p:pic>
        <p:nvPicPr>
          <p:cNvPr id="5" name="Picture 4">
            <a:extLst>
              <a:ext uri="{FF2B5EF4-FFF2-40B4-BE49-F238E27FC236}">
                <a16:creationId xmlns:a16="http://schemas.microsoft.com/office/drawing/2014/main" id="{7DCF31D1-7A2E-80E8-2B72-CFED633CB102}"/>
              </a:ext>
            </a:extLst>
          </p:cNvPr>
          <p:cNvPicPr>
            <a:picLocks noChangeAspect="1"/>
          </p:cNvPicPr>
          <p:nvPr/>
        </p:nvPicPr>
        <p:blipFill>
          <a:blip r:embed="rId2"/>
          <a:stretch>
            <a:fillRect/>
          </a:stretch>
        </p:blipFill>
        <p:spPr>
          <a:xfrm>
            <a:off x="7287608" y="3980137"/>
            <a:ext cx="2428920" cy="2867353"/>
          </a:xfrm>
          <a:prstGeom prst="rect">
            <a:avLst/>
          </a:prstGeom>
        </p:spPr>
      </p:pic>
      <p:sp>
        <p:nvSpPr>
          <p:cNvPr id="6" name="TextBox 5">
            <a:extLst>
              <a:ext uri="{FF2B5EF4-FFF2-40B4-BE49-F238E27FC236}">
                <a16:creationId xmlns:a16="http://schemas.microsoft.com/office/drawing/2014/main" id="{7B511581-9415-D42A-32C2-CE85E331B36B}"/>
              </a:ext>
            </a:extLst>
          </p:cNvPr>
          <p:cNvSpPr txBox="1"/>
          <p:nvPr/>
        </p:nvSpPr>
        <p:spPr>
          <a:xfrm>
            <a:off x="1846019" y="5507586"/>
            <a:ext cx="4998804" cy="646331"/>
          </a:xfrm>
          <a:prstGeom prst="rect">
            <a:avLst/>
          </a:prstGeom>
          <a:noFill/>
        </p:spPr>
        <p:txBody>
          <a:bodyPr wrap="none" rtlCol="0">
            <a:spAutoFit/>
          </a:bodyPr>
          <a:lstStyle/>
          <a:p>
            <a:r>
              <a:rPr lang="en-AU" dirty="0"/>
              <a:t>Frank </a:t>
            </a:r>
            <a:r>
              <a:rPr lang="en-AU" dirty="0" err="1"/>
              <a:t>Solensky</a:t>
            </a:r>
            <a:r>
              <a:rPr lang="en-AU" dirty="0"/>
              <a:t> – IETF 1990</a:t>
            </a:r>
          </a:p>
          <a:p>
            <a:r>
              <a:rPr lang="en-AU" dirty="0"/>
              <a:t>Presentation on IPv4 Address Depletion Predictions</a:t>
            </a:r>
          </a:p>
        </p:txBody>
      </p:sp>
      <p:sp>
        <p:nvSpPr>
          <p:cNvPr id="7" name="Freeform 6">
            <a:extLst>
              <a:ext uri="{FF2B5EF4-FFF2-40B4-BE49-F238E27FC236}">
                <a16:creationId xmlns:a16="http://schemas.microsoft.com/office/drawing/2014/main" id="{E22D39BF-44A8-C568-071A-FA5392B4A140}"/>
              </a:ext>
            </a:extLst>
          </p:cNvPr>
          <p:cNvSpPr/>
          <p:nvPr/>
        </p:nvSpPr>
        <p:spPr>
          <a:xfrm>
            <a:off x="8469994" y="4664488"/>
            <a:ext cx="1090026" cy="314694"/>
          </a:xfrm>
          <a:custGeom>
            <a:avLst/>
            <a:gdLst>
              <a:gd name="connsiteX0" fmla="*/ 190530 w 1090026"/>
              <a:gd name="connsiteY0" fmla="*/ 275373 h 314694"/>
              <a:gd name="connsiteX1" fmla="*/ 1020847 w 1090026"/>
              <a:gd name="connsiteY1" fmla="*/ 296393 h 314694"/>
              <a:gd name="connsiteX2" fmla="*/ 936765 w 1090026"/>
              <a:gd name="connsiteY2" fmla="*/ 44145 h 314694"/>
              <a:gd name="connsiteX3" fmla="*/ 85427 w 1090026"/>
              <a:gd name="connsiteY3" fmla="*/ 23124 h 314694"/>
              <a:gd name="connsiteX4" fmla="*/ 74916 w 1090026"/>
              <a:gd name="connsiteY4" fmla="*/ 285883 h 314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026" h="314694">
                <a:moveTo>
                  <a:pt x="190530" y="275373"/>
                </a:moveTo>
                <a:cubicBezTo>
                  <a:pt x="543502" y="305152"/>
                  <a:pt x="896475" y="334931"/>
                  <a:pt x="1020847" y="296393"/>
                </a:cubicBezTo>
                <a:cubicBezTo>
                  <a:pt x="1145219" y="257855"/>
                  <a:pt x="1092668" y="89690"/>
                  <a:pt x="936765" y="44145"/>
                </a:cubicBezTo>
                <a:cubicBezTo>
                  <a:pt x="780862" y="-1400"/>
                  <a:pt x="229068" y="-17166"/>
                  <a:pt x="85427" y="23124"/>
                </a:cubicBezTo>
                <a:cubicBezTo>
                  <a:pt x="-58214" y="63414"/>
                  <a:pt x="8351" y="174648"/>
                  <a:pt x="74916" y="28588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Freeform 7">
            <a:extLst>
              <a:ext uri="{FF2B5EF4-FFF2-40B4-BE49-F238E27FC236}">
                <a16:creationId xmlns:a16="http://schemas.microsoft.com/office/drawing/2014/main" id="{0AD1CE61-7247-1932-2D79-EF98FD2D857D}"/>
              </a:ext>
            </a:extLst>
          </p:cNvPr>
          <p:cNvSpPr/>
          <p:nvPr/>
        </p:nvSpPr>
        <p:spPr>
          <a:xfrm>
            <a:off x="6758152" y="5009419"/>
            <a:ext cx="1895731" cy="970967"/>
          </a:xfrm>
          <a:custGeom>
            <a:avLst/>
            <a:gdLst>
              <a:gd name="connsiteX0" fmla="*/ 0 w 1895731"/>
              <a:gd name="connsiteY0" fmla="*/ 970967 h 970967"/>
              <a:gd name="connsiteX1" fmla="*/ 1786758 w 1895731"/>
              <a:gd name="connsiteY1" fmla="*/ 56567 h 970967"/>
              <a:gd name="connsiteX2" fmla="*/ 1650124 w 1895731"/>
              <a:gd name="connsiteY2" fmla="*/ 88098 h 970967"/>
              <a:gd name="connsiteX3" fmla="*/ 1891862 w 1895731"/>
              <a:gd name="connsiteY3" fmla="*/ 4015 h 970967"/>
              <a:gd name="connsiteX4" fmla="*/ 1776248 w 1895731"/>
              <a:gd name="connsiteY4" fmla="*/ 151160 h 970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731" h="970967">
                <a:moveTo>
                  <a:pt x="0" y="970967"/>
                </a:moveTo>
                <a:lnTo>
                  <a:pt x="1786758" y="56567"/>
                </a:lnTo>
                <a:cubicBezTo>
                  <a:pt x="2061779" y="-90578"/>
                  <a:pt x="1632607" y="96857"/>
                  <a:pt x="1650124" y="88098"/>
                </a:cubicBezTo>
                <a:cubicBezTo>
                  <a:pt x="1667641" y="79339"/>
                  <a:pt x="1870841" y="-6495"/>
                  <a:pt x="1891862" y="4015"/>
                </a:cubicBezTo>
                <a:cubicBezTo>
                  <a:pt x="1912883" y="14525"/>
                  <a:pt x="1844565" y="82842"/>
                  <a:pt x="1776248" y="1511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9812040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3158</TotalTime>
  <Words>2080</Words>
  <Application>Microsoft Macintosh PowerPoint</Application>
  <PresentationFormat>Widescreen</PresentationFormat>
  <Paragraphs>246</Paragraphs>
  <Slides>50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AhnbergHand</vt:lpstr>
      <vt:lpstr>Arial</vt:lpstr>
      <vt:lpstr>Calibri</vt:lpstr>
      <vt:lpstr>Calibri Light</vt:lpstr>
      <vt:lpstr>Max's Handwritin</vt:lpstr>
      <vt:lpstr>Powderfinger Type</vt:lpstr>
      <vt:lpstr>Vadim's Writing</vt:lpstr>
      <vt:lpstr>Office Theme</vt:lpstr>
      <vt:lpstr>IPv6</vt:lpstr>
      <vt:lpstr>Why?</vt:lpstr>
      <vt:lpstr>Because we ran out of IP addresses</vt:lpstr>
      <vt:lpstr>Again.</vt:lpstr>
      <vt:lpstr>We’ve been here before ...</vt:lpstr>
      <vt:lpstr>Transition V1.0</vt:lpstr>
      <vt:lpstr>“This time, for sure!” *</vt:lpstr>
      <vt:lpstr>IP Version 4</vt:lpstr>
      <vt:lpstr>Digital Pressures</vt:lpstr>
      <vt:lpstr>What did we do? We paniced!</vt:lpstr>
      <vt:lpstr>The short-term band aid worked!</vt:lpstr>
      <vt:lpstr>That longer term plan</vt:lpstr>
      <vt:lpstr>What is this new protocol?</vt:lpstr>
      <vt:lpstr>IPv6!</vt:lpstr>
      <vt:lpstr>IPv6 is…</vt:lpstr>
      <vt:lpstr>Aside: “Not much else changed”</vt:lpstr>
      <vt:lpstr>Aside: “Not much else changed”</vt:lpstr>
      <vt:lpstr>Aside: “Not much else changed”</vt:lpstr>
      <vt:lpstr>128 bit addresses</vt:lpstr>
      <vt:lpstr>The Flow ID</vt:lpstr>
      <vt:lpstr>Extension Headers</vt:lpstr>
      <vt:lpstr>Fragmentation Control</vt:lpstr>
      <vt:lpstr>No NATs!</vt:lpstr>
      <vt:lpstr>Aside: “Not much else changed”</vt:lpstr>
      <vt:lpstr>Transition should be easy?</vt:lpstr>
      <vt:lpstr>Transition should be easy?</vt:lpstr>
      <vt:lpstr>Why is this taking so long?</vt:lpstr>
      <vt:lpstr>Transition, the second time around</vt:lpstr>
      <vt:lpstr>What we thought was the IPv6 Transition Plan</vt:lpstr>
      <vt:lpstr>The Plan</vt:lpstr>
      <vt:lpstr>But Dual Stack is hard</vt:lpstr>
      <vt:lpstr>Complexity layered on complexity</vt:lpstr>
      <vt:lpstr>The IPv6 Transition Plan as it happened!</vt:lpstr>
      <vt:lpstr>Why did we stuff up this transition?</vt:lpstr>
      <vt:lpstr>“The Internet” does not exist</vt:lpstr>
      <vt:lpstr>The transition is more like this!</vt:lpstr>
      <vt:lpstr>It’s now 2026 and we are still in this transition</vt:lpstr>
      <vt:lpstr>So how is this transition going?</vt:lpstr>
      <vt:lpstr>Let’s look at progress so far</vt:lpstr>
      <vt:lpstr>Why is this taking so long?</vt:lpstr>
      <vt:lpstr>Why is this taking so long</vt:lpstr>
      <vt:lpstr>IPv6 Adoption today</vt:lpstr>
      <vt:lpstr>Will we ever complete this transition?</vt:lpstr>
      <vt:lpstr>If not IPv6 then what?</vt:lpstr>
      <vt:lpstr>Longer Term Trends</vt:lpstr>
      <vt:lpstr>Do networks matter any more?</vt:lpstr>
      <vt:lpstr>What’s important in a loose confederation of access networks?</vt:lpstr>
      <vt:lpstr>Some issues to think about</vt:lpstr>
      <vt:lpstr>From Addresses to Names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IPv6</dc:title>
  <dc:creator>Geoff Huston</dc:creator>
  <cp:lastModifiedBy>Geoff Huston</cp:lastModifiedBy>
  <cp:revision>18</cp:revision>
  <dcterms:created xsi:type="dcterms:W3CDTF">2022-05-09T06:24:15Z</dcterms:created>
  <dcterms:modified xsi:type="dcterms:W3CDTF">2026-04-28T02:38:35Z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6ca7b2a-4f6d-4766-806a-1a0c76ea1c59_Enabled">
    <vt:lpwstr>true</vt:lpwstr>
  </property>
  <property fmtid="{D5CDD505-2E9C-101B-9397-08002B2CF9AE}" pid="3" name="MSIP_Label_66ca7b2a-4f6d-4766-806a-1a0c76ea1c59_SetDate">
    <vt:lpwstr>2026-04-20T07:48:47Z</vt:lpwstr>
  </property>
  <property fmtid="{D5CDD505-2E9C-101B-9397-08002B2CF9AE}" pid="4" name="MSIP_Label_66ca7b2a-4f6d-4766-806a-1a0c76ea1c59_Method">
    <vt:lpwstr>Standard</vt:lpwstr>
  </property>
  <property fmtid="{D5CDD505-2E9C-101B-9397-08002B2CF9AE}" pid="5" name="MSIP_Label_66ca7b2a-4f6d-4766-806a-1a0c76ea1c59_Name">
    <vt:lpwstr>Internal</vt:lpwstr>
  </property>
  <property fmtid="{D5CDD505-2E9C-101B-9397-08002B2CF9AE}" pid="6" name="MSIP_Label_66ca7b2a-4f6d-4766-806a-1a0c76ea1c59_SiteId">
    <vt:lpwstr>127d8d0d-7ccf-473d-ab09-6e44ad752ded</vt:lpwstr>
  </property>
  <property fmtid="{D5CDD505-2E9C-101B-9397-08002B2CF9AE}" pid="7" name="MSIP_Label_66ca7b2a-4f6d-4766-806a-1a0c76ea1c59_ActionId">
    <vt:lpwstr>c1693266-03d4-42d9-8b3e-45029f4bda05</vt:lpwstr>
  </property>
  <property fmtid="{D5CDD505-2E9C-101B-9397-08002B2CF9AE}" pid="8" name="MSIP_Label_66ca7b2a-4f6d-4766-806a-1a0c76ea1c59_ContentBits">
    <vt:lpwstr>0</vt:lpwstr>
  </property>
  <property fmtid="{D5CDD505-2E9C-101B-9397-08002B2CF9AE}" pid="9" name="MSIP_Label_66ca7b2a-4f6d-4766-806a-1a0c76ea1c59_Tag">
    <vt:lpwstr>50, 3, 0, 1</vt:lpwstr>
  </property>
</Properties>
</file>