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9"/>
  </p:notesMasterIdLst>
  <p:sldIdLst>
    <p:sldId id="332" r:id="rId5"/>
    <p:sldId id="333" r:id="rId6"/>
    <p:sldId id="334" r:id="rId7"/>
    <p:sldId id="335" r:id="rId8"/>
    <p:sldId id="336" r:id="rId9"/>
    <p:sldId id="337" r:id="rId10"/>
    <p:sldId id="339" r:id="rId11"/>
    <p:sldId id="338" r:id="rId12"/>
    <p:sldId id="340" r:id="rId13"/>
    <p:sldId id="344" r:id="rId14"/>
    <p:sldId id="342" r:id="rId15"/>
    <p:sldId id="341" r:id="rId16"/>
    <p:sldId id="361" r:id="rId17"/>
    <p:sldId id="345" r:id="rId18"/>
    <p:sldId id="346" r:id="rId19"/>
    <p:sldId id="347" r:id="rId20"/>
    <p:sldId id="348" r:id="rId21"/>
    <p:sldId id="349" r:id="rId22"/>
    <p:sldId id="366" r:id="rId23"/>
    <p:sldId id="351" r:id="rId24"/>
    <p:sldId id="352" r:id="rId25"/>
    <p:sldId id="353" r:id="rId26"/>
    <p:sldId id="355" r:id="rId27"/>
    <p:sldId id="354" r:id="rId28"/>
    <p:sldId id="356" r:id="rId29"/>
    <p:sldId id="357" r:id="rId30"/>
    <p:sldId id="360" r:id="rId31"/>
    <p:sldId id="362" r:id="rId32"/>
    <p:sldId id="359" r:id="rId33"/>
    <p:sldId id="358" r:id="rId34"/>
    <p:sldId id="363" r:id="rId35"/>
    <p:sldId id="364" r:id="rId36"/>
    <p:sldId id="365" r:id="rId37"/>
    <p:sldId id="326" r:id="rId38"/>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FE6"/>
          </a:solidFill>
        </a:fill>
      </a:tcStyle>
    </a:wholeTbl>
    <a:band2H>
      <a:tcTxStyle/>
      <a:tcStyle>
        <a:tcBdr/>
        <a:fill>
          <a:solidFill>
            <a:srgbClr val="E6E8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ACE"/>
          </a:solidFill>
        </a:fill>
      </a:tcStyle>
    </a:wholeTbl>
    <a:band2H>
      <a:tcTxStyle/>
      <a:tcStyle>
        <a:tcBdr/>
        <a:fill>
          <a:solidFill>
            <a:srgbClr val="E9E6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A"/>
          </a:solidFill>
        </a:fill>
      </a:tcStyle>
    </a:wholeTbl>
    <a:band2H>
      <a:tcTxStyle/>
      <a:tcStyle>
        <a:tcBdr/>
        <a:fill>
          <a:solidFill>
            <a:srgbClr val="FFF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77"/>
  </p:normalViewPr>
  <p:slideViewPr>
    <p:cSldViewPr snapToGrid="0" snapToObjects="1">
      <p:cViewPr varScale="1">
        <p:scale>
          <a:sx n="236" d="100"/>
          <a:sy n="236" d="100"/>
        </p:scale>
        <p:origin x="1104" y="176"/>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760B50-68CE-4856-A7F5-953E39274F9E}" type="slidenum">
              <a:rPr lang="en-AU" smtClean="0"/>
              <a:pPr/>
              <a:t>1</a:t>
            </a:fld>
            <a:endParaRPr lang="en-AU"/>
          </a:p>
        </p:txBody>
      </p:sp>
    </p:spTree>
    <p:extLst>
      <p:ext uri="{BB962C8B-B14F-4D97-AF65-F5344CB8AC3E}">
        <p14:creationId xmlns:p14="http://schemas.microsoft.com/office/powerpoint/2010/main" val="1092970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550" y="497514"/>
            <a:ext cx="8208915" cy="1620180"/>
          </a:xfrm>
          <a:prstGeom prst="rect">
            <a:avLst/>
          </a:prstGeom>
        </p:spPr>
        <p:txBody>
          <a:bodyPr/>
          <a:lstStyle>
            <a:lvl1pPr>
              <a:defRPr sz="5400"/>
            </a:lvl1pPr>
          </a:lstStyle>
          <a:p>
            <a:r>
              <a:t>Title Text</a:t>
            </a:r>
          </a:p>
        </p:txBody>
      </p:sp>
      <p:sp>
        <p:nvSpPr>
          <p:cNvPr id="13" name="Body Level One…"/>
          <p:cNvSpPr txBox="1">
            <a:spLocks noGrp="1"/>
          </p:cNvSpPr>
          <p:nvPr>
            <p:ph type="body" sz="half" idx="1"/>
          </p:nvPr>
        </p:nvSpPr>
        <p:spPr>
          <a:xfrm>
            <a:off x="539550" y="2171700"/>
            <a:ext cx="8208915" cy="1314450"/>
          </a:xfrm>
          <a:prstGeom prst="rect">
            <a:avLst/>
          </a:prstGeom>
        </p:spPr>
        <p:txBody>
          <a:bodyPr/>
          <a:lstStyle>
            <a:lvl1pPr marL="0" indent="0">
              <a:buSzTx/>
              <a:buFontTx/>
              <a:buNone/>
            </a:lvl1pPr>
            <a:lvl2pPr marL="0" indent="0">
              <a:buSzTx/>
              <a:buFontTx/>
              <a:buNone/>
            </a:lvl2pPr>
            <a:lvl3pPr marL="0" indent="0">
              <a:buSzTx/>
              <a:buFontTx/>
              <a:buNone/>
            </a:lvl3pPr>
            <a:lvl4pPr marL="0" indent="0">
              <a:buSzTx/>
              <a:buFontTx/>
              <a:buNone/>
            </a:lvl4pPr>
            <a:lvl5pPr marL="0" indent="0">
              <a:buSzTx/>
              <a:buFontTx/>
              <a:buNone/>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6426199" y="4640263"/>
            <a:ext cx="127001"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24" name="Title Text"/>
          <p:cNvSpPr txBox="1">
            <a:spLocks noGrp="1"/>
          </p:cNvSpPr>
          <p:nvPr>
            <p:ph type="title"/>
          </p:nvPr>
        </p:nvSpPr>
        <p:spPr>
          <a:prstGeom prst="rect">
            <a:avLst/>
          </a:prstGeom>
        </p:spPr>
        <p:txBody>
          <a:bodyPr/>
          <a:lstStyle/>
          <a:p>
            <a:r>
              <a:t>Title Text</a:t>
            </a:r>
          </a:p>
        </p:txBody>
      </p:sp>
      <p:pic>
        <p:nvPicPr>
          <p:cNvPr id="125"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33"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2">
    <p:spTree>
      <p:nvGrpSpPr>
        <p:cNvPr id="1" name=""/>
        <p:cNvGrpSpPr/>
        <p:nvPr/>
      </p:nvGrpSpPr>
      <p:grpSpPr>
        <a:xfrm>
          <a:off x="0" y="0"/>
          <a:ext cx="0" cy="0"/>
          <a:chOff x="0" y="0"/>
          <a:chExt cx="0" cy="0"/>
        </a:xfrm>
      </p:grpSpPr>
      <p:sp>
        <p:nvSpPr>
          <p:cNvPr id="41" name="Title Text"/>
          <p:cNvSpPr txBox="1">
            <a:spLocks noGrp="1"/>
          </p:cNvSpPr>
          <p:nvPr>
            <p:ph type="title" hasCustomPrompt="1"/>
          </p:nvPr>
        </p:nvSpPr>
        <p:spPr>
          <a:prstGeom prst="rect">
            <a:avLst/>
          </a:prstGeom>
        </p:spPr>
        <p:txBody>
          <a:bodyPr/>
          <a:lstStyle>
            <a:lvl1pPr>
              <a:defRPr baseline="0">
                <a:solidFill>
                  <a:schemeClr val="accent6">
                    <a:lumMod val="50000"/>
                  </a:schemeClr>
                </a:solidFill>
                <a:latin typeface="Powderfinger Type" panose="02020709070000000403" pitchFamily="49" charset="77"/>
              </a:defRPr>
            </a:lvl1pPr>
          </a:lstStyle>
          <a:p>
            <a:r>
              <a:rPr dirty="0"/>
              <a:t>Title Text</a:t>
            </a:r>
          </a:p>
        </p:txBody>
      </p:sp>
      <p:sp>
        <p:nvSpPr>
          <p:cNvPr id="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xfrm>
            <a:off x="8774857" y="4958835"/>
            <a:ext cx="125034" cy="123111"/>
          </a:xfrm>
          <a:prstGeom prst="rect">
            <a:avLst/>
          </a:prstGeom>
        </p:spPr>
        <p:txBody>
          <a:bodyPr/>
          <a:lstStyle>
            <a:lvl1pPr>
              <a:defRPr>
                <a:solidFill>
                  <a:schemeClr val="tx1"/>
                </a:solidFill>
              </a:defRPr>
            </a:lvl1pPr>
          </a:lstStyle>
          <a:p>
            <a:fld id="{86CB4B4D-7CA3-9044-876B-883B54F8677D}" type="slidenum">
              <a:rPr lang="en-AU" smtClean="0"/>
              <a:pPr/>
              <a:t>‹#›</a:t>
            </a:fld>
            <a:endParaRPr lang="en-AU" dirty="0">
              <a:solidFill>
                <a:schemeClr val="tx1"/>
              </a:solidFill>
            </a:endParaRPr>
          </a:p>
        </p:txBody>
      </p:sp>
      <p:sp>
        <p:nvSpPr>
          <p:cNvPr id="2" name="TextBox 1">
            <a:extLst>
              <a:ext uri="{FF2B5EF4-FFF2-40B4-BE49-F238E27FC236}">
                <a16:creationId xmlns:a16="http://schemas.microsoft.com/office/drawing/2014/main" id="{BFAC04F1-1511-440A-10FA-AB7D4985CF4D}"/>
              </a:ext>
            </a:extLst>
          </p:cNvPr>
          <p:cNvSpPr txBox="1"/>
          <p:nvPr userDrawn="1"/>
        </p:nvSpPr>
        <p:spPr>
          <a:xfrm>
            <a:off x="8372404" y="4897283"/>
            <a:ext cx="376061"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mn-lt"/>
                <a:ea typeface="+mn-ea"/>
                <a:cs typeface="+mn-cs"/>
                <a:sym typeface="Helvetica"/>
              </a:rPr>
              <a:t>Slide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74" name="Title Text"/>
          <p:cNvSpPr txBox="1">
            <a:spLocks noGrp="1"/>
          </p:cNvSpPr>
          <p:nvPr>
            <p:ph type="title"/>
          </p:nvPr>
        </p:nvSpPr>
        <p:spPr>
          <a:xfrm>
            <a:off x="539550" y="497514"/>
            <a:ext cx="8208915" cy="1620180"/>
          </a:xfrm>
          <a:prstGeom prst="rect">
            <a:avLst/>
          </a:prstGeom>
        </p:spPr>
        <p:txBody>
          <a:bodyPr/>
          <a:lstStyle>
            <a:lvl1pPr>
              <a:defRPr sz="5400"/>
            </a:lvl1pPr>
          </a:lstStyle>
          <a:p>
            <a:r>
              <a:t>Title Text</a:t>
            </a:r>
          </a:p>
        </p:txBody>
      </p:sp>
      <p:sp>
        <p:nvSpPr>
          <p:cNvPr id="75" name="Body Level One…"/>
          <p:cNvSpPr txBox="1">
            <a:spLocks noGrp="1"/>
          </p:cNvSpPr>
          <p:nvPr>
            <p:ph type="body" sz="half" idx="1"/>
          </p:nvPr>
        </p:nvSpPr>
        <p:spPr>
          <a:xfrm>
            <a:off x="539550" y="2171700"/>
            <a:ext cx="8208915" cy="1314450"/>
          </a:xfrm>
          <a:prstGeom prst="rect">
            <a:avLst/>
          </a:prstGeom>
        </p:spPr>
        <p:txBody>
          <a:bodyPr/>
          <a:lstStyle>
            <a:lvl1pPr marL="0" indent="0">
              <a:buSzTx/>
              <a:buFontTx/>
              <a:buNone/>
            </a:lvl1pPr>
            <a:lvl2pPr marL="0" indent="0">
              <a:buSzTx/>
              <a:buFontTx/>
              <a:buNone/>
            </a:lvl2pPr>
            <a:lvl3pPr marL="0" indent="0">
              <a:buSzTx/>
              <a:buFontTx/>
              <a:buNone/>
            </a:lvl3pPr>
            <a:lvl4pPr marL="0" indent="0">
              <a:buSzTx/>
              <a:buFontTx/>
              <a:buNone/>
            </a:lvl4pPr>
            <a:lvl5pPr marL="0" indent="0">
              <a:buSzTx/>
              <a:buFontTx/>
              <a:buNone/>
            </a:lvl5pPr>
          </a:lstStyle>
          <a:p>
            <a:r>
              <a:t>Body Level One</a:t>
            </a:r>
          </a:p>
          <a:p>
            <a:pPr lvl="1"/>
            <a:r>
              <a:t>Body Level Two</a:t>
            </a:r>
          </a:p>
          <a:p>
            <a:pPr lvl="2"/>
            <a:r>
              <a:t>Body Level Three</a:t>
            </a:r>
          </a:p>
          <a:p>
            <a:pPr lvl="3"/>
            <a:r>
              <a:t>Body Level Four</a:t>
            </a:r>
          </a:p>
          <a:p>
            <a:pPr lvl="4"/>
            <a:r>
              <a:t>Body Level Five</a:t>
            </a:r>
          </a:p>
        </p:txBody>
      </p:sp>
      <p:pic>
        <p:nvPicPr>
          <p:cNvPr id="76"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77" name="Slide Number"/>
          <p:cNvSpPr txBox="1">
            <a:spLocks noGrp="1"/>
          </p:cNvSpPr>
          <p:nvPr>
            <p:ph type="sldNum" sz="quarter" idx="2"/>
          </p:nvPr>
        </p:nvSpPr>
        <p:spPr>
          <a:xfrm>
            <a:off x="6426199" y="4640263"/>
            <a:ext cx="127001"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84" name="Title Text"/>
          <p:cNvSpPr txBox="1">
            <a:spLocks noGrp="1"/>
          </p:cNvSpPr>
          <p:nvPr>
            <p:ph type="title"/>
          </p:nvPr>
        </p:nvSpPr>
        <p:spPr>
          <a:prstGeom prst="rect">
            <a:avLst/>
          </a:prstGeom>
        </p:spPr>
        <p:txBody>
          <a:bodyPr/>
          <a:lstStyle/>
          <a:p>
            <a:r>
              <a:t>Title Text</a:t>
            </a:r>
          </a:p>
        </p:txBody>
      </p:sp>
      <p:sp>
        <p:nvSpPr>
          <p:cNvPr id="8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86"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lour background title + content">
    <p:spTree>
      <p:nvGrpSpPr>
        <p:cNvPr id="1" name=""/>
        <p:cNvGrpSpPr/>
        <p:nvPr/>
      </p:nvGrpSpPr>
      <p:grpSpPr>
        <a:xfrm>
          <a:off x="0" y="0"/>
          <a:ext cx="0" cy="0"/>
          <a:chOff x="0" y="0"/>
          <a:chExt cx="0" cy="0"/>
        </a:xfrm>
      </p:grpSpPr>
      <p:sp>
        <p:nvSpPr>
          <p:cNvPr id="94" name="Title 1"/>
          <p:cNvSpPr txBox="1"/>
          <p:nvPr/>
        </p:nvSpPr>
        <p:spPr>
          <a:xfrm>
            <a:off x="395535" y="205978"/>
            <a:ext cx="8352929" cy="857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defRPr sz="3600" b="1">
                <a:latin typeface="Arial"/>
                <a:ea typeface="Arial"/>
                <a:cs typeface="Arial"/>
                <a:sym typeface="Arial"/>
              </a:defRPr>
            </a:lvl1pPr>
          </a:lstStyle>
          <a:p>
            <a:r>
              <a:t>Click to edit Master title style</a:t>
            </a:r>
          </a:p>
        </p:txBody>
      </p:sp>
      <p:sp>
        <p:nvSpPr>
          <p:cNvPr id="9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96"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97" name="Slide Number"/>
          <p:cNvSpPr txBox="1">
            <a:spLocks noGrp="1"/>
          </p:cNvSpPr>
          <p:nvPr>
            <p:ph type="sldNum" sz="quarter" idx="2"/>
          </p:nvPr>
        </p:nvSpPr>
        <p:spPr>
          <a:xfrm>
            <a:off x="8996237" y="5003866"/>
            <a:ext cx="127001"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Content 2">
    <p:spTree>
      <p:nvGrpSpPr>
        <p:cNvPr id="1" name=""/>
        <p:cNvGrpSpPr/>
        <p:nvPr/>
      </p:nvGrpSpPr>
      <p:grpSpPr>
        <a:xfrm>
          <a:off x="0" y="0"/>
          <a:ext cx="0" cy="0"/>
          <a:chOff x="0" y="0"/>
          <a:chExt cx="0" cy="0"/>
        </a:xfrm>
      </p:grpSpPr>
      <p:sp>
        <p:nvSpPr>
          <p:cNvPr id="104" name="Title Text"/>
          <p:cNvSpPr txBox="1">
            <a:spLocks noGrp="1"/>
          </p:cNvSpPr>
          <p:nvPr>
            <p:ph type="title"/>
          </p:nvPr>
        </p:nvSpPr>
        <p:spPr>
          <a:prstGeom prst="rect">
            <a:avLst/>
          </a:prstGeom>
        </p:spPr>
        <p:txBody>
          <a:bodyPr/>
          <a:lstStyle/>
          <a:p>
            <a:r>
              <a:t>Title Text</a:t>
            </a:r>
          </a:p>
        </p:txBody>
      </p:sp>
      <p:sp>
        <p:nvSpPr>
          <p:cNvPr id="10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106"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14" name="Title Text"/>
          <p:cNvSpPr txBox="1">
            <a:spLocks noGrp="1"/>
          </p:cNvSpPr>
          <p:nvPr>
            <p:ph type="title"/>
          </p:nvPr>
        </p:nvSpPr>
        <p:spPr>
          <a:prstGeom prst="rect">
            <a:avLst/>
          </a:prstGeom>
        </p:spPr>
        <p:txBody>
          <a:bodyPr/>
          <a:lstStyle/>
          <a:p>
            <a:r>
              <a:t>Title Text</a:t>
            </a:r>
          </a:p>
        </p:txBody>
      </p:sp>
      <p:sp>
        <p:nvSpPr>
          <p:cNvPr id="115" name="Body Level One…"/>
          <p:cNvSpPr txBox="1">
            <a:spLocks noGrp="1"/>
          </p:cNvSpPr>
          <p:nvPr>
            <p:ph type="body" sz="half" idx="1"/>
          </p:nvPr>
        </p:nvSpPr>
        <p:spPr>
          <a:xfrm>
            <a:off x="395536" y="1200150"/>
            <a:ext cx="4104457" cy="3423829"/>
          </a:xfrm>
          <a:prstGeom prst="rect">
            <a:avLst/>
          </a:prstGeom>
        </p:spPr>
        <p:txBody>
          <a:bodyPr/>
          <a:lstStyle>
            <a:lvl1pPr>
              <a:defRPr sz="2000"/>
            </a:lvl1pPr>
            <a:lvl2pPr marL="563032" indent="-296333">
              <a:defRPr sz="2000"/>
            </a:lvl2pPr>
            <a:lvl3pPr marL="882650" indent="-349250">
              <a:defRPr sz="2000"/>
            </a:lvl3pPr>
            <a:lvl4pPr marL="1625600" indent="-254000">
              <a:defRPr sz="2000"/>
            </a:lvl4pPr>
            <a:lvl5pPr marL="2082800" indent="-254000">
              <a:defRPr sz="2000"/>
            </a:lvl5pPr>
          </a:lstStyle>
          <a:p>
            <a:r>
              <a:t>Body Level One</a:t>
            </a:r>
          </a:p>
          <a:p>
            <a:pPr lvl="1"/>
            <a:r>
              <a:t>Body Level Two</a:t>
            </a:r>
          </a:p>
          <a:p>
            <a:pPr lvl="2"/>
            <a:r>
              <a:t>Body Level Three</a:t>
            </a:r>
          </a:p>
          <a:p>
            <a:pPr lvl="3"/>
            <a:r>
              <a:t>Body Level Four</a:t>
            </a:r>
          </a:p>
          <a:p>
            <a:pPr lvl="4"/>
            <a:r>
              <a:t>Body Level Five</a:t>
            </a:r>
          </a:p>
        </p:txBody>
      </p:sp>
      <p:pic>
        <p:nvPicPr>
          <p:cNvPr id="116" name="APRICOT 2020_Powerpoint graphic 16-9 01 copy_APRICOT-2015_Powerpoint-graphic-03.pdf" descr="APRICOT 2020_Powerpoint graphic 16-9 01 copy_APRICOT-2015_Powerpoint-graphic-03.pdf"/>
          <p:cNvPicPr>
            <a:picLocks noChangeAspect="1"/>
          </p:cNvPicPr>
          <p:nvPr/>
        </p:nvPicPr>
        <p:blipFill>
          <a:blip r:embed="rId2"/>
          <a:stretch>
            <a:fillRect/>
          </a:stretch>
        </p:blipFill>
        <p:spPr>
          <a:xfrm>
            <a:off x="0" y="951"/>
            <a:ext cx="9144000" cy="5141598"/>
          </a:xfrm>
          <a:prstGeom prst="rect">
            <a:avLst/>
          </a:prstGeom>
          <a:ln w="12700">
            <a:miter lim="400000"/>
          </a:ln>
        </p:spPr>
      </p:pic>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95536" y="205978"/>
            <a:ext cx="8352929" cy="857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Title Text</a:t>
            </a:r>
          </a:p>
        </p:txBody>
      </p:sp>
      <p:sp>
        <p:nvSpPr>
          <p:cNvPr id="3" name="Body Level One…"/>
          <p:cNvSpPr txBox="1">
            <a:spLocks noGrp="1"/>
          </p:cNvSpPr>
          <p:nvPr>
            <p:ph type="body" idx="1"/>
          </p:nvPr>
        </p:nvSpPr>
        <p:spPr>
          <a:xfrm>
            <a:off x="395536" y="1200150"/>
            <a:ext cx="8352929" cy="3423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981503" y="4983032"/>
            <a:ext cx="127001" cy="127001"/>
          </a:xfrm>
          <a:prstGeom prst="rect">
            <a:avLst/>
          </a:prstGeom>
          <a:ln w="12700">
            <a:miter lim="400000"/>
          </a:ln>
        </p:spPr>
        <p:txBody>
          <a:bodyPr wrap="none" lIns="0" tIns="0" rIns="0" bIns="0" anchor="b">
            <a:spAutoFit/>
          </a:bodyPr>
          <a:lstStyle>
            <a:lvl1pPr algn="r">
              <a:defRPr sz="800">
                <a:solidFill>
                  <a:srgbClr val="BFBFBF"/>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9pPr>
    </p:titleStyle>
    <p:bodyStyle>
      <a:lvl1pPr marL="266700" marR="0" indent="-2667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1pPr>
      <a:lvl2pPr marL="586738" marR="0" indent="-320038"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2pPr>
      <a:lvl3pPr marL="952500" marR="0" indent="-4191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3pPr>
      <a:lvl4pPr marL="1645920" marR="0" indent="-274319"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4pPr>
      <a:lvl5pPr marL="21031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5pPr>
      <a:lvl6pPr marL="25603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6pPr>
      <a:lvl7pPr marL="30175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7pPr>
      <a:lvl8pPr marL="34747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8pPr>
      <a:lvl9pPr marL="3931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307" y="1244937"/>
            <a:ext cx="8208915" cy="1620180"/>
          </a:xfrm>
        </p:spPr>
        <p:txBody>
          <a:bodyPr>
            <a:normAutofit fontScale="90000"/>
          </a:bodyPr>
          <a:lstStyle/>
          <a:p>
            <a:r>
              <a:rPr lang="en-AU" dirty="0">
                <a:solidFill>
                  <a:schemeClr val="accent6">
                    <a:lumMod val="50000"/>
                  </a:schemeClr>
                </a:solidFill>
                <a:latin typeface="Powderfinger Type" charset="0"/>
                <a:ea typeface="Powderfinger Type" charset="0"/>
                <a:cs typeface="Powderfinger Type" charset="0"/>
              </a:rPr>
              <a:t>Measuring DNS over IPv6</a:t>
            </a:r>
          </a:p>
        </p:txBody>
      </p:sp>
      <p:sp>
        <p:nvSpPr>
          <p:cNvPr id="3" name="Subtitle 2"/>
          <p:cNvSpPr>
            <a:spLocks noGrp="1"/>
          </p:cNvSpPr>
          <p:nvPr>
            <p:ph type="subTitle" idx="1"/>
          </p:nvPr>
        </p:nvSpPr>
        <p:spPr>
          <a:xfrm>
            <a:off x="683568" y="3651870"/>
            <a:ext cx="8208912" cy="1314450"/>
          </a:xfrm>
        </p:spPr>
        <p:txBody>
          <a:bodyPr>
            <a:normAutofit/>
          </a:bodyPr>
          <a:lstStyle/>
          <a:p>
            <a:pPr algn="r"/>
            <a:r>
              <a:rPr lang="en-AU" sz="1200" dirty="0">
                <a:solidFill>
                  <a:schemeClr val="bg1">
                    <a:lumMod val="65000"/>
                  </a:schemeClr>
                </a:solidFill>
                <a:latin typeface="AhnbergHand" charset="0"/>
                <a:ea typeface="AhnbergHand" charset="0"/>
                <a:cs typeface="AhnbergHand" charset="0"/>
              </a:rPr>
              <a:t>Geoff Huston AM</a:t>
            </a:r>
          </a:p>
          <a:p>
            <a:pPr algn="r"/>
            <a:r>
              <a:rPr lang="en-AU" sz="1200" dirty="0">
                <a:solidFill>
                  <a:schemeClr val="bg1">
                    <a:lumMod val="65000"/>
                  </a:schemeClr>
                </a:solidFill>
                <a:latin typeface="AhnbergHand" charset="0"/>
                <a:ea typeface="AhnbergHand" charset="0"/>
                <a:cs typeface="AhnbergHand" charset="0"/>
              </a:rPr>
              <a:t>APNIC Labs</a:t>
            </a:r>
          </a:p>
        </p:txBody>
      </p:sp>
      <p:sp>
        <p:nvSpPr>
          <p:cNvPr id="4" name="Slide Number Placeholder 3">
            <a:extLst>
              <a:ext uri="{FF2B5EF4-FFF2-40B4-BE49-F238E27FC236}">
                <a16:creationId xmlns:a16="http://schemas.microsoft.com/office/drawing/2014/main" id="{D4906123-A911-CC55-9E9C-501EA7302A54}"/>
              </a:ext>
            </a:extLst>
          </p:cNvPr>
          <p:cNvSpPr>
            <a:spLocks noGrp="1"/>
          </p:cNvSpPr>
          <p:nvPr>
            <p:ph type="sldNum" sz="quarter" idx="2"/>
          </p:nvPr>
        </p:nvSpPr>
        <p:spPr>
          <a:xfrm>
            <a:off x="8828979" y="4763976"/>
            <a:ext cx="127001" cy="127001"/>
          </a:xfrm>
        </p:spPr>
        <p:txBody>
          <a:bodyPr/>
          <a:lstStyle/>
          <a:p>
            <a:fld id="{86CB4B4D-7CA3-9044-876B-883B54F8677D}" type="slidenum">
              <a:rPr lang="en-AU" smtClean="0"/>
              <a:t>1</a:t>
            </a:fld>
            <a:endParaRPr lang="en-AU" dirty="0"/>
          </a:p>
        </p:txBody>
      </p:sp>
    </p:spTree>
    <p:extLst>
      <p:ext uri="{BB962C8B-B14F-4D97-AF65-F5344CB8AC3E}">
        <p14:creationId xmlns:p14="http://schemas.microsoft.com/office/powerpoint/2010/main" val="301649188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8CC8-6458-4BAD-6180-BAD15C89F1A0}"/>
              </a:ext>
            </a:extLst>
          </p:cNvPr>
          <p:cNvSpPr>
            <a:spLocks noGrp="1"/>
          </p:cNvSpPr>
          <p:nvPr>
            <p:ph type="title"/>
          </p:nvPr>
        </p:nvSpPr>
        <p:spPr/>
        <p:txBody>
          <a:bodyPr/>
          <a:lstStyle/>
          <a:p>
            <a:r>
              <a:rPr lang="en-US" dirty="0"/>
              <a:t>Also, the DNS is noisy!</a:t>
            </a:r>
          </a:p>
        </p:txBody>
      </p:sp>
      <p:sp>
        <p:nvSpPr>
          <p:cNvPr id="4" name="Text Placeholder 2">
            <a:extLst>
              <a:ext uri="{FF2B5EF4-FFF2-40B4-BE49-F238E27FC236}">
                <a16:creationId xmlns:a16="http://schemas.microsoft.com/office/drawing/2014/main" id="{31D5D71A-8F4A-3A22-EEE6-6B156CC98224}"/>
              </a:ext>
            </a:extLst>
          </p:cNvPr>
          <p:cNvSpPr txBox="1">
            <a:spLocks/>
          </p:cNvSpPr>
          <p:nvPr/>
        </p:nvSpPr>
        <p:spPr>
          <a:xfrm>
            <a:off x="298703" y="1200150"/>
            <a:ext cx="3673681" cy="3423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66700" marR="0" indent="-2667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1pPr>
            <a:lvl2pPr marL="586738" marR="0" indent="-320038"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2pPr>
            <a:lvl3pPr marL="952500" marR="0" indent="-4191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3pPr>
            <a:lvl4pPr marL="1645920" marR="0" indent="-274319"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4pPr>
            <a:lvl5pPr marL="21031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5pPr>
            <a:lvl6pPr marL="25603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6pPr>
            <a:lvl7pPr marL="30175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7pPr>
            <a:lvl8pPr marL="34747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8pPr>
            <a:lvl9pPr marL="3931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9pPr>
          </a:lstStyle>
          <a:p>
            <a:pPr marL="0" indent="0" hangingPunct="1">
              <a:buNone/>
            </a:pPr>
            <a:r>
              <a:rPr lang="en-US" sz="1600" dirty="0"/>
              <a:t>The DNS cannot use multiple query types in the one DNS transaction – if an application wants to establish the IPv4 address, the IPv6 address, and the application level protocol for  service (HTTPS query), then that’s three distinct queries in today’s DNS</a:t>
            </a:r>
          </a:p>
          <a:p>
            <a:pPr lvl="1" hangingPunct="1"/>
            <a:endParaRPr lang="en-US" sz="1600" dirty="0"/>
          </a:p>
        </p:txBody>
      </p:sp>
      <p:pic>
        <p:nvPicPr>
          <p:cNvPr id="7" name="Picture 6" descr="A graph with different colored bars&#10;&#10;AI-generated content may be incorrect.">
            <a:extLst>
              <a:ext uri="{FF2B5EF4-FFF2-40B4-BE49-F238E27FC236}">
                <a16:creationId xmlns:a16="http://schemas.microsoft.com/office/drawing/2014/main" id="{8B9360CD-17A8-A8D5-5551-EC54971E7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640" y="1200150"/>
            <a:ext cx="4783722" cy="3345180"/>
          </a:xfrm>
          <a:prstGeom prst="rect">
            <a:avLst/>
          </a:prstGeom>
        </p:spPr>
      </p:pic>
      <p:sp>
        <p:nvSpPr>
          <p:cNvPr id="3" name="Slide Number Placeholder 2">
            <a:extLst>
              <a:ext uri="{FF2B5EF4-FFF2-40B4-BE49-F238E27FC236}">
                <a16:creationId xmlns:a16="http://schemas.microsoft.com/office/drawing/2014/main" id="{37929358-3C57-BFE3-62FF-47E161ABBFF4}"/>
              </a:ext>
            </a:extLst>
          </p:cNvPr>
          <p:cNvSpPr>
            <a:spLocks noGrp="1"/>
          </p:cNvSpPr>
          <p:nvPr>
            <p:ph type="sldNum" sz="quarter" idx="2"/>
          </p:nvPr>
        </p:nvSpPr>
        <p:spPr/>
        <p:txBody>
          <a:bodyPr/>
          <a:lstStyle/>
          <a:p>
            <a:fld id="{86CB4B4D-7CA3-9044-876B-883B54F8677D}" type="slidenum">
              <a:rPr lang="en-AU" smtClean="0"/>
              <a:t>10</a:t>
            </a:fld>
            <a:endParaRPr lang="en-AU"/>
          </a:p>
        </p:txBody>
      </p:sp>
    </p:spTree>
    <p:extLst>
      <p:ext uri="{BB962C8B-B14F-4D97-AF65-F5344CB8AC3E}">
        <p14:creationId xmlns:p14="http://schemas.microsoft.com/office/powerpoint/2010/main" val="410072645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A688-3A24-DFAE-64BE-3DDE0B1E00C0}"/>
              </a:ext>
            </a:extLst>
          </p:cNvPr>
          <p:cNvSpPr>
            <a:spLocks noGrp="1"/>
          </p:cNvSpPr>
          <p:nvPr>
            <p:ph type="title"/>
          </p:nvPr>
        </p:nvSpPr>
        <p:spPr/>
        <p:txBody>
          <a:bodyPr/>
          <a:lstStyle/>
          <a:p>
            <a:r>
              <a:rPr lang="en-US" dirty="0"/>
              <a:t>The DNS is VERY noisy!</a:t>
            </a:r>
          </a:p>
        </p:txBody>
      </p:sp>
      <p:sp>
        <p:nvSpPr>
          <p:cNvPr id="3" name="Text Placeholder 2">
            <a:extLst>
              <a:ext uri="{FF2B5EF4-FFF2-40B4-BE49-F238E27FC236}">
                <a16:creationId xmlns:a16="http://schemas.microsoft.com/office/drawing/2014/main" id="{1644E6AB-2AEF-2E58-3AEB-55EC1D25EF78}"/>
              </a:ext>
            </a:extLst>
          </p:cNvPr>
          <p:cNvSpPr>
            <a:spLocks noGrp="1"/>
          </p:cNvSpPr>
          <p:nvPr>
            <p:ph type="body" idx="1"/>
          </p:nvPr>
        </p:nvSpPr>
        <p:spPr>
          <a:xfrm>
            <a:off x="298703" y="1200150"/>
            <a:ext cx="3673681" cy="3423829"/>
          </a:xfrm>
        </p:spPr>
        <p:txBody>
          <a:bodyPr>
            <a:normAutofit/>
          </a:bodyPr>
          <a:lstStyle/>
          <a:p>
            <a:pPr marL="0" indent="0">
              <a:buNone/>
            </a:pPr>
            <a:r>
              <a:rPr lang="en-US" sz="1600" dirty="0"/>
              <a:t>There are many repeated DNS queries:</a:t>
            </a:r>
          </a:p>
          <a:p>
            <a:pPr lvl="1"/>
            <a:r>
              <a:rPr lang="en-US" sz="1600" dirty="0"/>
              <a:t>25% - 35% of query name + type are repeated 2 or more times for the A / AAAA / HTTPS query types</a:t>
            </a:r>
          </a:p>
          <a:p>
            <a:r>
              <a:rPr lang="en-US" sz="1600" dirty="0"/>
              <a:t>The use of UDP transport motivates approaches of rapid-fire query fan-out to compensate for unpredictable response times</a:t>
            </a:r>
          </a:p>
          <a:p>
            <a:pPr lvl="1"/>
            <a:endParaRPr lang="en-US" sz="1600" dirty="0"/>
          </a:p>
        </p:txBody>
      </p:sp>
      <p:pic>
        <p:nvPicPr>
          <p:cNvPr id="5" name="Picture 4" descr="A graph with different colored bars&#10;&#10;AI-generated content may be incorrect.">
            <a:extLst>
              <a:ext uri="{FF2B5EF4-FFF2-40B4-BE49-F238E27FC236}">
                <a16:creationId xmlns:a16="http://schemas.microsoft.com/office/drawing/2014/main" id="{469FFE6E-3D15-D856-8E25-1828EABF2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164" y="1200150"/>
            <a:ext cx="5140691" cy="3629807"/>
          </a:xfrm>
          <a:prstGeom prst="rect">
            <a:avLst/>
          </a:prstGeom>
        </p:spPr>
      </p:pic>
      <p:sp>
        <p:nvSpPr>
          <p:cNvPr id="4" name="Slide Number Placeholder 3">
            <a:extLst>
              <a:ext uri="{FF2B5EF4-FFF2-40B4-BE49-F238E27FC236}">
                <a16:creationId xmlns:a16="http://schemas.microsoft.com/office/drawing/2014/main" id="{7CB7C0FC-81E1-4652-45D6-F9DE1143F4A9}"/>
              </a:ext>
            </a:extLst>
          </p:cNvPr>
          <p:cNvSpPr>
            <a:spLocks noGrp="1"/>
          </p:cNvSpPr>
          <p:nvPr>
            <p:ph type="sldNum" sz="quarter" idx="2"/>
          </p:nvPr>
        </p:nvSpPr>
        <p:spPr/>
        <p:txBody>
          <a:bodyPr/>
          <a:lstStyle/>
          <a:p>
            <a:fld id="{86CB4B4D-7CA3-9044-876B-883B54F8677D}" type="slidenum">
              <a:rPr lang="en-AU" smtClean="0"/>
              <a:t>11</a:t>
            </a:fld>
            <a:endParaRPr lang="en-AU"/>
          </a:p>
        </p:txBody>
      </p:sp>
    </p:spTree>
    <p:extLst>
      <p:ext uri="{BB962C8B-B14F-4D97-AF65-F5344CB8AC3E}">
        <p14:creationId xmlns:p14="http://schemas.microsoft.com/office/powerpoint/2010/main" val="198034644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33CB-0C27-1121-B8DD-FE3F0394153D}"/>
              </a:ext>
            </a:extLst>
          </p:cNvPr>
          <p:cNvSpPr>
            <a:spLocks noGrp="1"/>
          </p:cNvSpPr>
          <p:nvPr>
            <p:ph type="title"/>
          </p:nvPr>
        </p:nvSpPr>
        <p:spPr/>
        <p:txBody>
          <a:bodyPr/>
          <a:lstStyle/>
          <a:p>
            <a:r>
              <a:rPr lang="en-US" dirty="0">
                <a:latin typeface="Powderfinger Type" charset="0"/>
                <a:ea typeface="Powderfinger Type" charset="0"/>
                <a:cs typeface="Powderfinger Type" charset="0"/>
              </a:rPr>
              <a:t>APNIC’s DNS Experimental Rig</a:t>
            </a:r>
            <a:endParaRPr lang="en-US" dirty="0"/>
          </a:p>
        </p:txBody>
      </p:sp>
      <p:sp>
        <p:nvSpPr>
          <p:cNvPr id="3" name="Text Placeholder 2">
            <a:extLst>
              <a:ext uri="{FF2B5EF4-FFF2-40B4-BE49-F238E27FC236}">
                <a16:creationId xmlns:a16="http://schemas.microsoft.com/office/drawing/2014/main" id="{6A729892-DB5F-AA17-81B9-8E213F579685}"/>
              </a:ext>
            </a:extLst>
          </p:cNvPr>
          <p:cNvSpPr>
            <a:spLocks noGrp="1"/>
          </p:cNvSpPr>
          <p:nvPr>
            <p:ph type="body" idx="1"/>
          </p:nvPr>
        </p:nvSpPr>
        <p:spPr/>
        <p:txBody>
          <a:bodyPr/>
          <a:lstStyle/>
          <a:p>
            <a:pPr marL="342900" indent="-342900">
              <a:spcBef>
                <a:spcPts val="300"/>
              </a:spcBef>
              <a:buFont typeface="Arial" panose="020B0604020202020204" pitchFamily="34" charset="0"/>
              <a:buChar char="•"/>
            </a:pPr>
            <a:r>
              <a:rPr lang="en-AU" sz="1800" dirty="0"/>
              <a:t>We use Google’s ad network to “seed” DNS queries</a:t>
            </a:r>
          </a:p>
          <a:p>
            <a:pPr marL="342900" indent="-342900">
              <a:spcBef>
                <a:spcPts val="300"/>
              </a:spcBef>
              <a:buFont typeface="Arial" panose="020B0604020202020204" pitchFamily="34" charset="0"/>
              <a:buChar char="•"/>
            </a:pPr>
            <a:r>
              <a:rPr lang="en-AU" sz="1800" dirty="0"/>
              <a:t>We make parts of the DNS name unique to each measurement</a:t>
            </a:r>
          </a:p>
          <a:p>
            <a:pPr lvl="1">
              <a:spcBef>
                <a:spcPts val="300"/>
              </a:spcBef>
            </a:pPr>
            <a:r>
              <a:rPr lang="en-AU" sz="1800" dirty="0"/>
              <a:t>That way the recursive resolvers have no cached data  and are forced to query the authoritative server</a:t>
            </a:r>
          </a:p>
          <a:p>
            <a:pPr marL="342900" indent="-342900">
              <a:spcBef>
                <a:spcPts val="300"/>
              </a:spcBef>
              <a:buFont typeface="Arial" panose="020B0604020202020204" pitchFamily="34" charset="0"/>
              <a:buChar char="•"/>
            </a:pPr>
            <a:r>
              <a:rPr lang="en-AU" sz="1800" dirty="0"/>
              <a:t>We observe the recursive-to-authoritative query process by instrumenting the authoritative server, and match experiment placement records to the server’s DNS logs</a:t>
            </a:r>
          </a:p>
          <a:p>
            <a:endParaRPr lang="en-US" sz="1600" dirty="0"/>
          </a:p>
        </p:txBody>
      </p:sp>
      <p:sp>
        <p:nvSpPr>
          <p:cNvPr id="18" name="Freeform 17">
            <a:extLst>
              <a:ext uri="{FF2B5EF4-FFF2-40B4-BE49-F238E27FC236}">
                <a16:creationId xmlns:a16="http://schemas.microsoft.com/office/drawing/2014/main" id="{F1D548BF-D6DE-E1CA-1E45-CC5E822C5D30}"/>
              </a:ext>
            </a:extLst>
          </p:cNvPr>
          <p:cNvSpPr/>
          <p:nvPr/>
        </p:nvSpPr>
        <p:spPr>
          <a:xfrm>
            <a:off x="3390779" y="3838080"/>
            <a:ext cx="2343788" cy="955497"/>
          </a:xfrm>
          <a:custGeom>
            <a:avLst/>
            <a:gdLst>
              <a:gd name="connsiteX0" fmla="*/ 832277 w 1757841"/>
              <a:gd name="connsiteY0" fmla="*/ 111921 h 716623"/>
              <a:gd name="connsiteX1" fmla="*/ 750634 w 1757841"/>
              <a:gd name="connsiteY1" fmla="*/ 24836 h 716623"/>
              <a:gd name="connsiteX2" fmla="*/ 516591 w 1757841"/>
              <a:gd name="connsiteY2" fmla="*/ 19393 h 716623"/>
              <a:gd name="connsiteX3" fmla="*/ 483934 w 1757841"/>
              <a:gd name="connsiteY3" fmla="*/ 106478 h 716623"/>
              <a:gd name="connsiteX4" fmla="*/ 456720 w 1757841"/>
              <a:gd name="connsiteY4" fmla="*/ 46607 h 716623"/>
              <a:gd name="connsiteX5" fmla="*/ 315206 w 1757841"/>
              <a:gd name="connsiteY5" fmla="*/ 3064 h 716623"/>
              <a:gd name="connsiteX6" fmla="*/ 179134 w 1757841"/>
              <a:gd name="connsiteY6" fmla="*/ 133693 h 716623"/>
              <a:gd name="connsiteX7" fmla="*/ 222677 w 1757841"/>
              <a:gd name="connsiteY7" fmla="*/ 188121 h 716623"/>
              <a:gd name="connsiteX8" fmla="*/ 119263 w 1757841"/>
              <a:gd name="connsiteY8" fmla="*/ 171793 h 716623"/>
              <a:gd name="connsiteX9" fmla="*/ 32177 w 1757841"/>
              <a:gd name="connsiteY9" fmla="*/ 318750 h 716623"/>
              <a:gd name="connsiteX10" fmla="*/ 86606 w 1757841"/>
              <a:gd name="connsiteY10" fmla="*/ 373178 h 716623"/>
              <a:gd name="connsiteX11" fmla="*/ 48506 w 1757841"/>
              <a:gd name="connsiteY11" fmla="*/ 367736 h 716623"/>
              <a:gd name="connsiteX12" fmla="*/ 4963 w 1757841"/>
              <a:gd name="connsiteY12" fmla="*/ 547350 h 716623"/>
              <a:gd name="connsiteX13" fmla="*/ 173691 w 1757841"/>
              <a:gd name="connsiteY13" fmla="*/ 661650 h 716623"/>
              <a:gd name="connsiteX14" fmla="*/ 369634 w 1757841"/>
              <a:gd name="connsiteY14" fmla="*/ 607221 h 716623"/>
              <a:gd name="connsiteX15" fmla="*/ 347863 w 1757841"/>
              <a:gd name="connsiteY15" fmla="*/ 623550 h 716623"/>
              <a:gd name="connsiteX16" fmla="*/ 473048 w 1757841"/>
              <a:gd name="connsiteY16" fmla="*/ 710636 h 716623"/>
              <a:gd name="connsiteX17" fmla="*/ 794177 w 1757841"/>
              <a:gd name="connsiteY17" fmla="*/ 650764 h 716623"/>
              <a:gd name="connsiteX18" fmla="*/ 810506 w 1757841"/>
              <a:gd name="connsiteY18" fmla="*/ 585450 h 716623"/>
              <a:gd name="connsiteX19" fmla="*/ 919363 w 1757841"/>
              <a:gd name="connsiteY19" fmla="*/ 634436 h 716623"/>
              <a:gd name="connsiteX20" fmla="*/ 1153406 w 1757841"/>
              <a:gd name="connsiteY20" fmla="*/ 716078 h 716623"/>
              <a:gd name="connsiteX21" fmla="*/ 1300363 w 1757841"/>
              <a:gd name="connsiteY21" fmla="*/ 590893 h 716623"/>
              <a:gd name="connsiteX22" fmla="*/ 1322134 w 1757841"/>
              <a:gd name="connsiteY22" fmla="*/ 634436 h 716623"/>
              <a:gd name="connsiteX23" fmla="*/ 1724906 w 1757841"/>
              <a:gd name="connsiteY23" fmla="*/ 639878 h 716623"/>
              <a:gd name="connsiteX24" fmla="*/ 1681363 w 1757841"/>
              <a:gd name="connsiteY24" fmla="*/ 449378 h 716623"/>
              <a:gd name="connsiteX25" fmla="*/ 1757563 w 1757841"/>
              <a:gd name="connsiteY25" fmla="*/ 340521 h 716623"/>
              <a:gd name="connsiteX26" fmla="*/ 1648706 w 1757841"/>
              <a:gd name="connsiteY26" fmla="*/ 139136 h 716623"/>
              <a:gd name="connsiteX27" fmla="*/ 1387448 w 1757841"/>
              <a:gd name="connsiteY27" fmla="*/ 204450 h 716623"/>
              <a:gd name="connsiteX28" fmla="*/ 1382006 w 1757841"/>
              <a:gd name="connsiteY28" fmla="*/ 231664 h 716623"/>
              <a:gd name="connsiteX29" fmla="*/ 1343906 w 1757841"/>
              <a:gd name="connsiteY29" fmla="*/ 150021 h 716623"/>
              <a:gd name="connsiteX30" fmla="*/ 1202391 w 1757841"/>
              <a:gd name="connsiteY30" fmla="*/ 35721 h 716623"/>
              <a:gd name="connsiteX31" fmla="*/ 1088091 w 1757841"/>
              <a:gd name="connsiteY31" fmla="*/ 150021 h 716623"/>
              <a:gd name="connsiteX32" fmla="*/ 1077206 w 1757841"/>
              <a:gd name="connsiteY32" fmla="*/ 95593 h 716623"/>
              <a:gd name="connsiteX33" fmla="*/ 968348 w 1757841"/>
              <a:gd name="connsiteY33" fmla="*/ 13950 h 716623"/>
              <a:gd name="connsiteX34" fmla="*/ 832277 w 1757841"/>
              <a:gd name="connsiteY34" fmla="*/ 111921 h 71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57841" h="716623">
                <a:moveTo>
                  <a:pt x="832277" y="111921"/>
                </a:moveTo>
                <a:cubicBezTo>
                  <a:pt x="795991" y="113735"/>
                  <a:pt x="803248" y="40257"/>
                  <a:pt x="750634" y="24836"/>
                </a:cubicBezTo>
                <a:cubicBezTo>
                  <a:pt x="698020" y="9415"/>
                  <a:pt x="561041" y="5786"/>
                  <a:pt x="516591" y="19393"/>
                </a:cubicBezTo>
                <a:cubicBezTo>
                  <a:pt x="472141" y="33000"/>
                  <a:pt x="493912" y="101942"/>
                  <a:pt x="483934" y="106478"/>
                </a:cubicBezTo>
                <a:cubicBezTo>
                  <a:pt x="473955" y="111014"/>
                  <a:pt x="484841" y="63843"/>
                  <a:pt x="456720" y="46607"/>
                </a:cubicBezTo>
                <a:cubicBezTo>
                  <a:pt x="428599" y="29371"/>
                  <a:pt x="361470" y="-11450"/>
                  <a:pt x="315206" y="3064"/>
                </a:cubicBezTo>
                <a:cubicBezTo>
                  <a:pt x="268942" y="17578"/>
                  <a:pt x="194555" y="102850"/>
                  <a:pt x="179134" y="133693"/>
                </a:cubicBezTo>
                <a:cubicBezTo>
                  <a:pt x="163712" y="164536"/>
                  <a:pt x="232655" y="181771"/>
                  <a:pt x="222677" y="188121"/>
                </a:cubicBezTo>
                <a:cubicBezTo>
                  <a:pt x="212699" y="194471"/>
                  <a:pt x="151013" y="150022"/>
                  <a:pt x="119263" y="171793"/>
                </a:cubicBezTo>
                <a:cubicBezTo>
                  <a:pt x="87513" y="193564"/>
                  <a:pt x="37620" y="285186"/>
                  <a:pt x="32177" y="318750"/>
                </a:cubicBezTo>
                <a:cubicBezTo>
                  <a:pt x="26734" y="352314"/>
                  <a:pt x="83884" y="365014"/>
                  <a:pt x="86606" y="373178"/>
                </a:cubicBezTo>
                <a:cubicBezTo>
                  <a:pt x="89327" y="381342"/>
                  <a:pt x="62113" y="338707"/>
                  <a:pt x="48506" y="367736"/>
                </a:cubicBezTo>
                <a:cubicBezTo>
                  <a:pt x="34899" y="396765"/>
                  <a:pt x="-15901" y="498364"/>
                  <a:pt x="4963" y="547350"/>
                </a:cubicBezTo>
                <a:cubicBezTo>
                  <a:pt x="25827" y="596336"/>
                  <a:pt x="112913" y="651672"/>
                  <a:pt x="173691" y="661650"/>
                </a:cubicBezTo>
                <a:cubicBezTo>
                  <a:pt x="234469" y="671628"/>
                  <a:pt x="369634" y="607221"/>
                  <a:pt x="369634" y="607221"/>
                </a:cubicBezTo>
                <a:cubicBezTo>
                  <a:pt x="398663" y="600871"/>
                  <a:pt x="330627" y="606314"/>
                  <a:pt x="347863" y="623550"/>
                </a:cubicBezTo>
                <a:cubicBezTo>
                  <a:pt x="365099" y="640786"/>
                  <a:pt x="398662" y="706100"/>
                  <a:pt x="473048" y="710636"/>
                </a:cubicBezTo>
                <a:cubicBezTo>
                  <a:pt x="547434" y="715172"/>
                  <a:pt x="737934" y="671628"/>
                  <a:pt x="794177" y="650764"/>
                </a:cubicBezTo>
                <a:cubicBezTo>
                  <a:pt x="850420" y="629900"/>
                  <a:pt x="789642" y="588171"/>
                  <a:pt x="810506" y="585450"/>
                </a:cubicBezTo>
                <a:cubicBezTo>
                  <a:pt x="831370" y="582729"/>
                  <a:pt x="862213" y="612665"/>
                  <a:pt x="919363" y="634436"/>
                </a:cubicBezTo>
                <a:cubicBezTo>
                  <a:pt x="976513" y="656207"/>
                  <a:pt x="1089906" y="723335"/>
                  <a:pt x="1153406" y="716078"/>
                </a:cubicBezTo>
                <a:cubicBezTo>
                  <a:pt x="1216906" y="708821"/>
                  <a:pt x="1272242" y="604500"/>
                  <a:pt x="1300363" y="590893"/>
                </a:cubicBezTo>
                <a:cubicBezTo>
                  <a:pt x="1328484" y="577286"/>
                  <a:pt x="1251377" y="626272"/>
                  <a:pt x="1322134" y="634436"/>
                </a:cubicBezTo>
                <a:cubicBezTo>
                  <a:pt x="1392891" y="642600"/>
                  <a:pt x="1665034" y="670721"/>
                  <a:pt x="1724906" y="639878"/>
                </a:cubicBezTo>
                <a:cubicBezTo>
                  <a:pt x="1784778" y="609035"/>
                  <a:pt x="1675920" y="499271"/>
                  <a:pt x="1681363" y="449378"/>
                </a:cubicBezTo>
                <a:cubicBezTo>
                  <a:pt x="1686806" y="399485"/>
                  <a:pt x="1763006" y="392228"/>
                  <a:pt x="1757563" y="340521"/>
                </a:cubicBezTo>
                <a:cubicBezTo>
                  <a:pt x="1752120" y="288814"/>
                  <a:pt x="1710392" y="161814"/>
                  <a:pt x="1648706" y="139136"/>
                </a:cubicBezTo>
                <a:cubicBezTo>
                  <a:pt x="1587020" y="116458"/>
                  <a:pt x="1431898" y="189029"/>
                  <a:pt x="1387448" y="204450"/>
                </a:cubicBezTo>
                <a:cubicBezTo>
                  <a:pt x="1342998" y="219871"/>
                  <a:pt x="1389263" y="240735"/>
                  <a:pt x="1382006" y="231664"/>
                </a:cubicBezTo>
                <a:cubicBezTo>
                  <a:pt x="1374749" y="222593"/>
                  <a:pt x="1373842" y="182678"/>
                  <a:pt x="1343906" y="150021"/>
                </a:cubicBezTo>
                <a:cubicBezTo>
                  <a:pt x="1313970" y="117364"/>
                  <a:pt x="1245027" y="35721"/>
                  <a:pt x="1202391" y="35721"/>
                </a:cubicBezTo>
                <a:cubicBezTo>
                  <a:pt x="1159755" y="35721"/>
                  <a:pt x="1108955" y="140042"/>
                  <a:pt x="1088091" y="150021"/>
                </a:cubicBezTo>
                <a:cubicBezTo>
                  <a:pt x="1067227" y="160000"/>
                  <a:pt x="1097163" y="118271"/>
                  <a:pt x="1077206" y="95593"/>
                </a:cubicBezTo>
                <a:cubicBezTo>
                  <a:pt x="1057249" y="72915"/>
                  <a:pt x="1010984" y="14857"/>
                  <a:pt x="968348" y="13950"/>
                </a:cubicBezTo>
                <a:cubicBezTo>
                  <a:pt x="925712" y="13043"/>
                  <a:pt x="868563" y="110107"/>
                  <a:pt x="832277" y="111921"/>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9" name="Freeform 18">
            <a:extLst>
              <a:ext uri="{FF2B5EF4-FFF2-40B4-BE49-F238E27FC236}">
                <a16:creationId xmlns:a16="http://schemas.microsoft.com/office/drawing/2014/main" id="{C17A475E-119C-FC0D-594A-67A823FB747A}"/>
              </a:ext>
            </a:extLst>
          </p:cNvPr>
          <p:cNvSpPr/>
          <p:nvPr/>
        </p:nvSpPr>
        <p:spPr>
          <a:xfrm>
            <a:off x="6439381" y="3194454"/>
            <a:ext cx="1701580" cy="486750"/>
          </a:xfrm>
          <a:custGeom>
            <a:avLst/>
            <a:gdLst>
              <a:gd name="connsiteX0" fmla="*/ 151699 w 1626596"/>
              <a:gd name="connsiteY0" fmla="*/ 46632 h 648062"/>
              <a:gd name="connsiteX1" fmla="*/ 1400636 w 1626596"/>
              <a:gd name="connsiteY1" fmla="*/ 31763 h 648062"/>
              <a:gd name="connsiteX2" fmla="*/ 1601357 w 1626596"/>
              <a:gd name="connsiteY2" fmla="*/ 46632 h 648062"/>
              <a:gd name="connsiteX3" fmla="*/ 1623660 w 1626596"/>
              <a:gd name="connsiteY3" fmla="*/ 604193 h 648062"/>
              <a:gd name="connsiteX4" fmla="*/ 1593923 w 1626596"/>
              <a:gd name="connsiteY4" fmla="*/ 611627 h 648062"/>
              <a:gd name="connsiteX5" fmla="*/ 203738 w 1626596"/>
              <a:gd name="connsiteY5" fmla="*/ 604193 h 648062"/>
              <a:gd name="connsiteX6" fmla="*/ 17884 w 1626596"/>
              <a:gd name="connsiteY6" fmla="*/ 567022 h 648062"/>
              <a:gd name="connsiteX7" fmla="*/ 17884 w 1626596"/>
              <a:gd name="connsiteY7" fmla="*/ 91236 h 64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6596" h="648062">
                <a:moveTo>
                  <a:pt x="151699" y="46632"/>
                </a:moveTo>
                <a:lnTo>
                  <a:pt x="1400636" y="31763"/>
                </a:lnTo>
                <a:cubicBezTo>
                  <a:pt x="1642246" y="31763"/>
                  <a:pt x="1564186" y="-48773"/>
                  <a:pt x="1601357" y="46632"/>
                </a:cubicBezTo>
                <a:cubicBezTo>
                  <a:pt x="1638528" y="142037"/>
                  <a:pt x="1623660" y="604193"/>
                  <a:pt x="1623660" y="604193"/>
                </a:cubicBezTo>
                <a:cubicBezTo>
                  <a:pt x="1622421" y="698359"/>
                  <a:pt x="1593923" y="611627"/>
                  <a:pt x="1593923" y="611627"/>
                </a:cubicBezTo>
                <a:lnTo>
                  <a:pt x="203738" y="604193"/>
                </a:lnTo>
                <a:cubicBezTo>
                  <a:pt x="-58935" y="596759"/>
                  <a:pt x="48860" y="652515"/>
                  <a:pt x="17884" y="567022"/>
                </a:cubicBezTo>
                <a:cubicBezTo>
                  <a:pt x="-13092" y="481529"/>
                  <a:pt x="2396" y="286382"/>
                  <a:pt x="17884" y="912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2" name="TextBox 21">
            <a:extLst>
              <a:ext uri="{FF2B5EF4-FFF2-40B4-BE49-F238E27FC236}">
                <a16:creationId xmlns:a16="http://schemas.microsoft.com/office/drawing/2014/main" id="{7176F1B1-560B-23CA-CED6-ED59049B9D68}"/>
              </a:ext>
            </a:extLst>
          </p:cNvPr>
          <p:cNvSpPr txBox="1"/>
          <p:nvPr/>
        </p:nvSpPr>
        <p:spPr>
          <a:xfrm>
            <a:off x="6390072" y="3326164"/>
            <a:ext cx="1688283" cy="261610"/>
          </a:xfrm>
          <a:prstGeom prst="rect">
            <a:avLst/>
          </a:prstGeom>
          <a:noFill/>
        </p:spPr>
        <p:txBody>
          <a:bodyPr wrap="none" rtlCol="0">
            <a:spAutoFit/>
          </a:bodyPr>
          <a:lstStyle/>
          <a:p>
            <a:r>
              <a:rPr lang="en-AU" sz="1100" dirty="0">
                <a:latin typeface="AhnbergHand" pitchFamily="2" charset="0"/>
              </a:rPr>
              <a:t>Authoritative Server</a:t>
            </a:r>
          </a:p>
        </p:txBody>
      </p:sp>
      <p:sp>
        <p:nvSpPr>
          <p:cNvPr id="23" name="TextBox 22">
            <a:extLst>
              <a:ext uri="{FF2B5EF4-FFF2-40B4-BE49-F238E27FC236}">
                <a16:creationId xmlns:a16="http://schemas.microsoft.com/office/drawing/2014/main" id="{271E1531-D84A-85E1-FFFA-893C308AA7FF}"/>
              </a:ext>
            </a:extLst>
          </p:cNvPr>
          <p:cNvSpPr txBox="1"/>
          <p:nvPr/>
        </p:nvSpPr>
        <p:spPr>
          <a:xfrm>
            <a:off x="4108016" y="4130132"/>
            <a:ext cx="649537" cy="318100"/>
          </a:xfrm>
          <a:prstGeom prst="rect">
            <a:avLst/>
          </a:prstGeom>
          <a:noFill/>
        </p:spPr>
        <p:txBody>
          <a:bodyPr wrap="none" rtlCol="0">
            <a:spAutoFit/>
          </a:bodyPr>
          <a:lstStyle/>
          <a:p>
            <a:r>
              <a:rPr lang="en-AU" sz="1467" dirty="0">
                <a:latin typeface="AhnbergHand" pitchFamily="2" charset="0"/>
              </a:rPr>
              <a:t>DNS</a:t>
            </a:r>
          </a:p>
        </p:txBody>
      </p:sp>
      <p:sp>
        <p:nvSpPr>
          <p:cNvPr id="24" name="Freeform 23">
            <a:extLst>
              <a:ext uri="{FF2B5EF4-FFF2-40B4-BE49-F238E27FC236}">
                <a16:creationId xmlns:a16="http://schemas.microsoft.com/office/drawing/2014/main" id="{68D87D46-21FC-B7DA-8D7D-0E934F701652}"/>
              </a:ext>
            </a:extLst>
          </p:cNvPr>
          <p:cNvSpPr/>
          <p:nvPr/>
        </p:nvSpPr>
        <p:spPr>
          <a:xfrm>
            <a:off x="5190145" y="3461615"/>
            <a:ext cx="1088844" cy="479088"/>
          </a:xfrm>
          <a:custGeom>
            <a:avLst/>
            <a:gdLst>
              <a:gd name="connsiteX0" fmla="*/ 0 w 816633"/>
              <a:gd name="connsiteY0" fmla="*/ 359316 h 359316"/>
              <a:gd name="connsiteX1" fmla="*/ 802887 w 816633"/>
              <a:gd name="connsiteY1" fmla="*/ 24780 h 359316"/>
              <a:gd name="connsiteX2" fmla="*/ 527824 w 816633"/>
              <a:gd name="connsiteY2" fmla="*/ 24780 h 359316"/>
              <a:gd name="connsiteX3" fmla="*/ 795453 w 816633"/>
              <a:gd name="connsiteY3" fmla="*/ 24780 h 359316"/>
              <a:gd name="connsiteX4" fmla="*/ 721112 w 816633"/>
              <a:gd name="connsiteY4" fmla="*/ 151160 h 359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33" h="359316">
                <a:moveTo>
                  <a:pt x="0" y="359316"/>
                </a:moveTo>
                <a:cubicBezTo>
                  <a:pt x="357458" y="219926"/>
                  <a:pt x="714916" y="80536"/>
                  <a:pt x="802887" y="24780"/>
                </a:cubicBezTo>
                <a:cubicBezTo>
                  <a:pt x="890858" y="-30976"/>
                  <a:pt x="527824" y="24780"/>
                  <a:pt x="527824" y="24780"/>
                </a:cubicBezTo>
                <a:cubicBezTo>
                  <a:pt x="526585" y="24780"/>
                  <a:pt x="763238" y="3717"/>
                  <a:pt x="795453" y="24780"/>
                </a:cubicBezTo>
                <a:cubicBezTo>
                  <a:pt x="827668" y="45843"/>
                  <a:pt x="774390" y="98501"/>
                  <a:pt x="721112" y="15116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srgbClr val="FF0000"/>
              </a:solidFill>
            </a:endParaRPr>
          </a:p>
        </p:txBody>
      </p:sp>
      <p:sp>
        <p:nvSpPr>
          <p:cNvPr id="25" name="Freeform 24">
            <a:extLst>
              <a:ext uri="{FF2B5EF4-FFF2-40B4-BE49-F238E27FC236}">
                <a16:creationId xmlns:a16="http://schemas.microsoft.com/office/drawing/2014/main" id="{35AEA19E-A2B7-7694-9CC7-899CDD71811C}"/>
              </a:ext>
            </a:extLst>
          </p:cNvPr>
          <p:cNvSpPr/>
          <p:nvPr/>
        </p:nvSpPr>
        <p:spPr>
          <a:xfrm>
            <a:off x="2210073" y="4494875"/>
            <a:ext cx="1153159" cy="334028"/>
          </a:xfrm>
          <a:custGeom>
            <a:avLst/>
            <a:gdLst>
              <a:gd name="connsiteX0" fmla="*/ 19292 w 864869"/>
              <a:gd name="connsiteY0" fmla="*/ 224629 h 250521"/>
              <a:gd name="connsiteX1" fmla="*/ 108501 w 864869"/>
              <a:gd name="connsiteY1" fmla="*/ 232063 h 250521"/>
              <a:gd name="connsiteX2" fmla="*/ 851916 w 864869"/>
              <a:gd name="connsiteY2" fmla="*/ 16473 h 250521"/>
              <a:gd name="connsiteX3" fmla="*/ 599155 w 864869"/>
              <a:gd name="connsiteY3" fmla="*/ 16473 h 250521"/>
              <a:gd name="connsiteX4" fmla="*/ 837048 w 864869"/>
              <a:gd name="connsiteY4" fmla="*/ 9039 h 250521"/>
              <a:gd name="connsiteX5" fmla="*/ 651194 w 864869"/>
              <a:gd name="connsiteY5" fmla="*/ 157721 h 25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869" h="250521">
                <a:moveTo>
                  <a:pt x="19292" y="224629"/>
                </a:moveTo>
                <a:cubicBezTo>
                  <a:pt x="-5489" y="245692"/>
                  <a:pt x="-30270" y="266756"/>
                  <a:pt x="108501" y="232063"/>
                </a:cubicBezTo>
                <a:cubicBezTo>
                  <a:pt x="247272" y="197370"/>
                  <a:pt x="770140" y="52405"/>
                  <a:pt x="851916" y="16473"/>
                </a:cubicBezTo>
                <a:cubicBezTo>
                  <a:pt x="933692" y="-19459"/>
                  <a:pt x="601633" y="17712"/>
                  <a:pt x="599155" y="16473"/>
                </a:cubicBezTo>
                <a:cubicBezTo>
                  <a:pt x="596677" y="15234"/>
                  <a:pt x="828375" y="-14502"/>
                  <a:pt x="837048" y="9039"/>
                </a:cubicBezTo>
                <a:cubicBezTo>
                  <a:pt x="845721" y="32580"/>
                  <a:pt x="748457" y="95150"/>
                  <a:pt x="651194" y="157721"/>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srgbClr val="FF0000"/>
              </a:solidFill>
            </a:endParaRPr>
          </a:p>
        </p:txBody>
      </p:sp>
      <p:sp>
        <p:nvSpPr>
          <p:cNvPr id="26" name="TextBox 25">
            <a:extLst>
              <a:ext uri="{FF2B5EF4-FFF2-40B4-BE49-F238E27FC236}">
                <a16:creationId xmlns:a16="http://schemas.microsoft.com/office/drawing/2014/main" id="{292D483D-5EDA-BF4F-07DD-0F43A0A678EA}"/>
              </a:ext>
            </a:extLst>
          </p:cNvPr>
          <p:cNvSpPr txBox="1"/>
          <p:nvPr/>
        </p:nvSpPr>
        <p:spPr>
          <a:xfrm flipH="1">
            <a:off x="6358475" y="4058349"/>
            <a:ext cx="2964459" cy="461665"/>
          </a:xfrm>
          <a:prstGeom prst="rect">
            <a:avLst/>
          </a:prstGeom>
          <a:noFill/>
        </p:spPr>
        <p:txBody>
          <a:bodyPr wrap="square" rtlCol="0">
            <a:spAutoFit/>
          </a:bodyPr>
          <a:lstStyle/>
          <a:p>
            <a:r>
              <a:rPr lang="en-AU" sz="1200" dirty="0">
                <a:solidFill>
                  <a:schemeClr val="accent4">
                    <a:lumMod val="50000"/>
                  </a:schemeClr>
                </a:solidFill>
                <a:latin typeface="AhnbergHand" pitchFamily="2" charset="0"/>
              </a:rPr>
              <a:t>We instrument the DNS Authoritative Server </a:t>
            </a:r>
          </a:p>
        </p:txBody>
      </p:sp>
      <p:sp>
        <p:nvSpPr>
          <p:cNvPr id="27" name="TextBox 26">
            <a:extLst>
              <a:ext uri="{FF2B5EF4-FFF2-40B4-BE49-F238E27FC236}">
                <a16:creationId xmlns:a16="http://schemas.microsoft.com/office/drawing/2014/main" id="{C8644B5D-2303-18C4-3660-C5C52D109DEB}"/>
              </a:ext>
            </a:extLst>
          </p:cNvPr>
          <p:cNvSpPr txBox="1"/>
          <p:nvPr/>
        </p:nvSpPr>
        <p:spPr>
          <a:xfrm flipH="1">
            <a:off x="142804" y="3554375"/>
            <a:ext cx="3107801" cy="738664"/>
          </a:xfrm>
          <a:prstGeom prst="rect">
            <a:avLst/>
          </a:prstGeom>
          <a:noFill/>
        </p:spPr>
        <p:txBody>
          <a:bodyPr wrap="square" rtlCol="0">
            <a:spAutoFit/>
          </a:bodyPr>
          <a:lstStyle/>
          <a:p>
            <a:r>
              <a:rPr lang="en-AU" sz="1400" dirty="0">
                <a:solidFill>
                  <a:schemeClr val="accent4">
                    <a:lumMod val="50000"/>
                  </a:schemeClr>
                </a:solidFill>
                <a:latin typeface="AhnbergHand" pitchFamily="2" charset="0"/>
              </a:rPr>
              <a:t>We insert DNS queries into the stub resolver via ad presentation</a:t>
            </a:r>
          </a:p>
        </p:txBody>
      </p:sp>
      <p:sp>
        <p:nvSpPr>
          <p:cNvPr id="28" name="Freeform 27">
            <a:extLst>
              <a:ext uri="{FF2B5EF4-FFF2-40B4-BE49-F238E27FC236}">
                <a16:creationId xmlns:a16="http://schemas.microsoft.com/office/drawing/2014/main" id="{434CB53E-02A7-14C0-0B61-E8DB7109A769}"/>
              </a:ext>
            </a:extLst>
          </p:cNvPr>
          <p:cNvSpPr/>
          <p:nvPr/>
        </p:nvSpPr>
        <p:spPr>
          <a:xfrm>
            <a:off x="1319768" y="4156641"/>
            <a:ext cx="279248" cy="265082"/>
          </a:xfrm>
          <a:custGeom>
            <a:avLst/>
            <a:gdLst>
              <a:gd name="connsiteX0" fmla="*/ 74342 w 209436"/>
              <a:gd name="connsiteY0" fmla="*/ 0 h 248662"/>
              <a:gd name="connsiteX1" fmla="*/ 163552 w 209436"/>
              <a:gd name="connsiteY1" fmla="*/ 245327 h 248662"/>
              <a:gd name="connsiteX2" fmla="*/ 208157 w 209436"/>
              <a:gd name="connsiteY2" fmla="*/ 148683 h 248662"/>
              <a:gd name="connsiteX3" fmla="*/ 178420 w 209436"/>
              <a:gd name="connsiteY3" fmla="*/ 245327 h 248662"/>
              <a:gd name="connsiteX4" fmla="*/ 0 w 209436"/>
              <a:gd name="connsiteY4" fmla="*/ 200722 h 24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6" h="248662">
                <a:moveTo>
                  <a:pt x="74342" y="0"/>
                </a:moveTo>
                <a:cubicBezTo>
                  <a:pt x="107796" y="110273"/>
                  <a:pt x="141250" y="220547"/>
                  <a:pt x="163552" y="245327"/>
                </a:cubicBezTo>
                <a:cubicBezTo>
                  <a:pt x="185854" y="270107"/>
                  <a:pt x="205679" y="148683"/>
                  <a:pt x="208157" y="148683"/>
                </a:cubicBezTo>
                <a:cubicBezTo>
                  <a:pt x="210635" y="148683"/>
                  <a:pt x="213113" y="236654"/>
                  <a:pt x="178420" y="245327"/>
                </a:cubicBezTo>
                <a:cubicBezTo>
                  <a:pt x="143727" y="254000"/>
                  <a:pt x="71863" y="227361"/>
                  <a:pt x="0" y="2007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9" name="Freeform 28">
            <a:extLst>
              <a:ext uri="{FF2B5EF4-FFF2-40B4-BE49-F238E27FC236}">
                <a16:creationId xmlns:a16="http://schemas.microsoft.com/office/drawing/2014/main" id="{00BC7097-33CD-1BA3-8824-97438C990010}"/>
              </a:ext>
            </a:extLst>
          </p:cNvPr>
          <p:cNvSpPr/>
          <p:nvPr/>
        </p:nvSpPr>
        <p:spPr>
          <a:xfrm>
            <a:off x="7290171" y="3664195"/>
            <a:ext cx="386927" cy="354912"/>
          </a:xfrm>
          <a:custGeom>
            <a:avLst/>
            <a:gdLst>
              <a:gd name="connsiteX0" fmla="*/ 290195 w 290195"/>
              <a:gd name="connsiteY0" fmla="*/ 266184 h 266184"/>
              <a:gd name="connsiteX1" fmla="*/ 134078 w 290195"/>
              <a:gd name="connsiteY1" fmla="*/ 28292 h 266184"/>
              <a:gd name="connsiteX2" fmla="*/ 264 w 290195"/>
              <a:gd name="connsiteY2" fmla="*/ 139804 h 266184"/>
              <a:gd name="connsiteX3" fmla="*/ 104342 w 290195"/>
              <a:gd name="connsiteY3" fmla="*/ 5989 h 266184"/>
              <a:gd name="connsiteX4" fmla="*/ 260459 w 290195"/>
              <a:gd name="connsiteY4" fmla="*/ 35726 h 2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95" h="266184">
                <a:moveTo>
                  <a:pt x="290195" y="266184"/>
                </a:moveTo>
                <a:cubicBezTo>
                  <a:pt x="236297" y="157769"/>
                  <a:pt x="182400" y="49355"/>
                  <a:pt x="134078" y="28292"/>
                </a:cubicBezTo>
                <a:cubicBezTo>
                  <a:pt x="85756" y="7229"/>
                  <a:pt x="5220" y="143521"/>
                  <a:pt x="264" y="139804"/>
                </a:cubicBezTo>
                <a:cubicBezTo>
                  <a:pt x="-4692" y="136087"/>
                  <a:pt x="60976" y="23335"/>
                  <a:pt x="104342" y="5989"/>
                </a:cubicBezTo>
                <a:cubicBezTo>
                  <a:pt x="147708" y="-11357"/>
                  <a:pt x="204083" y="12184"/>
                  <a:pt x="260459" y="35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0" name="Freeform 29">
            <a:extLst>
              <a:ext uri="{FF2B5EF4-FFF2-40B4-BE49-F238E27FC236}">
                <a16:creationId xmlns:a16="http://schemas.microsoft.com/office/drawing/2014/main" id="{184FEDD4-F468-0353-3BDD-D624EF2076BB}"/>
              </a:ext>
            </a:extLst>
          </p:cNvPr>
          <p:cNvSpPr/>
          <p:nvPr/>
        </p:nvSpPr>
        <p:spPr>
          <a:xfrm>
            <a:off x="1196502" y="4490184"/>
            <a:ext cx="992869" cy="467338"/>
          </a:xfrm>
          <a:custGeom>
            <a:avLst/>
            <a:gdLst>
              <a:gd name="connsiteX0" fmla="*/ 45471 w 593539"/>
              <a:gd name="connsiteY0" fmla="*/ 0 h 293219"/>
              <a:gd name="connsiteX1" fmla="*/ 558427 w 593539"/>
              <a:gd name="connsiteY1" fmla="*/ 0 h 293219"/>
              <a:gd name="connsiteX2" fmla="*/ 550993 w 593539"/>
              <a:gd name="connsiteY2" fmla="*/ 29736 h 293219"/>
              <a:gd name="connsiteX3" fmla="*/ 573295 w 593539"/>
              <a:gd name="connsiteY3" fmla="*/ 237893 h 293219"/>
              <a:gd name="connsiteX4" fmla="*/ 528691 w 593539"/>
              <a:gd name="connsiteY4" fmla="*/ 275063 h 293219"/>
              <a:gd name="connsiteX5" fmla="*/ 38037 w 593539"/>
              <a:gd name="connsiteY5" fmla="*/ 289932 h 293219"/>
              <a:gd name="connsiteX6" fmla="*/ 30603 w 593539"/>
              <a:gd name="connsiteY6" fmla="*/ 267629 h 293219"/>
              <a:gd name="connsiteX7" fmla="*/ 15735 w 593539"/>
              <a:gd name="connsiteY7" fmla="*/ 52039 h 2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539" h="293219">
                <a:moveTo>
                  <a:pt x="45471" y="0"/>
                </a:moveTo>
                <a:lnTo>
                  <a:pt x="558427" y="0"/>
                </a:lnTo>
                <a:cubicBezTo>
                  <a:pt x="642681" y="4956"/>
                  <a:pt x="548515" y="-9913"/>
                  <a:pt x="550993" y="29736"/>
                </a:cubicBezTo>
                <a:cubicBezTo>
                  <a:pt x="553471" y="69385"/>
                  <a:pt x="577012" y="197005"/>
                  <a:pt x="573295" y="237893"/>
                </a:cubicBezTo>
                <a:cubicBezTo>
                  <a:pt x="569578" y="278781"/>
                  <a:pt x="617901" y="266390"/>
                  <a:pt x="528691" y="275063"/>
                </a:cubicBezTo>
                <a:cubicBezTo>
                  <a:pt x="439481" y="283736"/>
                  <a:pt x="38037" y="289932"/>
                  <a:pt x="38037" y="289932"/>
                </a:cubicBezTo>
                <a:cubicBezTo>
                  <a:pt x="-44978" y="288693"/>
                  <a:pt x="34320" y="307278"/>
                  <a:pt x="30603" y="267629"/>
                </a:cubicBezTo>
                <a:cubicBezTo>
                  <a:pt x="26886" y="227980"/>
                  <a:pt x="21310" y="140009"/>
                  <a:pt x="15735" y="52039"/>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1" name="TextBox 30">
            <a:extLst>
              <a:ext uri="{FF2B5EF4-FFF2-40B4-BE49-F238E27FC236}">
                <a16:creationId xmlns:a16="http://schemas.microsoft.com/office/drawing/2014/main" id="{C633FEE8-9EEE-91BE-4B42-985B4F7EEC47}"/>
              </a:ext>
            </a:extLst>
          </p:cNvPr>
          <p:cNvSpPr txBox="1"/>
          <p:nvPr/>
        </p:nvSpPr>
        <p:spPr>
          <a:xfrm>
            <a:off x="1196502" y="4513986"/>
            <a:ext cx="805028" cy="430887"/>
          </a:xfrm>
          <a:prstGeom prst="rect">
            <a:avLst/>
          </a:prstGeom>
          <a:noFill/>
        </p:spPr>
        <p:txBody>
          <a:bodyPr wrap="none" rtlCol="0">
            <a:spAutoFit/>
          </a:bodyPr>
          <a:lstStyle/>
          <a:p>
            <a:pPr algn="ctr"/>
            <a:r>
              <a:rPr lang="en-AU" sz="1050" dirty="0">
                <a:latin typeface="AhnbergHand" pitchFamily="2" charset="0"/>
              </a:rPr>
              <a:t>Stub</a:t>
            </a:r>
          </a:p>
          <a:p>
            <a:pPr algn="ctr"/>
            <a:r>
              <a:rPr lang="en-AU" sz="1050" dirty="0">
                <a:latin typeface="AhnbergHand" pitchFamily="2" charset="0"/>
              </a:rPr>
              <a:t>Resolver</a:t>
            </a:r>
          </a:p>
        </p:txBody>
      </p:sp>
      <p:sp>
        <p:nvSpPr>
          <p:cNvPr id="4" name="Slide Number Placeholder 3">
            <a:extLst>
              <a:ext uri="{FF2B5EF4-FFF2-40B4-BE49-F238E27FC236}">
                <a16:creationId xmlns:a16="http://schemas.microsoft.com/office/drawing/2014/main" id="{E2A9317E-A5A4-2562-5CA0-2EFAFA599B9B}"/>
              </a:ext>
            </a:extLst>
          </p:cNvPr>
          <p:cNvSpPr>
            <a:spLocks noGrp="1"/>
          </p:cNvSpPr>
          <p:nvPr>
            <p:ph type="sldNum" sz="quarter" idx="2"/>
          </p:nvPr>
        </p:nvSpPr>
        <p:spPr/>
        <p:txBody>
          <a:bodyPr/>
          <a:lstStyle/>
          <a:p>
            <a:fld id="{86CB4B4D-7CA3-9044-876B-883B54F8677D}" type="slidenum">
              <a:rPr lang="en-AU" smtClean="0"/>
              <a:t>12</a:t>
            </a:fld>
            <a:endParaRPr lang="en-AU"/>
          </a:p>
        </p:txBody>
      </p:sp>
    </p:spTree>
    <p:extLst>
      <p:ext uri="{BB962C8B-B14F-4D97-AF65-F5344CB8AC3E}">
        <p14:creationId xmlns:p14="http://schemas.microsoft.com/office/powerpoint/2010/main" val="34545518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2BBFD-3A21-3F45-11CF-501881EE47BD}"/>
              </a:ext>
            </a:extLst>
          </p:cNvPr>
          <p:cNvSpPr>
            <a:spLocks noGrp="1"/>
          </p:cNvSpPr>
          <p:nvPr>
            <p:ph type="title"/>
          </p:nvPr>
        </p:nvSpPr>
        <p:spPr/>
        <p:txBody>
          <a:bodyPr>
            <a:normAutofit fontScale="90000"/>
          </a:bodyPr>
          <a:lstStyle/>
          <a:p>
            <a:r>
              <a:rPr lang="en-US" dirty="0"/>
              <a:t>Back to the measurement question</a:t>
            </a:r>
          </a:p>
        </p:txBody>
      </p:sp>
      <p:sp>
        <p:nvSpPr>
          <p:cNvPr id="3" name="Text Placeholder 2">
            <a:extLst>
              <a:ext uri="{FF2B5EF4-FFF2-40B4-BE49-F238E27FC236}">
                <a16:creationId xmlns:a16="http://schemas.microsoft.com/office/drawing/2014/main" id="{9C885D02-7841-A899-52F3-4C1BDD03D1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6E0950-0156-17B8-EA4B-FD75AC33FF95}"/>
              </a:ext>
            </a:extLst>
          </p:cNvPr>
          <p:cNvSpPr>
            <a:spLocks noGrp="1"/>
          </p:cNvSpPr>
          <p:nvPr>
            <p:ph type="sldNum" sz="quarter" idx="2"/>
          </p:nvPr>
        </p:nvSpPr>
        <p:spPr/>
        <p:txBody>
          <a:bodyPr/>
          <a:lstStyle/>
          <a:p>
            <a:fld id="{86CB4B4D-7CA3-9044-876B-883B54F8677D}" type="slidenum">
              <a:rPr lang="en-AU" smtClean="0"/>
              <a:t>13</a:t>
            </a:fld>
            <a:endParaRPr lang="en-AU"/>
          </a:p>
        </p:txBody>
      </p:sp>
    </p:spTree>
    <p:extLst>
      <p:ext uri="{BB962C8B-B14F-4D97-AF65-F5344CB8AC3E}">
        <p14:creationId xmlns:p14="http://schemas.microsoft.com/office/powerpoint/2010/main" val="217814056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6860D-7A59-007A-2FF3-9176537CBD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11CD6-0D58-3CE5-CE8C-C55E74CC8853}"/>
              </a:ext>
            </a:extLst>
          </p:cNvPr>
          <p:cNvSpPr>
            <a:spLocks noGrp="1"/>
          </p:cNvSpPr>
          <p:nvPr>
            <p:ph type="title"/>
          </p:nvPr>
        </p:nvSpPr>
        <p:spPr/>
        <p:txBody>
          <a:bodyPr/>
          <a:lstStyle/>
          <a:p>
            <a:r>
              <a:rPr lang="en-US" dirty="0"/>
              <a:t>IPv6 and the DNS</a:t>
            </a:r>
          </a:p>
        </p:txBody>
      </p:sp>
      <p:sp>
        <p:nvSpPr>
          <p:cNvPr id="3" name="Text Placeholder 2">
            <a:extLst>
              <a:ext uri="{FF2B5EF4-FFF2-40B4-BE49-F238E27FC236}">
                <a16:creationId xmlns:a16="http://schemas.microsoft.com/office/drawing/2014/main" id="{5FDE1EBF-2458-7D37-43E7-B94676FF3188}"/>
              </a:ext>
            </a:extLst>
          </p:cNvPr>
          <p:cNvSpPr>
            <a:spLocks noGrp="1"/>
          </p:cNvSpPr>
          <p:nvPr>
            <p:ph type="body" idx="1"/>
          </p:nvPr>
        </p:nvSpPr>
        <p:spPr/>
        <p:txBody>
          <a:bodyPr>
            <a:normAutofit/>
          </a:bodyPr>
          <a:lstStyle/>
          <a:p>
            <a:pPr marL="0" indent="0">
              <a:buNone/>
            </a:pPr>
            <a:r>
              <a:rPr lang="en-US" dirty="0"/>
              <a:t>How widely is the use of IPv6 supported in the Internet’s DNS?</a:t>
            </a:r>
          </a:p>
          <a:p>
            <a:pPr>
              <a:spcBef>
                <a:spcPts val="600"/>
              </a:spcBef>
            </a:pPr>
            <a:r>
              <a:rPr lang="en-US" sz="1900" dirty="0"/>
              <a:t>If you placed authoritative servers on an IPv6-only service how many users would be able to reach you?</a:t>
            </a:r>
          </a:p>
          <a:p>
            <a:pPr marL="0" indent="0">
              <a:buNone/>
            </a:pPr>
            <a:endParaRPr lang="en-US" dirty="0"/>
          </a:p>
        </p:txBody>
      </p:sp>
      <p:sp>
        <p:nvSpPr>
          <p:cNvPr id="4" name="Slide Number Placeholder 3">
            <a:extLst>
              <a:ext uri="{FF2B5EF4-FFF2-40B4-BE49-F238E27FC236}">
                <a16:creationId xmlns:a16="http://schemas.microsoft.com/office/drawing/2014/main" id="{805A7090-B5B4-A359-E411-29F3B2E2B4F2}"/>
              </a:ext>
            </a:extLst>
          </p:cNvPr>
          <p:cNvSpPr>
            <a:spLocks noGrp="1"/>
          </p:cNvSpPr>
          <p:nvPr>
            <p:ph type="sldNum" sz="quarter" idx="2"/>
          </p:nvPr>
        </p:nvSpPr>
        <p:spPr/>
        <p:txBody>
          <a:bodyPr/>
          <a:lstStyle/>
          <a:p>
            <a:fld id="{86CB4B4D-7CA3-9044-876B-883B54F8677D}" type="slidenum">
              <a:rPr lang="en-AU" smtClean="0"/>
              <a:t>14</a:t>
            </a:fld>
            <a:endParaRPr lang="en-AU"/>
          </a:p>
        </p:txBody>
      </p:sp>
    </p:spTree>
    <p:extLst>
      <p:ext uri="{BB962C8B-B14F-4D97-AF65-F5344CB8AC3E}">
        <p14:creationId xmlns:p14="http://schemas.microsoft.com/office/powerpoint/2010/main" val="312897340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AFE58-2530-9FC8-5707-9064DEF38A4B}"/>
              </a:ext>
            </a:extLst>
          </p:cNvPr>
          <p:cNvSpPr>
            <a:spLocks noGrp="1"/>
          </p:cNvSpPr>
          <p:nvPr>
            <p:ph type="title"/>
          </p:nvPr>
        </p:nvSpPr>
        <p:spPr/>
        <p:txBody>
          <a:bodyPr>
            <a:normAutofit fontScale="90000"/>
          </a:bodyPr>
          <a:lstStyle/>
          <a:p>
            <a:r>
              <a:rPr lang="en-US" dirty="0"/>
              <a:t>Use of IPv6 Transport in the DNS</a:t>
            </a:r>
          </a:p>
        </p:txBody>
      </p:sp>
      <p:pic>
        <p:nvPicPr>
          <p:cNvPr id="5" name="Picture 4" descr="A graph showing a line&#10;&#10;AI-generated content may be incorrect.">
            <a:extLst>
              <a:ext uri="{FF2B5EF4-FFF2-40B4-BE49-F238E27FC236}">
                <a16:creationId xmlns:a16="http://schemas.microsoft.com/office/drawing/2014/main" id="{BC293318-5448-54D5-EB37-1721A6391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825" y="1127760"/>
            <a:ext cx="6829135" cy="3496219"/>
          </a:xfrm>
          <a:prstGeom prst="rect">
            <a:avLst/>
          </a:prstGeom>
        </p:spPr>
      </p:pic>
      <p:sp>
        <p:nvSpPr>
          <p:cNvPr id="3" name="Slide Number Placeholder 2">
            <a:extLst>
              <a:ext uri="{FF2B5EF4-FFF2-40B4-BE49-F238E27FC236}">
                <a16:creationId xmlns:a16="http://schemas.microsoft.com/office/drawing/2014/main" id="{A1BC5171-1922-291C-895A-579B22F8E500}"/>
              </a:ext>
            </a:extLst>
          </p:cNvPr>
          <p:cNvSpPr>
            <a:spLocks noGrp="1"/>
          </p:cNvSpPr>
          <p:nvPr>
            <p:ph type="sldNum" sz="quarter" idx="2"/>
          </p:nvPr>
        </p:nvSpPr>
        <p:spPr/>
        <p:txBody>
          <a:bodyPr/>
          <a:lstStyle/>
          <a:p>
            <a:fld id="{86CB4B4D-7CA3-9044-876B-883B54F8677D}" type="slidenum">
              <a:rPr lang="en-AU" smtClean="0"/>
              <a:t>15</a:t>
            </a:fld>
            <a:endParaRPr lang="en-AU"/>
          </a:p>
        </p:txBody>
      </p:sp>
    </p:spTree>
    <p:extLst>
      <p:ext uri="{BB962C8B-B14F-4D97-AF65-F5344CB8AC3E}">
        <p14:creationId xmlns:p14="http://schemas.microsoft.com/office/powerpoint/2010/main" val="389091029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550E-8CA3-3C6B-0018-9B012C7E8471}"/>
              </a:ext>
            </a:extLst>
          </p:cNvPr>
          <p:cNvSpPr>
            <a:spLocks noGrp="1"/>
          </p:cNvSpPr>
          <p:nvPr>
            <p:ph type="title"/>
          </p:nvPr>
        </p:nvSpPr>
        <p:spPr/>
        <p:txBody>
          <a:bodyPr>
            <a:normAutofit fontScale="90000"/>
          </a:bodyPr>
          <a:lstStyle/>
          <a:p>
            <a:r>
              <a:rPr lang="en-US" dirty="0"/>
              <a:t>How “good” is this measurement?</a:t>
            </a:r>
          </a:p>
        </p:txBody>
      </p:sp>
      <p:sp>
        <p:nvSpPr>
          <p:cNvPr id="3" name="Text Placeholder 2">
            <a:extLst>
              <a:ext uri="{FF2B5EF4-FFF2-40B4-BE49-F238E27FC236}">
                <a16:creationId xmlns:a16="http://schemas.microsoft.com/office/drawing/2014/main" id="{C2FF9674-EC2F-FD52-5952-0A8D9575C797}"/>
              </a:ext>
            </a:extLst>
          </p:cNvPr>
          <p:cNvSpPr>
            <a:spLocks noGrp="1"/>
          </p:cNvSpPr>
          <p:nvPr>
            <p:ph type="body" idx="1"/>
          </p:nvPr>
        </p:nvSpPr>
        <p:spPr/>
        <p:txBody>
          <a:bodyPr/>
          <a:lstStyle/>
          <a:p>
            <a:r>
              <a:rPr lang="en-US" dirty="0"/>
              <a:t>We place the 1x1 web blot behind a unique DNS name whose only Authoritative Server can only be queried by using IPv6 transport</a:t>
            </a:r>
          </a:p>
          <a:p>
            <a:pPr lvl="1"/>
            <a:r>
              <a:rPr lang="en-US" dirty="0"/>
              <a:t>The 1x1 blot is itself on a dual stack server and the DNS zone contains both A and AAAA records</a:t>
            </a:r>
          </a:p>
          <a:p>
            <a:pPr lvl="1"/>
            <a:r>
              <a:rPr lang="en-US" dirty="0"/>
              <a:t>But this DNS resolution is only accessible if the resolver can pose the DNS query over IPv6</a:t>
            </a:r>
          </a:p>
          <a:p>
            <a:r>
              <a:rPr lang="en-US" dirty="0"/>
              <a:t>So, it looks like a reasonable measurement – right?</a:t>
            </a:r>
          </a:p>
        </p:txBody>
      </p:sp>
      <p:sp>
        <p:nvSpPr>
          <p:cNvPr id="4" name="Slide Number Placeholder 3">
            <a:extLst>
              <a:ext uri="{FF2B5EF4-FFF2-40B4-BE49-F238E27FC236}">
                <a16:creationId xmlns:a16="http://schemas.microsoft.com/office/drawing/2014/main" id="{F9562C52-C235-93C8-C8FA-340B41CCE971}"/>
              </a:ext>
            </a:extLst>
          </p:cNvPr>
          <p:cNvSpPr>
            <a:spLocks noGrp="1"/>
          </p:cNvSpPr>
          <p:nvPr>
            <p:ph type="sldNum" sz="quarter" idx="2"/>
          </p:nvPr>
        </p:nvSpPr>
        <p:spPr/>
        <p:txBody>
          <a:bodyPr/>
          <a:lstStyle/>
          <a:p>
            <a:fld id="{86CB4B4D-7CA3-9044-876B-883B54F8677D}" type="slidenum">
              <a:rPr lang="en-AU" smtClean="0"/>
              <a:t>16</a:t>
            </a:fld>
            <a:endParaRPr lang="en-AU"/>
          </a:p>
        </p:txBody>
      </p:sp>
    </p:spTree>
    <p:extLst>
      <p:ext uri="{BB962C8B-B14F-4D97-AF65-F5344CB8AC3E}">
        <p14:creationId xmlns:p14="http://schemas.microsoft.com/office/powerpoint/2010/main" val="354759032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961C0-A06E-BDA0-B1F5-E80868054DE7}"/>
              </a:ext>
            </a:extLst>
          </p:cNvPr>
          <p:cNvSpPr>
            <a:spLocks noGrp="1"/>
          </p:cNvSpPr>
          <p:nvPr>
            <p:ph type="title"/>
          </p:nvPr>
        </p:nvSpPr>
        <p:spPr/>
        <p:txBody>
          <a:bodyPr/>
          <a:lstStyle/>
          <a:p>
            <a:r>
              <a:rPr lang="en-US" dirty="0"/>
              <a:t>But</a:t>
            </a:r>
          </a:p>
        </p:txBody>
      </p:sp>
      <p:sp>
        <p:nvSpPr>
          <p:cNvPr id="3" name="Text Placeholder 2">
            <a:extLst>
              <a:ext uri="{FF2B5EF4-FFF2-40B4-BE49-F238E27FC236}">
                <a16:creationId xmlns:a16="http://schemas.microsoft.com/office/drawing/2014/main" id="{9170933C-C319-FCBF-A9AA-AA009F830BD7}"/>
              </a:ext>
            </a:extLst>
          </p:cNvPr>
          <p:cNvSpPr>
            <a:spLocks noGrp="1"/>
          </p:cNvSpPr>
          <p:nvPr>
            <p:ph type="body" idx="1"/>
          </p:nvPr>
        </p:nvSpPr>
        <p:spPr/>
        <p:txBody>
          <a:bodyPr>
            <a:normAutofit fontScale="92500" lnSpcReduction="20000"/>
          </a:bodyPr>
          <a:lstStyle/>
          <a:p>
            <a:r>
              <a:rPr lang="en-US" dirty="0"/>
              <a:t>We are counting the </a:t>
            </a:r>
            <a:r>
              <a:rPr lang="en-US" b="1" dirty="0"/>
              <a:t>absence</a:t>
            </a:r>
            <a:r>
              <a:rPr lang="en-US" dirty="0"/>
              <a:t> of data – i.e. the number of sample points who do </a:t>
            </a:r>
            <a:r>
              <a:rPr lang="en-US" b="1" dirty="0"/>
              <a:t>not</a:t>
            </a:r>
            <a:r>
              <a:rPr lang="en-US" dirty="0"/>
              <a:t> fetch a 1x1 blot</a:t>
            </a:r>
          </a:p>
          <a:p>
            <a:r>
              <a:rPr lang="en-US" dirty="0"/>
              <a:t>Some users may not even attempt to make the DNS query – the user may terminate the ad script early</a:t>
            </a:r>
          </a:p>
          <a:p>
            <a:r>
              <a:rPr lang="en-US" dirty="0"/>
              <a:t>Some users may successfully query the DNS over IPv6, yet fail to perform the 1x1 blot fetch</a:t>
            </a:r>
          </a:p>
          <a:p>
            <a:pPr lvl="1"/>
            <a:r>
              <a:rPr lang="en-US" dirty="0"/>
              <a:t>Should we count those DNS-query-only users as a positive result?</a:t>
            </a:r>
          </a:p>
          <a:p>
            <a:pPr lvl="1"/>
            <a:r>
              <a:rPr lang="en-US" dirty="0"/>
              <a:t>But what if the DNS result is being filtered by filtering middleware? </a:t>
            </a:r>
          </a:p>
        </p:txBody>
      </p:sp>
      <p:sp>
        <p:nvSpPr>
          <p:cNvPr id="4" name="Slide Number Placeholder 3">
            <a:extLst>
              <a:ext uri="{FF2B5EF4-FFF2-40B4-BE49-F238E27FC236}">
                <a16:creationId xmlns:a16="http://schemas.microsoft.com/office/drawing/2014/main" id="{88F6F94C-1500-FBCF-C75E-9D8E7A477059}"/>
              </a:ext>
            </a:extLst>
          </p:cNvPr>
          <p:cNvSpPr>
            <a:spLocks noGrp="1"/>
          </p:cNvSpPr>
          <p:nvPr>
            <p:ph type="sldNum" sz="quarter" idx="2"/>
          </p:nvPr>
        </p:nvSpPr>
        <p:spPr/>
        <p:txBody>
          <a:bodyPr/>
          <a:lstStyle/>
          <a:p>
            <a:fld id="{86CB4B4D-7CA3-9044-876B-883B54F8677D}" type="slidenum">
              <a:rPr lang="en-AU" smtClean="0"/>
              <a:t>17</a:t>
            </a:fld>
            <a:endParaRPr lang="en-AU"/>
          </a:p>
        </p:txBody>
      </p:sp>
    </p:spTree>
    <p:extLst>
      <p:ext uri="{BB962C8B-B14F-4D97-AF65-F5344CB8AC3E}">
        <p14:creationId xmlns:p14="http://schemas.microsoft.com/office/powerpoint/2010/main" val="12933474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89B8-EC7D-8D76-E602-9660D04BE5A0}"/>
              </a:ext>
            </a:extLst>
          </p:cNvPr>
          <p:cNvSpPr>
            <a:spLocks noGrp="1"/>
          </p:cNvSpPr>
          <p:nvPr>
            <p:ph type="title"/>
          </p:nvPr>
        </p:nvSpPr>
        <p:spPr/>
        <p:txBody>
          <a:bodyPr/>
          <a:lstStyle/>
          <a:p>
            <a:r>
              <a:rPr lang="en-US" dirty="0"/>
              <a:t>A DNS-base Measurement</a:t>
            </a:r>
          </a:p>
        </p:txBody>
      </p:sp>
      <p:sp>
        <p:nvSpPr>
          <p:cNvPr id="3" name="Text Placeholder 2">
            <a:extLst>
              <a:ext uri="{FF2B5EF4-FFF2-40B4-BE49-F238E27FC236}">
                <a16:creationId xmlns:a16="http://schemas.microsoft.com/office/drawing/2014/main" id="{BC28F2DC-7F40-DD6D-C846-C19972071131}"/>
              </a:ext>
            </a:extLst>
          </p:cNvPr>
          <p:cNvSpPr>
            <a:spLocks noGrp="1"/>
          </p:cNvSpPr>
          <p:nvPr>
            <p:ph type="body" idx="1"/>
          </p:nvPr>
        </p:nvSpPr>
        <p:spPr/>
        <p:txBody>
          <a:bodyPr/>
          <a:lstStyle/>
          <a:p>
            <a:pPr marL="0" indent="0">
              <a:buNone/>
            </a:pPr>
            <a:r>
              <a:rPr lang="en-US" dirty="0"/>
              <a:t>Can we perform this same measurement of IPv6 capability in the DNS using only the DNS?</a:t>
            </a:r>
          </a:p>
        </p:txBody>
      </p:sp>
      <p:sp>
        <p:nvSpPr>
          <p:cNvPr id="4" name="Freeform 3">
            <a:extLst>
              <a:ext uri="{FF2B5EF4-FFF2-40B4-BE49-F238E27FC236}">
                <a16:creationId xmlns:a16="http://schemas.microsoft.com/office/drawing/2014/main" id="{775E4D8C-A6F3-3C1B-92DB-B374758C9CEA}"/>
              </a:ext>
            </a:extLst>
          </p:cNvPr>
          <p:cNvSpPr/>
          <p:nvPr/>
        </p:nvSpPr>
        <p:spPr>
          <a:xfrm>
            <a:off x="2407920" y="1975104"/>
            <a:ext cx="652272" cy="13127"/>
          </a:xfrm>
          <a:custGeom>
            <a:avLst/>
            <a:gdLst>
              <a:gd name="csX0" fmla="*/ 0 w 652272"/>
              <a:gd name="csY0" fmla="*/ 0 h 13127"/>
              <a:gd name="csX1" fmla="*/ 652272 w 652272"/>
              <a:gd name="csY1" fmla="*/ 12192 h 13127"/>
              <a:gd name="csX2" fmla="*/ 0 w 652272"/>
              <a:gd name="csY2" fmla="*/ 0 h 13127"/>
            </a:gdLst>
            <a:ahLst/>
            <a:cxnLst>
              <a:cxn ang="0">
                <a:pos x="csX0" y="csY0"/>
              </a:cxn>
              <a:cxn ang="0">
                <a:pos x="csX1" y="csY1"/>
              </a:cxn>
              <a:cxn ang="0">
                <a:pos x="csX2" y="csY2"/>
              </a:cxn>
            </a:cxnLst>
            <a:rect l="l" t="t" r="r" b="b"/>
            <a:pathLst>
              <a:path w="652272" h="13127">
                <a:moveTo>
                  <a:pt x="0" y="0"/>
                </a:moveTo>
                <a:lnTo>
                  <a:pt x="652272" y="12192"/>
                </a:lnTo>
                <a:cubicBezTo>
                  <a:pt x="648208" y="17272"/>
                  <a:pt x="0" y="0"/>
                  <a:pt x="0" y="0"/>
                </a:cubicBezTo>
                <a:close/>
              </a:path>
            </a:pathLst>
          </a:cu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5" name="Slide Number Placeholder 4">
            <a:extLst>
              <a:ext uri="{FF2B5EF4-FFF2-40B4-BE49-F238E27FC236}">
                <a16:creationId xmlns:a16="http://schemas.microsoft.com/office/drawing/2014/main" id="{2518A37D-8D1F-32D9-3D02-0CDBD6CB7CA3}"/>
              </a:ext>
            </a:extLst>
          </p:cNvPr>
          <p:cNvSpPr>
            <a:spLocks noGrp="1"/>
          </p:cNvSpPr>
          <p:nvPr>
            <p:ph type="sldNum" sz="quarter" idx="2"/>
          </p:nvPr>
        </p:nvSpPr>
        <p:spPr/>
        <p:txBody>
          <a:bodyPr/>
          <a:lstStyle/>
          <a:p>
            <a:fld id="{86CB4B4D-7CA3-9044-876B-883B54F8677D}" type="slidenum">
              <a:rPr lang="en-AU" smtClean="0"/>
              <a:t>18</a:t>
            </a:fld>
            <a:endParaRPr lang="en-AU"/>
          </a:p>
        </p:txBody>
      </p:sp>
    </p:spTree>
    <p:extLst>
      <p:ext uri="{BB962C8B-B14F-4D97-AF65-F5344CB8AC3E}">
        <p14:creationId xmlns:p14="http://schemas.microsoft.com/office/powerpoint/2010/main" val="333234383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A26D5-2B0C-8F3C-D436-E53310E42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A7AF0-1A3D-0A15-7E2D-F0FF7AF58138}"/>
              </a:ext>
            </a:extLst>
          </p:cNvPr>
          <p:cNvSpPr>
            <a:spLocks noGrp="1"/>
          </p:cNvSpPr>
          <p:nvPr>
            <p:ph type="title"/>
          </p:nvPr>
        </p:nvSpPr>
        <p:spPr/>
        <p:txBody>
          <a:bodyPr/>
          <a:lstStyle/>
          <a:p>
            <a:r>
              <a:rPr lang="en-US" dirty="0"/>
              <a:t>A DNS-base Measurement</a:t>
            </a:r>
          </a:p>
        </p:txBody>
      </p:sp>
      <p:sp>
        <p:nvSpPr>
          <p:cNvPr id="3" name="Text Placeholder 2">
            <a:extLst>
              <a:ext uri="{FF2B5EF4-FFF2-40B4-BE49-F238E27FC236}">
                <a16:creationId xmlns:a16="http://schemas.microsoft.com/office/drawing/2014/main" id="{8E60A5C8-090B-731D-9E84-CB2F9019D851}"/>
              </a:ext>
            </a:extLst>
          </p:cNvPr>
          <p:cNvSpPr>
            <a:spLocks noGrp="1"/>
          </p:cNvSpPr>
          <p:nvPr>
            <p:ph type="body" idx="1"/>
          </p:nvPr>
        </p:nvSpPr>
        <p:spPr/>
        <p:txBody>
          <a:bodyPr/>
          <a:lstStyle/>
          <a:p>
            <a:pPr marL="0" indent="0">
              <a:buNone/>
            </a:pPr>
            <a:r>
              <a:rPr lang="en-US" dirty="0"/>
              <a:t>Can we perform this same measurement of IPv6 capability in the DNS using only the DNS?</a:t>
            </a:r>
          </a:p>
          <a:p>
            <a:pPr lvl="1"/>
            <a:r>
              <a:rPr lang="en-US" dirty="0"/>
              <a:t>Yes, by using a “glueless delegation”</a:t>
            </a:r>
          </a:p>
        </p:txBody>
      </p:sp>
      <p:sp>
        <p:nvSpPr>
          <p:cNvPr id="4" name="Slide Number Placeholder 3">
            <a:extLst>
              <a:ext uri="{FF2B5EF4-FFF2-40B4-BE49-F238E27FC236}">
                <a16:creationId xmlns:a16="http://schemas.microsoft.com/office/drawing/2014/main" id="{C1B4480E-3DA1-279D-0FD2-FB23F8A82FF1}"/>
              </a:ext>
            </a:extLst>
          </p:cNvPr>
          <p:cNvSpPr>
            <a:spLocks noGrp="1"/>
          </p:cNvSpPr>
          <p:nvPr>
            <p:ph type="sldNum" sz="quarter" idx="2"/>
          </p:nvPr>
        </p:nvSpPr>
        <p:spPr/>
        <p:txBody>
          <a:bodyPr/>
          <a:lstStyle/>
          <a:p>
            <a:fld id="{86CB4B4D-7CA3-9044-876B-883B54F8677D}" type="slidenum">
              <a:rPr lang="en-AU" smtClean="0"/>
              <a:t>19</a:t>
            </a:fld>
            <a:endParaRPr lang="en-AU"/>
          </a:p>
        </p:txBody>
      </p:sp>
    </p:spTree>
    <p:extLst>
      <p:ext uri="{BB962C8B-B14F-4D97-AF65-F5344CB8AC3E}">
        <p14:creationId xmlns:p14="http://schemas.microsoft.com/office/powerpoint/2010/main" val="26625831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111A2-FF8C-78D6-5908-2732E0265324}"/>
              </a:ext>
            </a:extLst>
          </p:cNvPr>
          <p:cNvSpPr>
            <a:spLocks noGrp="1"/>
          </p:cNvSpPr>
          <p:nvPr>
            <p:ph type="title"/>
          </p:nvPr>
        </p:nvSpPr>
        <p:spPr/>
        <p:txBody>
          <a:bodyPr/>
          <a:lstStyle/>
          <a:p>
            <a:r>
              <a:rPr lang="en-US" dirty="0"/>
              <a:t>RFC Recommendations</a:t>
            </a:r>
          </a:p>
        </p:txBody>
      </p:sp>
      <p:sp>
        <p:nvSpPr>
          <p:cNvPr id="3" name="Text Placeholder 2">
            <a:extLst>
              <a:ext uri="{FF2B5EF4-FFF2-40B4-BE49-F238E27FC236}">
                <a16:creationId xmlns:a16="http://schemas.microsoft.com/office/drawing/2014/main" id="{90764DD2-98C3-9C43-90F5-24248D21D93D}"/>
              </a:ext>
            </a:extLst>
          </p:cNvPr>
          <p:cNvSpPr>
            <a:spLocks noGrp="1"/>
          </p:cNvSpPr>
          <p:nvPr>
            <p:ph type="body" idx="1"/>
          </p:nvPr>
        </p:nvSpPr>
        <p:spPr/>
        <p:txBody>
          <a:bodyPr/>
          <a:lstStyle/>
          <a:p>
            <a:pPr marL="0" indent="0">
              <a:buNone/>
            </a:pPr>
            <a:r>
              <a:rPr lang="en-US" dirty="0"/>
              <a:t>RFC3901 – September 2004 “DNS IPv6 Transport Operational Guidelines”: </a:t>
            </a:r>
          </a:p>
          <a:p>
            <a:pPr lvl="1"/>
            <a:r>
              <a:rPr lang="en-US" dirty="0"/>
              <a:t>Every recursive name server SHOULD be either IPv4-only or dual stack</a:t>
            </a:r>
          </a:p>
          <a:p>
            <a:pPr lvl="1"/>
            <a:r>
              <a:rPr lang="en-US" dirty="0"/>
              <a:t>Every DNS zone SHOULD be served by at least one IPv4-reachable name server</a:t>
            </a:r>
          </a:p>
        </p:txBody>
      </p:sp>
      <p:sp>
        <p:nvSpPr>
          <p:cNvPr id="5" name="TextBox 4">
            <a:extLst>
              <a:ext uri="{FF2B5EF4-FFF2-40B4-BE49-F238E27FC236}">
                <a16:creationId xmlns:a16="http://schemas.microsoft.com/office/drawing/2014/main" id="{B28ECCA0-2785-6A4C-BDAD-E364221DB80E}"/>
              </a:ext>
            </a:extLst>
          </p:cNvPr>
          <p:cNvSpPr txBox="1"/>
          <p:nvPr/>
        </p:nvSpPr>
        <p:spPr>
          <a:xfrm>
            <a:off x="545060" y="3929903"/>
            <a:ext cx="7416315"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1" dirty="0">
                <a:solidFill>
                  <a:srgbClr val="FF0000"/>
                </a:solidFill>
                <a:latin typeface="Max's Handwritin" pitchFamily="2" charset="0"/>
              </a:rPr>
              <a:t>Which is saying as an IPv6 Operational guideline “you better keep IPv4 going” </a:t>
            </a:r>
          </a:p>
          <a:p>
            <a:r>
              <a:rPr lang="en-US" sz="2400" b="1" dirty="0">
                <a:solidFill>
                  <a:srgbClr val="FF0000"/>
                </a:solidFill>
                <a:latin typeface="Max's Handwritin" pitchFamily="2" charset="0"/>
              </a:rPr>
              <a:t>This RFC actually says very little about IPv6!</a:t>
            </a:r>
          </a:p>
        </p:txBody>
      </p:sp>
      <p:sp>
        <p:nvSpPr>
          <p:cNvPr id="4" name="Slide Number Placeholder 3">
            <a:extLst>
              <a:ext uri="{FF2B5EF4-FFF2-40B4-BE49-F238E27FC236}">
                <a16:creationId xmlns:a16="http://schemas.microsoft.com/office/drawing/2014/main" id="{5A28B5D6-2BD1-09AE-69A7-CDDE15C59A2B}"/>
              </a:ext>
            </a:extLst>
          </p:cNvPr>
          <p:cNvSpPr>
            <a:spLocks noGrp="1"/>
          </p:cNvSpPr>
          <p:nvPr>
            <p:ph type="sldNum" sz="quarter" idx="2"/>
          </p:nvPr>
        </p:nvSpPr>
        <p:spPr/>
        <p:txBody>
          <a:bodyPr/>
          <a:lstStyle/>
          <a:p>
            <a:fld id="{86CB4B4D-7CA3-9044-876B-883B54F8677D}" type="slidenum">
              <a:rPr lang="en-AU" smtClean="0"/>
              <a:t>2</a:t>
            </a:fld>
            <a:endParaRPr lang="en-AU"/>
          </a:p>
        </p:txBody>
      </p:sp>
    </p:spTree>
    <p:extLst>
      <p:ext uri="{BB962C8B-B14F-4D97-AF65-F5344CB8AC3E}">
        <p14:creationId xmlns:p14="http://schemas.microsoft.com/office/powerpoint/2010/main" val="198788200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DA05D-3B1D-5B3A-3D11-3351E42F6E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6FE947-126A-AAF4-F949-4C5C295925F4}"/>
              </a:ext>
            </a:extLst>
          </p:cNvPr>
          <p:cNvSpPr>
            <a:spLocks noGrp="1"/>
          </p:cNvSpPr>
          <p:nvPr>
            <p:ph type="title"/>
          </p:nvPr>
        </p:nvSpPr>
        <p:spPr/>
        <p:txBody>
          <a:bodyPr/>
          <a:lstStyle/>
          <a:p>
            <a:r>
              <a:rPr lang="en-US" dirty="0"/>
              <a:t>Glueless Delegation in the DNS</a:t>
            </a:r>
          </a:p>
        </p:txBody>
      </p:sp>
      <p:sp>
        <p:nvSpPr>
          <p:cNvPr id="4" name="TextBox 3">
            <a:extLst>
              <a:ext uri="{FF2B5EF4-FFF2-40B4-BE49-F238E27FC236}">
                <a16:creationId xmlns:a16="http://schemas.microsoft.com/office/drawing/2014/main" id="{D9237BC9-658B-94C1-49DE-3C5EA53CE111}"/>
              </a:ext>
            </a:extLst>
          </p:cNvPr>
          <p:cNvSpPr txBox="1"/>
          <p:nvPr/>
        </p:nvSpPr>
        <p:spPr>
          <a:xfrm>
            <a:off x="786384" y="1438656"/>
            <a:ext cx="286231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Parent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example.com</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7" name="TextBox 6">
            <a:extLst>
              <a:ext uri="{FF2B5EF4-FFF2-40B4-BE49-F238E27FC236}">
                <a16:creationId xmlns:a16="http://schemas.microsoft.com/office/drawing/2014/main" id="{2733B159-B87B-4237-D061-0D300E30F8B1}"/>
              </a:ext>
            </a:extLst>
          </p:cNvPr>
          <p:cNvSpPr txBox="1"/>
          <p:nvPr/>
        </p:nvSpPr>
        <p:spPr>
          <a:xfrm>
            <a:off x="1072896" y="1895856"/>
            <a:ext cx="2509657"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NS   </a:t>
            </a:r>
            <a:r>
              <a:rPr lang="en-US" sz="1200" dirty="0" err="1">
                <a:latin typeface="Courier New" panose="02070309020205020404" pitchFamily="49" charset="0"/>
                <a:cs typeface="Courier New" panose="02070309020205020404" pitchFamily="49" charset="0"/>
              </a:rPr>
              <a:t>nsa.</a:t>
            </a: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sibling.zone</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t>
            </a: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p:txBody>
      </p:sp>
      <p:sp>
        <p:nvSpPr>
          <p:cNvPr id="10" name="Rectangle 9">
            <a:extLst>
              <a:ext uri="{FF2B5EF4-FFF2-40B4-BE49-F238E27FC236}">
                <a16:creationId xmlns:a16="http://schemas.microsoft.com/office/drawing/2014/main" id="{CEC99980-5457-3633-E247-FC6E81D15E31}"/>
              </a:ext>
            </a:extLst>
          </p:cNvPr>
          <p:cNvSpPr/>
          <p:nvPr/>
        </p:nvSpPr>
        <p:spPr>
          <a:xfrm>
            <a:off x="786384" y="1755648"/>
            <a:ext cx="3035808" cy="1170432"/>
          </a:xfrm>
          <a:prstGeom prst="rect">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3" name="TextBox 2">
            <a:extLst>
              <a:ext uri="{FF2B5EF4-FFF2-40B4-BE49-F238E27FC236}">
                <a16:creationId xmlns:a16="http://schemas.microsoft.com/office/drawing/2014/main" id="{D0602681-5217-A568-9950-0DD8B2BF8279}"/>
              </a:ext>
            </a:extLst>
          </p:cNvPr>
          <p:cNvSpPr txBox="1"/>
          <p:nvPr/>
        </p:nvSpPr>
        <p:spPr>
          <a:xfrm>
            <a:off x="4017264" y="1502144"/>
            <a:ext cx="481157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Query: </a:t>
            </a:r>
            <a:r>
              <a:rPr kumimoji="0" lang="en-US" sz="1800" b="0" i="0" u="none" strike="noStrike" cap="none" spc="0" normalizeH="0" baseline="0" dirty="0" err="1">
                <a:ln>
                  <a:noFill/>
                </a:ln>
                <a:solidFill>
                  <a:srgbClr val="000000"/>
                </a:solidFill>
                <a:effectLst/>
                <a:uFillTx/>
                <a:latin typeface="+mn-lt"/>
                <a:ea typeface="+mn-ea"/>
                <a:cs typeface="+mn-cs"/>
                <a:sym typeface="Helvetica"/>
              </a:rPr>
              <a:t>a.example.com</a:t>
            </a:r>
            <a:r>
              <a:rPr kumimoji="0" lang="en-US" sz="1800" b="0" i="0" u="none" strike="noStrike" cap="none" spc="0" normalizeH="0" baseline="0" dirty="0">
                <a:ln>
                  <a:noFill/>
                </a:ln>
                <a:solidFill>
                  <a:srgbClr val="000000"/>
                </a:solidFill>
                <a:effectLst/>
                <a:uFillTx/>
                <a:latin typeface="+mn-lt"/>
                <a:ea typeface="+mn-ea"/>
                <a:cs typeface="+mn-cs"/>
                <a:sym typeface="Helvetica"/>
              </a:rPr>
              <a:t> to </a:t>
            </a:r>
            <a:r>
              <a:rPr kumimoji="0" lang="en-US" sz="1800" b="0" i="0" u="none" strike="noStrike" cap="none" spc="0" normalizeH="0" baseline="0" dirty="0" err="1">
                <a:ln>
                  <a:noFill/>
                </a:ln>
                <a:solidFill>
                  <a:srgbClr val="000000"/>
                </a:solidFill>
                <a:effectLst/>
                <a:uFillTx/>
                <a:latin typeface="+mn-lt"/>
                <a:ea typeface="+mn-ea"/>
                <a:cs typeface="+mn-cs"/>
                <a:sym typeface="Helvetica"/>
              </a:rPr>
              <a:t>example.com</a:t>
            </a:r>
            <a:r>
              <a:rPr kumimoji="0" lang="en-US" sz="1800" b="0" i="0" u="none" strike="noStrike" cap="none" spc="0" normalizeH="0" baseline="0" dirty="0">
                <a:ln>
                  <a:noFill/>
                </a:ln>
                <a:solidFill>
                  <a:srgbClr val="000000"/>
                </a:solidFill>
                <a:effectLst/>
                <a:uFillTx/>
                <a:latin typeface="+mn-lt"/>
                <a:ea typeface="+mn-ea"/>
                <a:cs typeface="+mn-cs"/>
                <a:sym typeface="Helvetica"/>
              </a:rPr>
              <a:t> server</a:t>
            </a:r>
          </a:p>
          <a:p>
            <a:pPr marL="0" marR="0" indent="0" algn="l" defTabSz="914400" rtl="0" fontAlgn="auto" latinLnBrk="0" hangingPunct="0">
              <a:lnSpc>
                <a:spcPct val="100000"/>
              </a:lnSpc>
              <a:spcBef>
                <a:spcPts val="0"/>
              </a:spcBef>
              <a:spcAft>
                <a:spcPts val="0"/>
              </a:spcAft>
              <a:buClrTx/>
              <a:buSzTx/>
              <a:buFontTx/>
              <a:buNone/>
              <a:tabLst/>
            </a:pPr>
            <a:r>
              <a:rPr lang="en-US" dirty="0"/>
              <a:t>Resp:  Referral, name </a:t>
            </a:r>
            <a:r>
              <a:rPr lang="en-US" i="1" dirty="0"/>
              <a:t>server </a:t>
            </a:r>
            <a:r>
              <a:rPr lang="en-US" i="1" dirty="0" err="1"/>
              <a:t>nsa.sibling.com</a:t>
            </a:r>
            <a:endParaRPr lang="en-US" i="1" dirty="0"/>
          </a:p>
          <a:p>
            <a:pPr marL="0" marR="0" indent="0" algn="l" defTabSz="914400" rtl="0" fontAlgn="auto" latinLnBrk="0" hangingPunct="0">
              <a:lnSpc>
                <a:spcPct val="100000"/>
              </a:lnSpc>
              <a:spcBef>
                <a:spcPts val="0"/>
              </a:spcBef>
              <a:spcAft>
                <a:spcPts val="0"/>
              </a:spcAft>
              <a:buClrTx/>
              <a:buSzTx/>
              <a:buFontTx/>
              <a:buNone/>
              <a:tabLst/>
            </a:pPr>
            <a:r>
              <a:rPr lang="en-US" i="1" dirty="0">
                <a:solidFill>
                  <a:srgbClr val="FF0000"/>
                </a:solidFill>
              </a:rPr>
              <a:t>          (with no attached glue for this NS name)</a:t>
            </a:r>
          </a:p>
        </p:txBody>
      </p:sp>
      <p:sp>
        <p:nvSpPr>
          <p:cNvPr id="5" name="Slide Number Placeholder 4">
            <a:extLst>
              <a:ext uri="{FF2B5EF4-FFF2-40B4-BE49-F238E27FC236}">
                <a16:creationId xmlns:a16="http://schemas.microsoft.com/office/drawing/2014/main" id="{B82BE128-83CA-F7D6-04DC-9E0C38311360}"/>
              </a:ext>
            </a:extLst>
          </p:cNvPr>
          <p:cNvSpPr>
            <a:spLocks noGrp="1"/>
          </p:cNvSpPr>
          <p:nvPr>
            <p:ph type="sldNum" sz="quarter" idx="2"/>
          </p:nvPr>
        </p:nvSpPr>
        <p:spPr/>
        <p:txBody>
          <a:bodyPr/>
          <a:lstStyle/>
          <a:p>
            <a:fld id="{86CB4B4D-7CA3-9044-876B-883B54F8677D}" type="slidenum">
              <a:rPr lang="en-AU" smtClean="0"/>
              <a:t>20</a:t>
            </a:fld>
            <a:endParaRPr lang="en-AU"/>
          </a:p>
        </p:txBody>
      </p:sp>
    </p:spTree>
    <p:extLst>
      <p:ext uri="{BB962C8B-B14F-4D97-AF65-F5344CB8AC3E}">
        <p14:creationId xmlns:p14="http://schemas.microsoft.com/office/powerpoint/2010/main" val="16887301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43005-6697-BC77-98F1-08DCF7F9D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0F203-6B54-F290-EAAA-21ABF2BB76B5}"/>
              </a:ext>
            </a:extLst>
          </p:cNvPr>
          <p:cNvSpPr>
            <a:spLocks noGrp="1"/>
          </p:cNvSpPr>
          <p:nvPr>
            <p:ph type="title"/>
          </p:nvPr>
        </p:nvSpPr>
        <p:spPr/>
        <p:txBody>
          <a:bodyPr/>
          <a:lstStyle/>
          <a:p>
            <a:r>
              <a:rPr lang="en-US" dirty="0"/>
              <a:t>Glueless Delegation in the DNS</a:t>
            </a:r>
          </a:p>
        </p:txBody>
      </p:sp>
      <p:sp>
        <p:nvSpPr>
          <p:cNvPr id="4" name="TextBox 3">
            <a:extLst>
              <a:ext uri="{FF2B5EF4-FFF2-40B4-BE49-F238E27FC236}">
                <a16:creationId xmlns:a16="http://schemas.microsoft.com/office/drawing/2014/main" id="{9A109353-FD88-E06E-2562-8584C1562E26}"/>
              </a:ext>
            </a:extLst>
          </p:cNvPr>
          <p:cNvSpPr txBox="1"/>
          <p:nvPr/>
        </p:nvSpPr>
        <p:spPr>
          <a:xfrm>
            <a:off x="786384" y="1438656"/>
            <a:ext cx="286231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Parent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example.com</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7" name="TextBox 6">
            <a:extLst>
              <a:ext uri="{FF2B5EF4-FFF2-40B4-BE49-F238E27FC236}">
                <a16:creationId xmlns:a16="http://schemas.microsoft.com/office/drawing/2014/main" id="{59886E27-0C10-E725-A7C7-7AB6199B11C0}"/>
              </a:ext>
            </a:extLst>
          </p:cNvPr>
          <p:cNvSpPr txBox="1"/>
          <p:nvPr/>
        </p:nvSpPr>
        <p:spPr>
          <a:xfrm>
            <a:off x="1072896" y="1895856"/>
            <a:ext cx="2509657"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NS   </a:t>
            </a:r>
            <a:r>
              <a:rPr lang="en-US" sz="1200" dirty="0" err="1">
                <a:latin typeface="Courier New" panose="02070309020205020404" pitchFamily="49" charset="0"/>
                <a:cs typeface="Courier New" panose="02070309020205020404" pitchFamily="49" charset="0"/>
              </a:rPr>
              <a:t>nsa.</a:t>
            </a: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sibling.zone</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t>
            </a: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p:txBody>
      </p:sp>
      <p:sp>
        <p:nvSpPr>
          <p:cNvPr id="10" name="Rectangle 9">
            <a:extLst>
              <a:ext uri="{FF2B5EF4-FFF2-40B4-BE49-F238E27FC236}">
                <a16:creationId xmlns:a16="http://schemas.microsoft.com/office/drawing/2014/main" id="{DBE71481-1A19-1152-DF50-2343B457209D}"/>
              </a:ext>
            </a:extLst>
          </p:cNvPr>
          <p:cNvSpPr/>
          <p:nvPr/>
        </p:nvSpPr>
        <p:spPr>
          <a:xfrm>
            <a:off x="786384" y="1755648"/>
            <a:ext cx="3035808" cy="1170432"/>
          </a:xfrm>
          <a:prstGeom prst="rect">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5" name="TextBox 4">
            <a:extLst>
              <a:ext uri="{FF2B5EF4-FFF2-40B4-BE49-F238E27FC236}">
                <a16:creationId xmlns:a16="http://schemas.microsoft.com/office/drawing/2014/main" id="{C0399AB2-8089-F8ED-3690-FCD82CC667F1}"/>
              </a:ext>
            </a:extLst>
          </p:cNvPr>
          <p:cNvSpPr txBox="1"/>
          <p:nvPr/>
        </p:nvSpPr>
        <p:spPr>
          <a:xfrm>
            <a:off x="4480560" y="1438656"/>
            <a:ext cx="272125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Sibling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sibling.zone</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6" name="TextBox 5">
            <a:extLst>
              <a:ext uri="{FF2B5EF4-FFF2-40B4-BE49-F238E27FC236}">
                <a16:creationId xmlns:a16="http://schemas.microsoft.com/office/drawing/2014/main" id="{6004FA43-710A-7C47-DD65-EEE7CB3F1934}"/>
              </a:ext>
            </a:extLst>
          </p:cNvPr>
          <p:cNvSpPr txBox="1"/>
          <p:nvPr/>
        </p:nvSpPr>
        <p:spPr>
          <a:xfrm>
            <a:off x="4724400" y="1800282"/>
            <a:ext cx="2788580"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NS       </a:t>
            </a: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ns.sibling.zone</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r>
              <a:rPr lang="en-US" sz="1200" dirty="0">
                <a:latin typeface="Courier New" panose="02070309020205020404" pitchFamily="49" charset="0"/>
                <a:cs typeface="Courier New" panose="02070309020205020404" pitchFamily="49" charset="0"/>
              </a:rPr>
              <a:t>ns  AAAA     2001:db8::1</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nsa</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AAAA     </a:t>
            </a:r>
            <a:r>
              <a:rPr lang="en-US" sz="1200" dirty="0">
                <a:latin typeface="Courier New" panose="02070309020205020404" pitchFamily="49" charset="0"/>
                <a:cs typeface="Courier New" panose="02070309020205020404" pitchFamily="49" charset="0"/>
              </a:rPr>
              <a:t>2001:db8::2</a:t>
            </a: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    …</a:t>
            </a: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p:txBody>
      </p:sp>
      <p:sp>
        <p:nvSpPr>
          <p:cNvPr id="8" name="Rectangle 7">
            <a:extLst>
              <a:ext uri="{FF2B5EF4-FFF2-40B4-BE49-F238E27FC236}">
                <a16:creationId xmlns:a16="http://schemas.microsoft.com/office/drawing/2014/main" id="{0F0823C2-C147-D526-4DE9-71AA9E939A05}"/>
              </a:ext>
            </a:extLst>
          </p:cNvPr>
          <p:cNvSpPr/>
          <p:nvPr/>
        </p:nvSpPr>
        <p:spPr>
          <a:xfrm>
            <a:off x="4480560" y="1741783"/>
            <a:ext cx="3035808" cy="1170432"/>
          </a:xfrm>
          <a:prstGeom prst="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1" name="TextBox 10">
            <a:extLst>
              <a:ext uri="{FF2B5EF4-FFF2-40B4-BE49-F238E27FC236}">
                <a16:creationId xmlns:a16="http://schemas.microsoft.com/office/drawing/2014/main" id="{C16000BD-7065-97E2-31AA-A99A15C509A4}"/>
              </a:ext>
            </a:extLst>
          </p:cNvPr>
          <p:cNvSpPr txBox="1"/>
          <p:nvPr/>
        </p:nvSpPr>
        <p:spPr>
          <a:xfrm>
            <a:off x="3925824" y="3256966"/>
            <a:ext cx="5218176"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Query: </a:t>
            </a:r>
            <a:r>
              <a:rPr kumimoji="0" lang="en-US" sz="1800" b="0" i="0" u="none" strike="noStrike" cap="none" spc="0" normalizeH="0" baseline="0" dirty="0" err="1">
                <a:ln>
                  <a:noFill/>
                </a:ln>
                <a:solidFill>
                  <a:srgbClr val="000000"/>
                </a:solidFill>
                <a:effectLst/>
                <a:uFillTx/>
                <a:latin typeface="+mn-lt"/>
                <a:ea typeface="+mn-ea"/>
                <a:cs typeface="+mn-cs"/>
                <a:sym typeface="Helvetica"/>
              </a:rPr>
              <a:t>nsa.sibling.zone</a:t>
            </a:r>
            <a:r>
              <a:rPr kumimoji="0" lang="en-US" sz="1800" b="0" i="0" u="none" strike="noStrike" cap="none" spc="0" normalizeH="0" baseline="0" dirty="0">
                <a:ln>
                  <a:noFill/>
                </a:ln>
                <a:solidFill>
                  <a:srgbClr val="000000"/>
                </a:solidFill>
                <a:effectLst/>
                <a:uFillTx/>
                <a:latin typeface="+mn-lt"/>
                <a:ea typeface="+mn-ea"/>
                <a:cs typeface="+mn-cs"/>
                <a:sym typeface="Helvetica"/>
              </a:rPr>
              <a:t> to </a:t>
            </a:r>
            <a:r>
              <a:rPr lang="en-US" dirty="0" err="1"/>
              <a:t>ns.sibling.zone</a:t>
            </a:r>
            <a:r>
              <a:rPr lang="en-US" dirty="0"/>
              <a:t> </a:t>
            </a:r>
            <a:r>
              <a:rPr kumimoji="0" lang="en-US" sz="1800" b="0" i="0" u="none" strike="noStrike" cap="none" spc="0" normalizeH="0" baseline="0" dirty="0">
                <a:ln>
                  <a:noFill/>
                </a:ln>
                <a:solidFill>
                  <a:srgbClr val="000000"/>
                </a:solidFill>
                <a:effectLst/>
                <a:uFillTx/>
                <a:latin typeface="+mn-lt"/>
                <a:ea typeface="+mn-ea"/>
                <a:cs typeface="+mn-cs"/>
                <a:sym typeface="Helvetica"/>
              </a:rPr>
              <a:t>server</a:t>
            </a:r>
          </a:p>
          <a:p>
            <a:pPr marL="0" marR="0" indent="0" algn="l" defTabSz="914400" rtl="0" fontAlgn="auto" latinLnBrk="0" hangingPunct="0">
              <a:lnSpc>
                <a:spcPct val="100000"/>
              </a:lnSpc>
              <a:spcBef>
                <a:spcPts val="0"/>
              </a:spcBef>
              <a:spcAft>
                <a:spcPts val="0"/>
              </a:spcAft>
              <a:buClrTx/>
              <a:buSzTx/>
              <a:buFontTx/>
              <a:buNone/>
              <a:tabLst/>
            </a:pPr>
            <a:r>
              <a:rPr lang="en-US" dirty="0"/>
              <a:t>Resp:  IP AAAA records for </a:t>
            </a:r>
            <a:r>
              <a:rPr lang="en-US" i="1" dirty="0" err="1"/>
              <a:t>nsa.sibling.com</a:t>
            </a:r>
            <a:endParaRPr lang="en-US" i="1" dirty="0"/>
          </a:p>
          <a:p>
            <a:r>
              <a:rPr lang="en-US" i="1" dirty="0">
                <a:solidFill>
                  <a:srgbClr val="FF0000"/>
                </a:solidFill>
              </a:rPr>
              <a:t>           ( the name server is IPv6 only)</a:t>
            </a:r>
            <a:endParaRPr lang="en-US" i="1" dirty="0"/>
          </a:p>
        </p:txBody>
      </p:sp>
      <p:sp>
        <p:nvSpPr>
          <p:cNvPr id="14" name="Rectangle 13">
            <a:extLst>
              <a:ext uri="{FF2B5EF4-FFF2-40B4-BE49-F238E27FC236}">
                <a16:creationId xmlns:a16="http://schemas.microsoft.com/office/drawing/2014/main" id="{31F1E9C8-17DA-40D8-43D1-31CC359564A3}"/>
              </a:ext>
            </a:extLst>
          </p:cNvPr>
          <p:cNvSpPr/>
          <p:nvPr/>
        </p:nvSpPr>
        <p:spPr>
          <a:xfrm>
            <a:off x="633984" y="1219200"/>
            <a:ext cx="3419856" cy="1858232"/>
          </a:xfrm>
          <a:prstGeom prst="rect">
            <a:avLst/>
          </a:prstGeom>
          <a:solidFill>
            <a:srgbClr val="FFFFFF">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6" name="TextBox 15">
            <a:extLst>
              <a:ext uri="{FF2B5EF4-FFF2-40B4-BE49-F238E27FC236}">
                <a16:creationId xmlns:a16="http://schemas.microsoft.com/office/drawing/2014/main" id="{EBC4C7B0-BAF9-E9B2-939A-6B46FB6431E1}"/>
              </a:ext>
            </a:extLst>
          </p:cNvPr>
          <p:cNvSpPr txBox="1"/>
          <p:nvPr/>
        </p:nvSpPr>
        <p:spPr>
          <a:xfrm>
            <a:off x="5816803" y="1080930"/>
            <a:ext cx="79123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1">
                    <a:lumMod val="75000"/>
                  </a:schemeClr>
                </a:solidFill>
                <a:effectLst/>
                <a:uFillTx/>
                <a:latin typeface="Max's Handwritin" pitchFamily="2" charset="0"/>
                <a:sym typeface="Helvetica"/>
              </a:rPr>
              <a:t>IPv6 Only</a:t>
            </a:r>
          </a:p>
        </p:txBody>
      </p:sp>
      <p:sp>
        <p:nvSpPr>
          <p:cNvPr id="17" name="Freeform 16">
            <a:extLst>
              <a:ext uri="{FF2B5EF4-FFF2-40B4-BE49-F238E27FC236}">
                <a16:creationId xmlns:a16="http://schemas.microsoft.com/office/drawing/2014/main" id="{0CE5F4DE-38BE-57C6-FC24-73CECED4D71C}"/>
              </a:ext>
            </a:extLst>
          </p:cNvPr>
          <p:cNvSpPr/>
          <p:nvPr/>
        </p:nvSpPr>
        <p:spPr>
          <a:xfrm>
            <a:off x="3803904" y="914010"/>
            <a:ext cx="1969035" cy="1201302"/>
          </a:xfrm>
          <a:custGeom>
            <a:avLst/>
            <a:gdLst>
              <a:gd name="csX0" fmla="*/ 0 w 1969035"/>
              <a:gd name="csY0" fmla="*/ 1201302 h 1201302"/>
              <a:gd name="csX1" fmla="*/ 188976 w 1969035"/>
              <a:gd name="csY1" fmla="*/ 841638 h 1201302"/>
              <a:gd name="csX2" fmla="*/ 963168 w 1969035"/>
              <a:gd name="csY2" fmla="*/ 122310 h 1201302"/>
              <a:gd name="csX3" fmla="*/ 1767840 w 1969035"/>
              <a:gd name="csY3" fmla="*/ 43062 h 1201302"/>
              <a:gd name="csX4" fmla="*/ 1908048 w 1969035"/>
              <a:gd name="csY4" fmla="*/ 573414 h 1201302"/>
              <a:gd name="csX5" fmla="*/ 1969008 w 1969035"/>
              <a:gd name="csY5" fmla="*/ 463686 h 1201302"/>
              <a:gd name="csX6" fmla="*/ 1914144 w 1969035"/>
              <a:gd name="csY6" fmla="*/ 591702 h 1201302"/>
              <a:gd name="csX7" fmla="*/ 1798320 w 1969035"/>
              <a:gd name="csY7" fmla="*/ 481974 h 12013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69035" h="1201302">
                <a:moveTo>
                  <a:pt x="0" y="1201302"/>
                </a:moveTo>
                <a:cubicBezTo>
                  <a:pt x="14224" y="1111386"/>
                  <a:pt x="28448" y="1021470"/>
                  <a:pt x="188976" y="841638"/>
                </a:cubicBezTo>
                <a:cubicBezTo>
                  <a:pt x="349504" y="661806"/>
                  <a:pt x="700024" y="255406"/>
                  <a:pt x="963168" y="122310"/>
                </a:cubicBezTo>
                <a:cubicBezTo>
                  <a:pt x="1226312" y="-10786"/>
                  <a:pt x="1610360" y="-32122"/>
                  <a:pt x="1767840" y="43062"/>
                </a:cubicBezTo>
                <a:cubicBezTo>
                  <a:pt x="1925320" y="118246"/>
                  <a:pt x="1874520" y="503310"/>
                  <a:pt x="1908048" y="573414"/>
                </a:cubicBezTo>
                <a:cubicBezTo>
                  <a:pt x="1941576" y="643518"/>
                  <a:pt x="1967992" y="460638"/>
                  <a:pt x="1969008" y="463686"/>
                </a:cubicBezTo>
                <a:cubicBezTo>
                  <a:pt x="1970024" y="466734"/>
                  <a:pt x="1942592" y="588654"/>
                  <a:pt x="1914144" y="591702"/>
                </a:cubicBezTo>
                <a:cubicBezTo>
                  <a:pt x="1885696" y="594750"/>
                  <a:pt x="1842008" y="538362"/>
                  <a:pt x="1798320" y="481974"/>
                </a:cubicBezTo>
              </a:path>
            </a:pathLst>
          </a:custGeom>
          <a:noFill/>
          <a:ln w="762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9" name="Rectangle 18">
            <a:extLst>
              <a:ext uri="{FF2B5EF4-FFF2-40B4-BE49-F238E27FC236}">
                <a16:creationId xmlns:a16="http://schemas.microsoft.com/office/drawing/2014/main" id="{9FF0B0C7-5ED0-F625-9EE3-382D0034E8D9}"/>
              </a:ext>
            </a:extLst>
          </p:cNvPr>
          <p:cNvSpPr/>
          <p:nvPr/>
        </p:nvSpPr>
        <p:spPr>
          <a:xfrm>
            <a:off x="4340352" y="876672"/>
            <a:ext cx="1969035" cy="288160"/>
          </a:xfrm>
          <a:prstGeom prst="rect">
            <a:avLst/>
          </a:prstGeom>
          <a:solidFill>
            <a:srgbClr val="FFFFFF">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3" name="Slide Number Placeholder 2">
            <a:extLst>
              <a:ext uri="{FF2B5EF4-FFF2-40B4-BE49-F238E27FC236}">
                <a16:creationId xmlns:a16="http://schemas.microsoft.com/office/drawing/2014/main" id="{6057AE12-BE5F-28E7-C0B4-25D384DFE729}"/>
              </a:ext>
            </a:extLst>
          </p:cNvPr>
          <p:cNvSpPr>
            <a:spLocks noGrp="1"/>
          </p:cNvSpPr>
          <p:nvPr>
            <p:ph type="sldNum" sz="quarter" idx="2"/>
          </p:nvPr>
        </p:nvSpPr>
        <p:spPr/>
        <p:txBody>
          <a:bodyPr/>
          <a:lstStyle/>
          <a:p>
            <a:fld id="{86CB4B4D-7CA3-9044-876B-883B54F8677D}" type="slidenum">
              <a:rPr lang="en-AU" smtClean="0"/>
              <a:t>21</a:t>
            </a:fld>
            <a:endParaRPr lang="en-AU"/>
          </a:p>
        </p:txBody>
      </p:sp>
    </p:spTree>
    <p:extLst>
      <p:ext uri="{BB962C8B-B14F-4D97-AF65-F5344CB8AC3E}">
        <p14:creationId xmlns:p14="http://schemas.microsoft.com/office/powerpoint/2010/main" val="352013077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B1F30-747B-3768-CD0A-576DA943FA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EC098-B8D0-0D1E-B45B-F692B681AD2E}"/>
              </a:ext>
            </a:extLst>
          </p:cNvPr>
          <p:cNvSpPr>
            <a:spLocks noGrp="1"/>
          </p:cNvSpPr>
          <p:nvPr>
            <p:ph type="title"/>
          </p:nvPr>
        </p:nvSpPr>
        <p:spPr/>
        <p:txBody>
          <a:bodyPr/>
          <a:lstStyle/>
          <a:p>
            <a:r>
              <a:rPr lang="en-US" dirty="0"/>
              <a:t>Glueless Delegation in the DNS</a:t>
            </a:r>
          </a:p>
        </p:txBody>
      </p:sp>
      <p:sp>
        <p:nvSpPr>
          <p:cNvPr id="4" name="TextBox 3">
            <a:extLst>
              <a:ext uri="{FF2B5EF4-FFF2-40B4-BE49-F238E27FC236}">
                <a16:creationId xmlns:a16="http://schemas.microsoft.com/office/drawing/2014/main" id="{72DC331F-3159-1C7F-C69B-3B4B5F1627CD}"/>
              </a:ext>
            </a:extLst>
          </p:cNvPr>
          <p:cNvSpPr txBox="1"/>
          <p:nvPr/>
        </p:nvSpPr>
        <p:spPr>
          <a:xfrm>
            <a:off x="786384" y="1438656"/>
            <a:ext cx="286231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Parent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example.com</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7" name="TextBox 6">
            <a:extLst>
              <a:ext uri="{FF2B5EF4-FFF2-40B4-BE49-F238E27FC236}">
                <a16:creationId xmlns:a16="http://schemas.microsoft.com/office/drawing/2014/main" id="{2548EC58-816B-3C63-70ED-DEE2D9E8A084}"/>
              </a:ext>
            </a:extLst>
          </p:cNvPr>
          <p:cNvSpPr txBox="1"/>
          <p:nvPr/>
        </p:nvSpPr>
        <p:spPr>
          <a:xfrm>
            <a:off x="1072896" y="1895856"/>
            <a:ext cx="2509657"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NS   </a:t>
            </a:r>
            <a:r>
              <a:rPr lang="en-US" sz="1200" dirty="0" err="1">
                <a:latin typeface="Courier New" panose="02070309020205020404" pitchFamily="49" charset="0"/>
                <a:cs typeface="Courier New" panose="02070309020205020404" pitchFamily="49" charset="0"/>
              </a:rPr>
              <a:t>nsa.</a:t>
            </a: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sibling.zone</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t>
            </a: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p:txBody>
      </p:sp>
      <p:sp>
        <p:nvSpPr>
          <p:cNvPr id="10" name="Rectangle 9">
            <a:extLst>
              <a:ext uri="{FF2B5EF4-FFF2-40B4-BE49-F238E27FC236}">
                <a16:creationId xmlns:a16="http://schemas.microsoft.com/office/drawing/2014/main" id="{193FB890-CF90-51A6-68DE-0723B99716A9}"/>
              </a:ext>
            </a:extLst>
          </p:cNvPr>
          <p:cNvSpPr/>
          <p:nvPr/>
        </p:nvSpPr>
        <p:spPr>
          <a:xfrm>
            <a:off x="786384" y="1755648"/>
            <a:ext cx="3035808" cy="1170432"/>
          </a:xfrm>
          <a:prstGeom prst="rect">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5" name="TextBox 4">
            <a:extLst>
              <a:ext uri="{FF2B5EF4-FFF2-40B4-BE49-F238E27FC236}">
                <a16:creationId xmlns:a16="http://schemas.microsoft.com/office/drawing/2014/main" id="{81027E5F-87C7-A782-CFFA-700D580D88BD}"/>
              </a:ext>
            </a:extLst>
          </p:cNvPr>
          <p:cNvSpPr txBox="1"/>
          <p:nvPr/>
        </p:nvSpPr>
        <p:spPr>
          <a:xfrm>
            <a:off x="4480560" y="1438656"/>
            <a:ext cx="272125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Sibling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sibling.zone</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3" name="TextBox 2">
            <a:extLst>
              <a:ext uri="{FF2B5EF4-FFF2-40B4-BE49-F238E27FC236}">
                <a16:creationId xmlns:a16="http://schemas.microsoft.com/office/drawing/2014/main" id="{E9851447-E03F-EE4D-301E-F8324682FDFD}"/>
              </a:ext>
            </a:extLst>
          </p:cNvPr>
          <p:cNvSpPr txBox="1"/>
          <p:nvPr/>
        </p:nvSpPr>
        <p:spPr>
          <a:xfrm>
            <a:off x="1743456" y="3401568"/>
            <a:ext cx="290079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Child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a.example.com</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9" name="TextBox 8">
            <a:extLst>
              <a:ext uri="{FF2B5EF4-FFF2-40B4-BE49-F238E27FC236}">
                <a16:creationId xmlns:a16="http://schemas.microsoft.com/office/drawing/2014/main" id="{4892B05A-DF0C-6D22-DC87-B5411AAC2105}"/>
              </a:ext>
            </a:extLst>
          </p:cNvPr>
          <p:cNvSpPr txBox="1"/>
          <p:nvPr/>
        </p:nvSpPr>
        <p:spPr>
          <a:xfrm>
            <a:off x="2062343" y="3712464"/>
            <a:ext cx="2509657"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NS   </a:t>
            </a:r>
            <a:r>
              <a:rPr lang="en-US" sz="1200" dirty="0" err="1">
                <a:latin typeface="Courier New" panose="02070309020205020404" pitchFamily="49" charset="0"/>
                <a:cs typeface="Courier New" panose="02070309020205020404" pitchFamily="49" charset="0"/>
              </a:rPr>
              <a:t>nsa.</a:t>
            </a: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sibling.zone</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r>
              <a:rPr lang="en-US" sz="1200" dirty="0">
                <a:latin typeface="Courier New" panose="02070309020205020404" pitchFamily="49" charset="0"/>
                <a:cs typeface="Courier New" panose="02070309020205020404" pitchFamily="49" charset="0"/>
              </a:rPr>
              <a:t>   A      192.0.2.2</a:t>
            </a:r>
          </a:p>
          <a:p>
            <a:r>
              <a:rPr lang="en-US" sz="1200" dirty="0">
                <a:latin typeface="Courier New" panose="02070309020205020404" pitchFamily="49" charset="0"/>
                <a:cs typeface="Courier New" panose="02070309020205020404" pitchFamily="49" charset="0"/>
              </a:rPr>
              <a:t>    AAAA   2001:db8::2</a:t>
            </a:r>
          </a:p>
        </p:txBody>
      </p:sp>
      <p:sp>
        <p:nvSpPr>
          <p:cNvPr id="12" name="Rectangle 11">
            <a:extLst>
              <a:ext uri="{FF2B5EF4-FFF2-40B4-BE49-F238E27FC236}">
                <a16:creationId xmlns:a16="http://schemas.microsoft.com/office/drawing/2014/main" id="{749D79E1-B740-9541-C35C-A38E506B7FF8}"/>
              </a:ext>
            </a:extLst>
          </p:cNvPr>
          <p:cNvSpPr/>
          <p:nvPr/>
        </p:nvSpPr>
        <p:spPr>
          <a:xfrm>
            <a:off x="1871472" y="3696225"/>
            <a:ext cx="3035808" cy="1170432"/>
          </a:xfrm>
          <a:prstGeom prst="rect">
            <a:avLst/>
          </a:prstGeom>
          <a:noFill/>
          <a:ln w="25400" cap="flat">
            <a:solidFill>
              <a:srgbClr val="92D05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4" name="TextBox 13">
            <a:extLst>
              <a:ext uri="{FF2B5EF4-FFF2-40B4-BE49-F238E27FC236}">
                <a16:creationId xmlns:a16="http://schemas.microsoft.com/office/drawing/2014/main" id="{D761985B-798C-9117-7060-267A607D7DFF}"/>
              </a:ext>
            </a:extLst>
          </p:cNvPr>
          <p:cNvSpPr txBox="1"/>
          <p:nvPr/>
        </p:nvSpPr>
        <p:spPr>
          <a:xfrm>
            <a:off x="4915814" y="3841481"/>
            <a:ext cx="457200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Helvetica"/>
              </a:rPr>
              <a:t>Query: </a:t>
            </a:r>
            <a:r>
              <a:rPr kumimoji="0" lang="en-US" sz="1400" b="0" i="0" u="none" strike="noStrike" cap="none" spc="0" normalizeH="0" baseline="0" dirty="0" err="1">
                <a:ln>
                  <a:noFill/>
                </a:ln>
                <a:solidFill>
                  <a:srgbClr val="000000"/>
                </a:solidFill>
                <a:effectLst/>
                <a:uFillTx/>
                <a:latin typeface="+mn-lt"/>
                <a:ea typeface="+mn-ea"/>
                <a:cs typeface="+mn-cs"/>
                <a:sym typeface="Helvetica"/>
              </a:rPr>
              <a:t>a.example.com</a:t>
            </a:r>
            <a:r>
              <a:rPr kumimoji="0" lang="en-US" sz="1400" b="0" i="0" u="none" strike="noStrike" cap="none" spc="0" normalizeH="0" baseline="0" dirty="0">
                <a:ln>
                  <a:noFill/>
                </a:ln>
                <a:solidFill>
                  <a:srgbClr val="000000"/>
                </a:solidFill>
                <a:effectLst/>
                <a:uFillTx/>
                <a:latin typeface="+mn-lt"/>
                <a:ea typeface="+mn-ea"/>
                <a:cs typeface="+mn-cs"/>
                <a:sym typeface="Helvetica"/>
              </a:rPr>
              <a:t> to </a:t>
            </a:r>
            <a:r>
              <a:rPr lang="en-US" sz="1400" dirty="0" err="1"/>
              <a:t>nsa.sibling.zone</a:t>
            </a:r>
            <a:r>
              <a:rPr lang="en-US" sz="1400" dirty="0"/>
              <a:t> </a:t>
            </a:r>
            <a:r>
              <a:rPr kumimoji="0" lang="en-US" sz="1400" b="0" i="0" u="none" strike="noStrike" cap="none" spc="0" normalizeH="0" baseline="0" dirty="0">
                <a:ln>
                  <a:noFill/>
                </a:ln>
                <a:solidFill>
                  <a:srgbClr val="000000"/>
                </a:solidFill>
                <a:effectLst/>
                <a:uFillTx/>
                <a:latin typeface="+mn-lt"/>
                <a:ea typeface="+mn-ea"/>
                <a:cs typeface="+mn-cs"/>
                <a:sym typeface="Helvetica"/>
              </a:rPr>
              <a:t>server</a:t>
            </a:r>
          </a:p>
          <a:p>
            <a:pPr marL="0" marR="0" indent="0" algn="l" defTabSz="914400" rtl="0" fontAlgn="auto" latinLnBrk="0" hangingPunct="0">
              <a:lnSpc>
                <a:spcPct val="100000"/>
              </a:lnSpc>
              <a:spcBef>
                <a:spcPts val="0"/>
              </a:spcBef>
              <a:spcAft>
                <a:spcPts val="0"/>
              </a:spcAft>
              <a:buClrTx/>
              <a:buSzTx/>
              <a:buFontTx/>
              <a:buNone/>
              <a:tabLst/>
            </a:pPr>
            <a:r>
              <a:rPr lang="en-US" sz="1400" dirty="0"/>
              <a:t>Resp:  IP A/AAAA records for </a:t>
            </a:r>
            <a:r>
              <a:rPr lang="en-US" sz="1400" i="1" dirty="0" err="1"/>
              <a:t>a.example.com</a:t>
            </a:r>
            <a:endParaRPr lang="en-US" sz="1400" dirty="0"/>
          </a:p>
        </p:txBody>
      </p:sp>
      <p:sp>
        <p:nvSpPr>
          <p:cNvPr id="17" name="TextBox 16">
            <a:extLst>
              <a:ext uri="{FF2B5EF4-FFF2-40B4-BE49-F238E27FC236}">
                <a16:creationId xmlns:a16="http://schemas.microsoft.com/office/drawing/2014/main" id="{AFFBF7FB-F78F-A20B-3356-437A19D2D5F3}"/>
              </a:ext>
            </a:extLst>
          </p:cNvPr>
          <p:cNvSpPr txBox="1"/>
          <p:nvPr/>
        </p:nvSpPr>
        <p:spPr>
          <a:xfrm>
            <a:off x="4724400" y="1724082"/>
            <a:ext cx="2788580"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NS       </a:t>
            </a: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ns.sibling.zone</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r>
              <a:rPr lang="en-US" sz="1200" dirty="0">
                <a:latin typeface="Courier New" panose="02070309020205020404" pitchFamily="49" charset="0"/>
                <a:cs typeface="Courier New" panose="02070309020205020404" pitchFamily="49" charset="0"/>
              </a:rPr>
              <a:t>ns  AAAA     2001:db8::1</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nsa</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AAAA     </a:t>
            </a:r>
            <a:r>
              <a:rPr lang="en-US" sz="1200" dirty="0">
                <a:latin typeface="Courier New" panose="02070309020205020404" pitchFamily="49" charset="0"/>
                <a:cs typeface="Courier New" panose="02070309020205020404" pitchFamily="49" charset="0"/>
              </a:rPr>
              <a:t>2001:db8::2</a:t>
            </a: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    …</a:t>
            </a: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p:txBody>
      </p:sp>
      <p:sp>
        <p:nvSpPr>
          <p:cNvPr id="18" name="Rectangle 17">
            <a:extLst>
              <a:ext uri="{FF2B5EF4-FFF2-40B4-BE49-F238E27FC236}">
                <a16:creationId xmlns:a16="http://schemas.microsoft.com/office/drawing/2014/main" id="{750A583F-0699-9586-A6EE-FDAE15E2E1B6}"/>
              </a:ext>
            </a:extLst>
          </p:cNvPr>
          <p:cNvSpPr/>
          <p:nvPr/>
        </p:nvSpPr>
        <p:spPr>
          <a:xfrm>
            <a:off x="4480560" y="1741783"/>
            <a:ext cx="3035808" cy="1170432"/>
          </a:xfrm>
          <a:prstGeom prst="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9" name="Rectangle 18">
            <a:extLst>
              <a:ext uri="{FF2B5EF4-FFF2-40B4-BE49-F238E27FC236}">
                <a16:creationId xmlns:a16="http://schemas.microsoft.com/office/drawing/2014/main" id="{658F03B1-A6D3-F305-0D33-E4CE4D9472B1}"/>
              </a:ext>
            </a:extLst>
          </p:cNvPr>
          <p:cNvSpPr/>
          <p:nvPr/>
        </p:nvSpPr>
        <p:spPr>
          <a:xfrm>
            <a:off x="507615" y="1376691"/>
            <a:ext cx="3419856" cy="1858232"/>
          </a:xfrm>
          <a:prstGeom prst="rect">
            <a:avLst/>
          </a:prstGeom>
          <a:solidFill>
            <a:srgbClr val="FFFFFF">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20" name="Rectangle 19">
            <a:extLst>
              <a:ext uri="{FF2B5EF4-FFF2-40B4-BE49-F238E27FC236}">
                <a16:creationId xmlns:a16="http://schemas.microsoft.com/office/drawing/2014/main" id="{772E47D6-21EC-D3EF-9B1F-7AEED3E66E38}"/>
              </a:ext>
            </a:extLst>
          </p:cNvPr>
          <p:cNvSpPr/>
          <p:nvPr/>
        </p:nvSpPr>
        <p:spPr>
          <a:xfrm>
            <a:off x="4408762" y="1376691"/>
            <a:ext cx="3419856" cy="1858232"/>
          </a:xfrm>
          <a:prstGeom prst="rect">
            <a:avLst/>
          </a:prstGeom>
          <a:solidFill>
            <a:srgbClr val="FFFFFF">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22" name="Freeform 21">
            <a:extLst>
              <a:ext uri="{FF2B5EF4-FFF2-40B4-BE49-F238E27FC236}">
                <a16:creationId xmlns:a16="http://schemas.microsoft.com/office/drawing/2014/main" id="{F042ED0F-F8C8-EC85-FB72-827B0FAEAD96}"/>
              </a:ext>
            </a:extLst>
          </p:cNvPr>
          <p:cNvSpPr/>
          <p:nvPr/>
        </p:nvSpPr>
        <p:spPr>
          <a:xfrm>
            <a:off x="4868224" y="2938272"/>
            <a:ext cx="421181" cy="698003"/>
          </a:xfrm>
          <a:custGeom>
            <a:avLst/>
            <a:gdLst>
              <a:gd name="csX0" fmla="*/ 295088 w 421181"/>
              <a:gd name="csY0" fmla="*/ 0 h 698003"/>
              <a:gd name="csX1" fmla="*/ 410912 w 421181"/>
              <a:gd name="csY1" fmla="*/ 292608 h 698003"/>
              <a:gd name="csX2" fmla="*/ 63440 w 421181"/>
              <a:gd name="csY2" fmla="*/ 676656 h 698003"/>
              <a:gd name="csX3" fmla="*/ 2480 w 421181"/>
              <a:gd name="csY3" fmla="*/ 524256 h 698003"/>
              <a:gd name="csX4" fmla="*/ 26864 w 421181"/>
              <a:gd name="csY4" fmla="*/ 682752 h 698003"/>
              <a:gd name="csX5" fmla="*/ 160976 w 421181"/>
              <a:gd name="csY5" fmla="*/ 682752 h 698003"/>
            </a:gdLst>
            <a:ahLst/>
            <a:cxnLst>
              <a:cxn ang="0">
                <a:pos x="csX0" y="csY0"/>
              </a:cxn>
              <a:cxn ang="0">
                <a:pos x="csX1" y="csY1"/>
              </a:cxn>
              <a:cxn ang="0">
                <a:pos x="csX2" y="csY2"/>
              </a:cxn>
              <a:cxn ang="0">
                <a:pos x="csX3" y="csY3"/>
              </a:cxn>
              <a:cxn ang="0">
                <a:pos x="csX4" y="csY4"/>
              </a:cxn>
              <a:cxn ang="0">
                <a:pos x="csX5" y="csY5"/>
              </a:cxn>
            </a:cxnLst>
            <a:rect l="l" t="t" r="r" b="b"/>
            <a:pathLst>
              <a:path w="421181" h="698003">
                <a:moveTo>
                  <a:pt x="295088" y="0"/>
                </a:moveTo>
                <a:cubicBezTo>
                  <a:pt x="372304" y="89916"/>
                  <a:pt x="449520" y="179832"/>
                  <a:pt x="410912" y="292608"/>
                </a:cubicBezTo>
                <a:cubicBezTo>
                  <a:pt x="372304" y="405384"/>
                  <a:pt x="131512" y="638048"/>
                  <a:pt x="63440" y="676656"/>
                </a:cubicBezTo>
                <a:cubicBezTo>
                  <a:pt x="-4632" y="715264"/>
                  <a:pt x="8576" y="523240"/>
                  <a:pt x="2480" y="524256"/>
                </a:cubicBezTo>
                <a:cubicBezTo>
                  <a:pt x="-3616" y="525272"/>
                  <a:pt x="448" y="656336"/>
                  <a:pt x="26864" y="682752"/>
                </a:cubicBezTo>
                <a:cubicBezTo>
                  <a:pt x="53280" y="709168"/>
                  <a:pt x="107128" y="695960"/>
                  <a:pt x="160976" y="682752"/>
                </a:cubicBezTo>
              </a:path>
            </a:pathLst>
          </a:custGeom>
          <a:noFill/>
          <a:ln w="762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3" name="TextBox 22">
            <a:extLst>
              <a:ext uri="{FF2B5EF4-FFF2-40B4-BE49-F238E27FC236}">
                <a16:creationId xmlns:a16="http://schemas.microsoft.com/office/drawing/2014/main" id="{8EEC5BD9-619F-EE8D-6FA2-8CF4128D6899}"/>
              </a:ext>
            </a:extLst>
          </p:cNvPr>
          <p:cNvSpPr txBox="1"/>
          <p:nvPr/>
        </p:nvSpPr>
        <p:spPr>
          <a:xfrm>
            <a:off x="5425440" y="3076349"/>
            <a:ext cx="77360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1">
                    <a:lumMod val="75000"/>
                  </a:schemeClr>
                </a:solidFill>
                <a:effectLst/>
                <a:uFillTx/>
                <a:latin typeface="Max's Handwritin" pitchFamily="2" charset="0"/>
                <a:sym typeface="Helvetica"/>
              </a:rPr>
              <a:t>IPv6-only</a:t>
            </a:r>
          </a:p>
        </p:txBody>
      </p:sp>
      <p:sp>
        <p:nvSpPr>
          <p:cNvPr id="25" name="TextBox 24">
            <a:extLst>
              <a:ext uri="{FF2B5EF4-FFF2-40B4-BE49-F238E27FC236}">
                <a16:creationId xmlns:a16="http://schemas.microsoft.com/office/drawing/2014/main" id="{83859EE9-41AE-9052-74BD-43226FD43B02}"/>
              </a:ext>
            </a:extLst>
          </p:cNvPr>
          <p:cNvSpPr txBox="1"/>
          <p:nvPr/>
        </p:nvSpPr>
        <p:spPr>
          <a:xfrm>
            <a:off x="5816803" y="1080930"/>
            <a:ext cx="79123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1">
                    <a:lumMod val="75000"/>
                  </a:schemeClr>
                </a:solidFill>
                <a:effectLst/>
                <a:uFillTx/>
                <a:latin typeface="Max's Handwritin" pitchFamily="2" charset="0"/>
                <a:sym typeface="Helvetica"/>
              </a:rPr>
              <a:t>IPv6 Only</a:t>
            </a:r>
          </a:p>
        </p:txBody>
      </p:sp>
      <p:sp>
        <p:nvSpPr>
          <p:cNvPr id="26" name="Freeform 25">
            <a:extLst>
              <a:ext uri="{FF2B5EF4-FFF2-40B4-BE49-F238E27FC236}">
                <a16:creationId xmlns:a16="http://schemas.microsoft.com/office/drawing/2014/main" id="{F4DDD351-1062-4311-002D-F6862BEC506E}"/>
              </a:ext>
            </a:extLst>
          </p:cNvPr>
          <p:cNvSpPr/>
          <p:nvPr/>
        </p:nvSpPr>
        <p:spPr>
          <a:xfrm>
            <a:off x="3803904" y="914010"/>
            <a:ext cx="1969035" cy="1201302"/>
          </a:xfrm>
          <a:custGeom>
            <a:avLst/>
            <a:gdLst>
              <a:gd name="csX0" fmla="*/ 0 w 1969035"/>
              <a:gd name="csY0" fmla="*/ 1201302 h 1201302"/>
              <a:gd name="csX1" fmla="*/ 188976 w 1969035"/>
              <a:gd name="csY1" fmla="*/ 841638 h 1201302"/>
              <a:gd name="csX2" fmla="*/ 963168 w 1969035"/>
              <a:gd name="csY2" fmla="*/ 122310 h 1201302"/>
              <a:gd name="csX3" fmla="*/ 1767840 w 1969035"/>
              <a:gd name="csY3" fmla="*/ 43062 h 1201302"/>
              <a:gd name="csX4" fmla="*/ 1908048 w 1969035"/>
              <a:gd name="csY4" fmla="*/ 573414 h 1201302"/>
              <a:gd name="csX5" fmla="*/ 1969008 w 1969035"/>
              <a:gd name="csY5" fmla="*/ 463686 h 1201302"/>
              <a:gd name="csX6" fmla="*/ 1914144 w 1969035"/>
              <a:gd name="csY6" fmla="*/ 591702 h 1201302"/>
              <a:gd name="csX7" fmla="*/ 1798320 w 1969035"/>
              <a:gd name="csY7" fmla="*/ 481974 h 12013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69035" h="1201302">
                <a:moveTo>
                  <a:pt x="0" y="1201302"/>
                </a:moveTo>
                <a:cubicBezTo>
                  <a:pt x="14224" y="1111386"/>
                  <a:pt x="28448" y="1021470"/>
                  <a:pt x="188976" y="841638"/>
                </a:cubicBezTo>
                <a:cubicBezTo>
                  <a:pt x="349504" y="661806"/>
                  <a:pt x="700024" y="255406"/>
                  <a:pt x="963168" y="122310"/>
                </a:cubicBezTo>
                <a:cubicBezTo>
                  <a:pt x="1226312" y="-10786"/>
                  <a:pt x="1610360" y="-32122"/>
                  <a:pt x="1767840" y="43062"/>
                </a:cubicBezTo>
                <a:cubicBezTo>
                  <a:pt x="1925320" y="118246"/>
                  <a:pt x="1874520" y="503310"/>
                  <a:pt x="1908048" y="573414"/>
                </a:cubicBezTo>
                <a:cubicBezTo>
                  <a:pt x="1941576" y="643518"/>
                  <a:pt x="1967992" y="460638"/>
                  <a:pt x="1969008" y="463686"/>
                </a:cubicBezTo>
                <a:cubicBezTo>
                  <a:pt x="1970024" y="466734"/>
                  <a:pt x="1942592" y="588654"/>
                  <a:pt x="1914144" y="591702"/>
                </a:cubicBezTo>
                <a:cubicBezTo>
                  <a:pt x="1885696" y="594750"/>
                  <a:pt x="1842008" y="538362"/>
                  <a:pt x="1798320" y="481974"/>
                </a:cubicBezTo>
              </a:path>
            </a:pathLst>
          </a:custGeom>
          <a:noFill/>
          <a:ln w="762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7" name="Rectangle 26">
            <a:extLst>
              <a:ext uri="{FF2B5EF4-FFF2-40B4-BE49-F238E27FC236}">
                <a16:creationId xmlns:a16="http://schemas.microsoft.com/office/drawing/2014/main" id="{FA02FA90-EA59-653D-3FBE-9B82A2209311}"/>
              </a:ext>
            </a:extLst>
          </p:cNvPr>
          <p:cNvSpPr/>
          <p:nvPr/>
        </p:nvSpPr>
        <p:spPr>
          <a:xfrm>
            <a:off x="4340352" y="876672"/>
            <a:ext cx="1969035" cy="288160"/>
          </a:xfrm>
          <a:prstGeom prst="rect">
            <a:avLst/>
          </a:prstGeom>
          <a:solidFill>
            <a:srgbClr val="FFFFFF">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6" name="Slide Number Placeholder 5">
            <a:extLst>
              <a:ext uri="{FF2B5EF4-FFF2-40B4-BE49-F238E27FC236}">
                <a16:creationId xmlns:a16="http://schemas.microsoft.com/office/drawing/2014/main" id="{97C5843D-7B3B-2A0B-90EC-0BDA9045653F}"/>
              </a:ext>
            </a:extLst>
          </p:cNvPr>
          <p:cNvSpPr>
            <a:spLocks noGrp="1"/>
          </p:cNvSpPr>
          <p:nvPr>
            <p:ph type="sldNum" sz="quarter" idx="2"/>
          </p:nvPr>
        </p:nvSpPr>
        <p:spPr/>
        <p:txBody>
          <a:bodyPr/>
          <a:lstStyle/>
          <a:p>
            <a:fld id="{86CB4B4D-7CA3-9044-876B-883B54F8677D}" type="slidenum">
              <a:rPr lang="en-AU" smtClean="0"/>
              <a:t>22</a:t>
            </a:fld>
            <a:endParaRPr lang="en-AU"/>
          </a:p>
        </p:txBody>
      </p:sp>
    </p:spTree>
    <p:extLst>
      <p:ext uri="{BB962C8B-B14F-4D97-AF65-F5344CB8AC3E}">
        <p14:creationId xmlns:p14="http://schemas.microsoft.com/office/powerpoint/2010/main" val="426076766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6F773-BDD1-2FC0-8C3C-FF771B6AA065}"/>
            </a:ext>
          </a:extLst>
        </p:cNvPr>
        <p:cNvGrpSpPr/>
        <p:nvPr/>
      </p:nvGrpSpPr>
      <p:grpSpPr>
        <a:xfrm>
          <a:off x="0" y="0"/>
          <a:ext cx="0" cy="0"/>
          <a:chOff x="0" y="0"/>
          <a:chExt cx="0" cy="0"/>
        </a:xfrm>
      </p:grpSpPr>
      <p:sp>
        <p:nvSpPr>
          <p:cNvPr id="19" name="Freeform 18">
            <a:extLst>
              <a:ext uri="{FF2B5EF4-FFF2-40B4-BE49-F238E27FC236}">
                <a16:creationId xmlns:a16="http://schemas.microsoft.com/office/drawing/2014/main" id="{9D3AB915-E4A0-EADD-8028-C38C2308E45B}"/>
              </a:ext>
            </a:extLst>
          </p:cNvPr>
          <p:cNvSpPr/>
          <p:nvPr/>
        </p:nvSpPr>
        <p:spPr>
          <a:xfrm>
            <a:off x="4868224" y="2938272"/>
            <a:ext cx="421181" cy="698003"/>
          </a:xfrm>
          <a:custGeom>
            <a:avLst/>
            <a:gdLst>
              <a:gd name="csX0" fmla="*/ 295088 w 421181"/>
              <a:gd name="csY0" fmla="*/ 0 h 698003"/>
              <a:gd name="csX1" fmla="*/ 410912 w 421181"/>
              <a:gd name="csY1" fmla="*/ 292608 h 698003"/>
              <a:gd name="csX2" fmla="*/ 63440 w 421181"/>
              <a:gd name="csY2" fmla="*/ 676656 h 698003"/>
              <a:gd name="csX3" fmla="*/ 2480 w 421181"/>
              <a:gd name="csY3" fmla="*/ 524256 h 698003"/>
              <a:gd name="csX4" fmla="*/ 26864 w 421181"/>
              <a:gd name="csY4" fmla="*/ 682752 h 698003"/>
              <a:gd name="csX5" fmla="*/ 160976 w 421181"/>
              <a:gd name="csY5" fmla="*/ 682752 h 698003"/>
            </a:gdLst>
            <a:ahLst/>
            <a:cxnLst>
              <a:cxn ang="0">
                <a:pos x="csX0" y="csY0"/>
              </a:cxn>
              <a:cxn ang="0">
                <a:pos x="csX1" y="csY1"/>
              </a:cxn>
              <a:cxn ang="0">
                <a:pos x="csX2" y="csY2"/>
              </a:cxn>
              <a:cxn ang="0">
                <a:pos x="csX3" y="csY3"/>
              </a:cxn>
              <a:cxn ang="0">
                <a:pos x="csX4" y="csY4"/>
              </a:cxn>
              <a:cxn ang="0">
                <a:pos x="csX5" y="csY5"/>
              </a:cxn>
            </a:cxnLst>
            <a:rect l="l" t="t" r="r" b="b"/>
            <a:pathLst>
              <a:path w="421181" h="698003">
                <a:moveTo>
                  <a:pt x="295088" y="0"/>
                </a:moveTo>
                <a:cubicBezTo>
                  <a:pt x="372304" y="89916"/>
                  <a:pt x="449520" y="179832"/>
                  <a:pt x="410912" y="292608"/>
                </a:cubicBezTo>
                <a:cubicBezTo>
                  <a:pt x="372304" y="405384"/>
                  <a:pt x="131512" y="638048"/>
                  <a:pt x="63440" y="676656"/>
                </a:cubicBezTo>
                <a:cubicBezTo>
                  <a:pt x="-4632" y="715264"/>
                  <a:pt x="8576" y="523240"/>
                  <a:pt x="2480" y="524256"/>
                </a:cubicBezTo>
                <a:cubicBezTo>
                  <a:pt x="-3616" y="525272"/>
                  <a:pt x="448" y="656336"/>
                  <a:pt x="26864" y="682752"/>
                </a:cubicBezTo>
                <a:cubicBezTo>
                  <a:pt x="53280" y="709168"/>
                  <a:pt x="107128" y="695960"/>
                  <a:pt x="160976" y="682752"/>
                </a:cubicBezTo>
              </a:path>
            </a:pathLst>
          </a:custGeom>
          <a:noFill/>
          <a:ln w="762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0" name="TextBox 19">
            <a:extLst>
              <a:ext uri="{FF2B5EF4-FFF2-40B4-BE49-F238E27FC236}">
                <a16:creationId xmlns:a16="http://schemas.microsoft.com/office/drawing/2014/main" id="{6DB18F71-A32F-F7E2-5626-FE44DCEEB602}"/>
              </a:ext>
            </a:extLst>
          </p:cNvPr>
          <p:cNvSpPr txBox="1"/>
          <p:nvPr/>
        </p:nvSpPr>
        <p:spPr>
          <a:xfrm>
            <a:off x="5425440" y="3076349"/>
            <a:ext cx="77360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1">
                    <a:lumMod val="75000"/>
                  </a:schemeClr>
                </a:solidFill>
                <a:effectLst/>
                <a:uFillTx/>
                <a:latin typeface="Max's Handwritin" pitchFamily="2" charset="0"/>
                <a:sym typeface="Helvetica"/>
              </a:rPr>
              <a:t>IPv6-only</a:t>
            </a:r>
          </a:p>
        </p:txBody>
      </p:sp>
      <p:sp>
        <p:nvSpPr>
          <p:cNvPr id="2" name="Title 1">
            <a:extLst>
              <a:ext uri="{FF2B5EF4-FFF2-40B4-BE49-F238E27FC236}">
                <a16:creationId xmlns:a16="http://schemas.microsoft.com/office/drawing/2014/main" id="{72DCE4A0-CB99-8357-0F11-6A81F6569BB1}"/>
              </a:ext>
            </a:extLst>
          </p:cNvPr>
          <p:cNvSpPr>
            <a:spLocks noGrp="1"/>
          </p:cNvSpPr>
          <p:nvPr>
            <p:ph type="title"/>
          </p:nvPr>
        </p:nvSpPr>
        <p:spPr/>
        <p:txBody>
          <a:bodyPr/>
          <a:lstStyle/>
          <a:p>
            <a:r>
              <a:rPr lang="en-US" dirty="0"/>
              <a:t>Glueless Delegation in the DNS</a:t>
            </a:r>
          </a:p>
        </p:txBody>
      </p:sp>
      <p:sp>
        <p:nvSpPr>
          <p:cNvPr id="4" name="TextBox 3">
            <a:extLst>
              <a:ext uri="{FF2B5EF4-FFF2-40B4-BE49-F238E27FC236}">
                <a16:creationId xmlns:a16="http://schemas.microsoft.com/office/drawing/2014/main" id="{7F7489C8-B13C-5D01-36CC-2CC409A901C4}"/>
              </a:ext>
            </a:extLst>
          </p:cNvPr>
          <p:cNvSpPr txBox="1"/>
          <p:nvPr/>
        </p:nvSpPr>
        <p:spPr>
          <a:xfrm>
            <a:off x="786384" y="1438656"/>
            <a:ext cx="286231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Parent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example.com</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7" name="TextBox 6">
            <a:extLst>
              <a:ext uri="{FF2B5EF4-FFF2-40B4-BE49-F238E27FC236}">
                <a16:creationId xmlns:a16="http://schemas.microsoft.com/office/drawing/2014/main" id="{23AA4355-C4A6-9529-7056-A14A7E867BEC}"/>
              </a:ext>
            </a:extLst>
          </p:cNvPr>
          <p:cNvSpPr txBox="1"/>
          <p:nvPr/>
        </p:nvSpPr>
        <p:spPr>
          <a:xfrm>
            <a:off x="1072896" y="1895856"/>
            <a:ext cx="2509657"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NS   </a:t>
            </a:r>
            <a:r>
              <a:rPr lang="en-US" sz="1200" dirty="0" err="1">
                <a:latin typeface="Courier New" panose="02070309020205020404" pitchFamily="49" charset="0"/>
                <a:cs typeface="Courier New" panose="02070309020205020404" pitchFamily="49" charset="0"/>
              </a:rPr>
              <a:t>nsa.</a:t>
            </a: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sibling.zone</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t>
            </a: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p:txBody>
      </p:sp>
      <p:sp>
        <p:nvSpPr>
          <p:cNvPr id="10" name="Rectangle 9">
            <a:extLst>
              <a:ext uri="{FF2B5EF4-FFF2-40B4-BE49-F238E27FC236}">
                <a16:creationId xmlns:a16="http://schemas.microsoft.com/office/drawing/2014/main" id="{7BB73C02-F921-0934-DFDB-9B08398FD3F4}"/>
              </a:ext>
            </a:extLst>
          </p:cNvPr>
          <p:cNvSpPr/>
          <p:nvPr/>
        </p:nvSpPr>
        <p:spPr>
          <a:xfrm>
            <a:off x="786384" y="1755648"/>
            <a:ext cx="3035808" cy="1170432"/>
          </a:xfrm>
          <a:prstGeom prst="rect">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5" name="TextBox 4">
            <a:extLst>
              <a:ext uri="{FF2B5EF4-FFF2-40B4-BE49-F238E27FC236}">
                <a16:creationId xmlns:a16="http://schemas.microsoft.com/office/drawing/2014/main" id="{CB4C3F82-C983-CFC3-C4A0-8078AB2E8272}"/>
              </a:ext>
            </a:extLst>
          </p:cNvPr>
          <p:cNvSpPr txBox="1"/>
          <p:nvPr/>
        </p:nvSpPr>
        <p:spPr>
          <a:xfrm>
            <a:off x="4480560" y="1438656"/>
            <a:ext cx="272125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Sibling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sibling.zone</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3" name="TextBox 2">
            <a:extLst>
              <a:ext uri="{FF2B5EF4-FFF2-40B4-BE49-F238E27FC236}">
                <a16:creationId xmlns:a16="http://schemas.microsoft.com/office/drawing/2014/main" id="{5C88596B-1306-705C-DA70-C6FFB12B1CD6}"/>
              </a:ext>
            </a:extLst>
          </p:cNvPr>
          <p:cNvSpPr txBox="1"/>
          <p:nvPr/>
        </p:nvSpPr>
        <p:spPr>
          <a:xfrm>
            <a:off x="1743456" y="3401568"/>
            <a:ext cx="290079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a:rPr>
              <a:t>Child Zone: </a:t>
            </a:r>
            <a:r>
              <a:rPr kumimoji="0" lang="en-US" sz="1800" b="0" i="0" u="none" strike="noStrike" cap="none" spc="0" normalizeH="0" baseline="0" dirty="0" err="1">
                <a:ln>
                  <a:noFill/>
                </a:ln>
                <a:solidFill>
                  <a:srgbClr val="000000"/>
                </a:solidFill>
                <a:effectLst/>
                <a:uFillTx/>
                <a:latin typeface="+mn-lt"/>
                <a:ea typeface="+mn-ea"/>
                <a:cs typeface="+mn-cs"/>
                <a:sym typeface="Helvetica"/>
              </a:rPr>
              <a:t>a.example.com</a:t>
            </a: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9" name="TextBox 8">
            <a:extLst>
              <a:ext uri="{FF2B5EF4-FFF2-40B4-BE49-F238E27FC236}">
                <a16:creationId xmlns:a16="http://schemas.microsoft.com/office/drawing/2014/main" id="{5A6B0BC1-2EB3-1FD5-A1DA-EF27212BDFA7}"/>
              </a:ext>
            </a:extLst>
          </p:cNvPr>
          <p:cNvSpPr txBox="1"/>
          <p:nvPr/>
        </p:nvSpPr>
        <p:spPr>
          <a:xfrm>
            <a:off x="2062343" y="3712464"/>
            <a:ext cx="2509657"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   NS   </a:t>
            </a:r>
            <a:r>
              <a:rPr lang="en-US" sz="1200" dirty="0" err="1">
                <a:latin typeface="Courier New" panose="02070309020205020404" pitchFamily="49" charset="0"/>
                <a:cs typeface="Courier New" panose="02070309020205020404" pitchFamily="49" charset="0"/>
              </a:rPr>
              <a:t>nsa.</a:t>
            </a:r>
            <a:r>
              <a:rPr kumimoji="0" lang="en-US" sz="1200" b="0" i="0" u="none" strike="noStrike" cap="none" spc="0" normalizeH="0" baseline="0" dirty="0" err="1">
                <a:ln>
                  <a:noFill/>
                </a:ln>
                <a:solidFill>
                  <a:srgbClr val="000000"/>
                </a:solidFill>
                <a:effectLst/>
                <a:uFillTx/>
                <a:latin typeface="Courier New" panose="02070309020205020404" pitchFamily="49" charset="0"/>
                <a:cs typeface="Courier New" panose="02070309020205020404" pitchFamily="49" charset="0"/>
                <a:sym typeface="Helvetica"/>
              </a:rPr>
              <a:t>sibling.zone</a:t>
            </a: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sz="1200" dirty="0">
                <a:latin typeface="Courier New" panose="02070309020205020404" pitchFamily="49" charset="0"/>
                <a:cs typeface="Courier New" panose="02070309020205020404" pitchFamily="49" charset="0"/>
              </a:rPr>
              <a:t>…</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rPr>
              <a:t>.</a:t>
            </a:r>
            <a:r>
              <a:rPr lang="en-US" sz="1200" dirty="0">
                <a:latin typeface="Courier New" panose="02070309020205020404" pitchFamily="49" charset="0"/>
                <a:cs typeface="Courier New" panose="02070309020205020404" pitchFamily="49" charset="0"/>
              </a:rPr>
              <a:t>   A      192.0.2.2</a:t>
            </a:r>
          </a:p>
          <a:p>
            <a:r>
              <a:rPr lang="en-US" sz="1200" dirty="0">
                <a:latin typeface="Courier New" panose="02070309020205020404" pitchFamily="49" charset="0"/>
                <a:cs typeface="Courier New" panose="02070309020205020404" pitchFamily="49" charset="0"/>
              </a:rPr>
              <a:t>    AAAA   2001:db8::2</a:t>
            </a:r>
          </a:p>
        </p:txBody>
      </p:sp>
      <p:sp>
        <p:nvSpPr>
          <p:cNvPr id="12" name="Rectangle 11">
            <a:extLst>
              <a:ext uri="{FF2B5EF4-FFF2-40B4-BE49-F238E27FC236}">
                <a16:creationId xmlns:a16="http://schemas.microsoft.com/office/drawing/2014/main" id="{D1CF0FF9-0013-FB3B-DE8E-601523D9E79A}"/>
              </a:ext>
            </a:extLst>
          </p:cNvPr>
          <p:cNvSpPr/>
          <p:nvPr/>
        </p:nvSpPr>
        <p:spPr>
          <a:xfrm>
            <a:off x="1871472" y="3696225"/>
            <a:ext cx="3035808" cy="1170432"/>
          </a:xfrm>
          <a:prstGeom prst="rect">
            <a:avLst/>
          </a:prstGeom>
          <a:noFill/>
          <a:ln w="25400" cap="flat">
            <a:solidFill>
              <a:srgbClr val="92D05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6" name="TextBox 15">
            <a:extLst>
              <a:ext uri="{FF2B5EF4-FFF2-40B4-BE49-F238E27FC236}">
                <a16:creationId xmlns:a16="http://schemas.microsoft.com/office/drawing/2014/main" id="{A00FDAA1-AC53-804C-E596-419B5DBA71F3}"/>
              </a:ext>
            </a:extLst>
          </p:cNvPr>
          <p:cNvSpPr txBox="1"/>
          <p:nvPr/>
        </p:nvSpPr>
        <p:spPr>
          <a:xfrm>
            <a:off x="4724400" y="1724082"/>
            <a:ext cx="2788580"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1200" dirty="0">
                <a:latin typeface="Courier New" panose="02070309020205020404" pitchFamily="49" charset="0"/>
                <a:cs typeface="Courier New" panose="02070309020205020404" pitchFamily="49" charset="0"/>
              </a:rPr>
              <a:t>.   NS       </a:t>
            </a:r>
            <a:r>
              <a:rPr lang="en-US" sz="1200" dirty="0" err="1">
                <a:latin typeface="Courier New" panose="02070309020205020404" pitchFamily="49" charset="0"/>
                <a:cs typeface="Courier New" panose="02070309020205020404" pitchFamily="49" charset="0"/>
              </a:rPr>
              <a:t>ns.sibling.zone</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ns  AAAA     2001:db8::1</a:t>
            </a:r>
          </a:p>
          <a:p>
            <a:r>
              <a:rPr lang="en-US" sz="1200" dirty="0">
                <a:latin typeface="Courier New" panose="02070309020205020404" pitchFamily="49" charset="0"/>
                <a:cs typeface="Courier New" panose="02070309020205020404" pitchFamily="49" charset="0"/>
              </a:rPr>
              <a:t>    …</a:t>
            </a:r>
          </a:p>
          <a:p>
            <a:r>
              <a:rPr lang="en-US" sz="1200" dirty="0" err="1">
                <a:latin typeface="Courier New" panose="02070309020205020404" pitchFamily="49" charset="0"/>
                <a:cs typeface="Courier New" panose="02070309020205020404" pitchFamily="49" charset="0"/>
              </a:rPr>
              <a:t>nsa</a:t>
            </a:r>
            <a:r>
              <a:rPr lang="en-US" sz="1200" dirty="0">
                <a:latin typeface="Courier New" panose="02070309020205020404" pitchFamily="49" charset="0"/>
                <a:cs typeface="Courier New" panose="02070309020205020404" pitchFamily="49" charset="0"/>
              </a:rPr>
              <a:t> AAAA     2001:db8::2</a:t>
            </a: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Courier New" panose="02070309020205020404" pitchFamily="49" charset="0"/>
              <a:cs typeface="Courier New" panose="02070309020205020404" pitchFamily="49" charset="0"/>
              <a:sym typeface="Helvetica"/>
            </a:endParaRPr>
          </a:p>
        </p:txBody>
      </p:sp>
      <p:sp>
        <p:nvSpPr>
          <p:cNvPr id="17" name="Rectangle 16">
            <a:extLst>
              <a:ext uri="{FF2B5EF4-FFF2-40B4-BE49-F238E27FC236}">
                <a16:creationId xmlns:a16="http://schemas.microsoft.com/office/drawing/2014/main" id="{494315CB-50E1-3A4C-9AD5-E324CCC09C6E}"/>
              </a:ext>
            </a:extLst>
          </p:cNvPr>
          <p:cNvSpPr/>
          <p:nvPr/>
        </p:nvSpPr>
        <p:spPr>
          <a:xfrm>
            <a:off x="4480560" y="1741783"/>
            <a:ext cx="3035808" cy="1170432"/>
          </a:xfrm>
          <a:prstGeom prst="rect">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1" name="TextBox 10">
            <a:extLst>
              <a:ext uri="{FF2B5EF4-FFF2-40B4-BE49-F238E27FC236}">
                <a16:creationId xmlns:a16="http://schemas.microsoft.com/office/drawing/2014/main" id="{993210BC-8C6C-641F-189A-2C11337FFA59}"/>
              </a:ext>
            </a:extLst>
          </p:cNvPr>
          <p:cNvSpPr txBox="1"/>
          <p:nvPr/>
        </p:nvSpPr>
        <p:spPr>
          <a:xfrm rot="21212552">
            <a:off x="427258" y="2520388"/>
            <a:ext cx="7765904" cy="830993"/>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FF0000"/>
                </a:solidFill>
                <a:effectLst/>
                <a:uFillTx/>
                <a:latin typeface="Max's Handwritin" pitchFamily="2" charset="0"/>
                <a:sym typeface="Helvetica"/>
              </a:rPr>
              <a:t>If you can query the child zone, then your DNS resolver environment can make</a:t>
            </a:r>
          </a:p>
          <a:p>
            <a:pPr marL="0" marR="0" indent="0" algn="l" defTabSz="914400" rtl="0" fontAlgn="auto" latinLnBrk="0" hangingPunct="0">
              <a:lnSpc>
                <a:spcPct val="100000"/>
              </a:lnSpc>
              <a:spcBef>
                <a:spcPts val="0"/>
              </a:spcBef>
              <a:spcAft>
                <a:spcPts val="0"/>
              </a:spcAft>
              <a:buClrTx/>
              <a:buSzTx/>
              <a:buFontTx/>
              <a:buNone/>
              <a:tabLst/>
            </a:pPr>
            <a:r>
              <a:rPr lang="en-US" sz="2400" b="1" dirty="0">
                <a:solidFill>
                  <a:srgbClr val="FF0000"/>
                </a:solidFill>
                <a:latin typeface="Max's Handwritin" pitchFamily="2" charset="0"/>
              </a:rPr>
              <a:t>queries over IPv6 and can receive responses</a:t>
            </a:r>
            <a:endParaRPr kumimoji="0" lang="en-US" sz="2400" b="1" i="0" u="none" strike="noStrike" cap="none" spc="0" normalizeH="0" baseline="0" dirty="0">
              <a:ln>
                <a:noFill/>
              </a:ln>
              <a:solidFill>
                <a:srgbClr val="FF0000"/>
              </a:solidFill>
              <a:effectLst/>
              <a:uFillTx/>
              <a:latin typeface="Max's Handwritin" pitchFamily="2" charset="0"/>
              <a:sym typeface="Helvetica"/>
            </a:endParaRPr>
          </a:p>
        </p:txBody>
      </p:sp>
      <p:sp>
        <p:nvSpPr>
          <p:cNvPr id="21" name="TextBox 20">
            <a:extLst>
              <a:ext uri="{FF2B5EF4-FFF2-40B4-BE49-F238E27FC236}">
                <a16:creationId xmlns:a16="http://schemas.microsoft.com/office/drawing/2014/main" id="{C18A88A6-73DC-C184-9DD9-EE9D09709D2F}"/>
              </a:ext>
            </a:extLst>
          </p:cNvPr>
          <p:cNvSpPr txBox="1"/>
          <p:nvPr/>
        </p:nvSpPr>
        <p:spPr>
          <a:xfrm>
            <a:off x="5816803" y="1080930"/>
            <a:ext cx="79123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1">
                    <a:lumMod val="75000"/>
                  </a:schemeClr>
                </a:solidFill>
                <a:effectLst/>
                <a:uFillTx/>
                <a:latin typeface="Max's Handwritin" pitchFamily="2" charset="0"/>
                <a:sym typeface="Helvetica"/>
              </a:rPr>
              <a:t>IPv6 Only</a:t>
            </a:r>
          </a:p>
        </p:txBody>
      </p:sp>
      <p:sp>
        <p:nvSpPr>
          <p:cNvPr id="22" name="Freeform 21">
            <a:extLst>
              <a:ext uri="{FF2B5EF4-FFF2-40B4-BE49-F238E27FC236}">
                <a16:creationId xmlns:a16="http://schemas.microsoft.com/office/drawing/2014/main" id="{6E97732F-4A78-78AD-3665-E412F8BA5A09}"/>
              </a:ext>
            </a:extLst>
          </p:cNvPr>
          <p:cNvSpPr/>
          <p:nvPr/>
        </p:nvSpPr>
        <p:spPr>
          <a:xfrm>
            <a:off x="3803904" y="914010"/>
            <a:ext cx="1969035" cy="1201302"/>
          </a:xfrm>
          <a:custGeom>
            <a:avLst/>
            <a:gdLst>
              <a:gd name="csX0" fmla="*/ 0 w 1969035"/>
              <a:gd name="csY0" fmla="*/ 1201302 h 1201302"/>
              <a:gd name="csX1" fmla="*/ 188976 w 1969035"/>
              <a:gd name="csY1" fmla="*/ 841638 h 1201302"/>
              <a:gd name="csX2" fmla="*/ 963168 w 1969035"/>
              <a:gd name="csY2" fmla="*/ 122310 h 1201302"/>
              <a:gd name="csX3" fmla="*/ 1767840 w 1969035"/>
              <a:gd name="csY3" fmla="*/ 43062 h 1201302"/>
              <a:gd name="csX4" fmla="*/ 1908048 w 1969035"/>
              <a:gd name="csY4" fmla="*/ 573414 h 1201302"/>
              <a:gd name="csX5" fmla="*/ 1969008 w 1969035"/>
              <a:gd name="csY5" fmla="*/ 463686 h 1201302"/>
              <a:gd name="csX6" fmla="*/ 1914144 w 1969035"/>
              <a:gd name="csY6" fmla="*/ 591702 h 1201302"/>
              <a:gd name="csX7" fmla="*/ 1798320 w 1969035"/>
              <a:gd name="csY7" fmla="*/ 481974 h 12013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969035" h="1201302">
                <a:moveTo>
                  <a:pt x="0" y="1201302"/>
                </a:moveTo>
                <a:cubicBezTo>
                  <a:pt x="14224" y="1111386"/>
                  <a:pt x="28448" y="1021470"/>
                  <a:pt x="188976" y="841638"/>
                </a:cubicBezTo>
                <a:cubicBezTo>
                  <a:pt x="349504" y="661806"/>
                  <a:pt x="700024" y="255406"/>
                  <a:pt x="963168" y="122310"/>
                </a:cubicBezTo>
                <a:cubicBezTo>
                  <a:pt x="1226312" y="-10786"/>
                  <a:pt x="1610360" y="-32122"/>
                  <a:pt x="1767840" y="43062"/>
                </a:cubicBezTo>
                <a:cubicBezTo>
                  <a:pt x="1925320" y="118246"/>
                  <a:pt x="1874520" y="503310"/>
                  <a:pt x="1908048" y="573414"/>
                </a:cubicBezTo>
                <a:cubicBezTo>
                  <a:pt x="1941576" y="643518"/>
                  <a:pt x="1967992" y="460638"/>
                  <a:pt x="1969008" y="463686"/>
                </a:cubicBezTo>
                <a:cubicBezTo>
                  <a:pt x="1970024" y="466734"/>
                  <a:pt x="1942592" y="588654"/>
                  <a:pt x="1914144" y="591702"/>
                </a:cubicBezTo>
                <a:cubicBezTo>
                  <a:pt x="1885696" y="594750"/>
                  <a:pt x="1842008" y="538362"/>
                  <a:pt x="1798320" y="481974"/>
                </a:cubicBezTo>
              </a:path>
            </a:pathLst>
          </a:custGeom>
          <a:noFill/>
          <a:ln w="762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3" name="Rectangle 22">
            <a:extLst>
              <a:ext uri="{FF2B5EF4-FFF2-40B4-BE49-F238E27FC236}">
                <a16:creationId xmlns:a16="http://schemas.microsoft.com/office/drawing/2014/main" id="{99DD31D9-DE87-8B72-6A34-FE6F944C9984}"/>
              </a:ext>
            </a:extLst>
          </p:cNvPr>
          <p:cNvSpPr/>
          <p:nvPr/>
        </p:nvSpPr>
        <p:spPr>
          <a:xfrm>
            <a:off x="4340352" y="876672"/>
            <a:ext cx="1969035" cy="288160"/>
          </a:xfrm>
          <a:prstGeom prst="rect">
            <a:avLst/>
          </a:prstGeom>
          <a:solidFill>
            <a:srgbClr val="FFFFFF">
              <a:alpha val="8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6" name="Slide Number Placeholder 5">
            <a:extLst>
              <a:ext uri="{FF2B5EF4-FFF2-40B4-BE49-F238E27FC236}">
                <a16:creationId xmlns:a16="http://schemas.microsoft.com/office/drawing/2014/main" id="{F2706EC8-45F9-02D9-D941-F49A43E5DC8A}"/>
              </a:ext>
            </a:extLst>
          </p:cNvPr>
          <p:cNvSpPr>
            <a:spLocks noGrp="1"/>
          </p:cNvSpPr>
          <p:nvPr>
            <p:ph type="sldNum" sz="quarter" idx="2"/>
          </p:nvPr>
        </p:nvSpPr>
        <p:spPr/>
        <p:txBody>
          <a:bodyPr/>
          <a:lstStyle/>
          <a:p>
            <a:fld id="{86CB4B4D-7CA3-9044-876B-883B54F8677D}" type="slidenum">
              <a:rPr lang="en-AU" smtClean="0"/>
              <a:t>23</a:t>
            </a:fld>
            <a:endParaRPr lang="en-AU"/>
          </a:p>
        </p:txBody>
      </p:sp>
    </p:spTree>
    <p:extLst>
      <p:ext uri="{BB962C8B-B14F-4D97-AF65-F5344CB8AC3E}">
        <p14:creationId xmlns:p14="http://schemas.microsoft.com/office/powerpoint/2010/main" val="5775104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aph with red and blue lines&#10;&#10;AI-generated content may be incorrect.">
            <a:extLst>
              <a:ext uri="{FF2B5EF4-FFF2-40B4-BE49-F238E27FC236}">
                <a16:creationId xmlns:a16="http://schemas.microsoft.com/office/drawing/2014/main" id="{88291FD7-5CF6-8CCB-C5FE-8DCBD1CC8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239269"/>
            <a:ext cx="7772400" cy="3593609"/>
          </a:xfrm>
          <a:prstGeom prst="rect">
            <a:avLst/>
          </a:prstGeom>
        </p:spPr>
      </p:pic>
      <p:sp>
        <p:nvSpPr>
          <p:cNvPr id="2" name="Title 1">
            <a:extLst>
              <a:ext uri="{FF2B5EF4-FFF2-40B4-BE49-F238E27FC236}">
                <a16:creationId xmlns:a16="http://schemas.microsoft.com/office/drawing/2014/main" id="{09EDC23B-FF21-F18B-219F-FD34A0B2ACFB}"/>
              </a:ext>
            </a:extLst>
          </p:cNvPr>
          <p:cNvSpPr>
            <a:spLocks noGrp="1"/>
          </p:cNvSpPr>
          <p:nvPr>
            <p:ph type="title"/>
          </p:nvPr>
        </p:nvSpPr>
        <p:spPr/>
        <p:txBody>
          <a:bodyPr/>
          <a:lstStyle/>
          <a:p>
            <a:r>
              <a:rPr lang="en-US" dirty="0"/>
              <a:t>Comparing the two measurements</a:t>
            </a:r>
          </a:p>
        </p:txBody>
      </p:sp>
      <p:sp>
        <p:nvSpPr>
          <p:cNvPr id="7" name="Freeform 6">
            <a:extLst>
              <a:ext uri="{FF2B5EF4-FFF2-40B4-BE49-F238E27FC236}">
                <a16:creationId xmlns:a16="http://schemas.microsoft.com/office/drawing/2014/main" id="{C246B693-D346-69EE-4259-F4BE6F5B20A7}"/>
              </a:ext>
            </a:extLst>
          </p:cNvPr>
          <p:cNvSpPr/>
          <p:nvPr/>
        </p:nvSpPr>
        <p:spPr>
          <a:xfrm>
            <a:off x="1712976" y="2261609"/>
            <a:ext cx="170688" cy="463569"/>
          </a:xfrm>
          <a:custGeom>
            <a:avLst/>
            <a:gdLst>
              <a:gd name="csX0" fmla="*/ 18288 w 170688"/>
              <a:gd name="csY0" fmla="*/ 115831 h 463569"/>
              <a:gd name="csX1" fmla="*/ 97536 w 170688"/>
              <a:gd name="csY1" fmla="*/ 7 h 463569"/>
              <a:gd name="csX2" fmla="*/ 170688 w 170688"/>
              <a:gd name="csY2" fmla="*/ 109735 h 463569"/>
              <a:gd name="csX3" fmla="*/ 97536 w 170688"/>
              <a:gd name="csY3" fmla="*/ 18295 h 463569"/>
              <a:gd name="csX4" fmla="*/ 97536 w 170688"/>
              <a:gd name="csY4" fmla="*/ 445015 h 463569"/>
              <a:gd name="csX5" fmla="*/ 146304 w 170688"/>
              <a:gd name="csY5" fmla="*/ 365767 h 463569"/>
              <a:gd name="csX6" fmla="*/ 97536 w 170688"/>
              <a:gd name="csY6" fmla="*/ 463303 h 463569"/>
              <a:gd name="csX7" fmla="*/ 0 w 170688"/>
              <a:gd name="csY7" fmla="*/ 329191 h 4635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70688" h="463569">
                <a:moveTo>
                  <a:pt x="18288" y="115831"/>
                </a:moveTo>
                <a:cubicBezTo>
                  <a:pt x="45212" y="58427"/>
                  <a:pt x="72136" y="1023"/>
                  <a:pt x="97536" y="7"/>
                </a:cubicBezTo>
                <a:cubicBezTo>
                  <a:pt x="122936" y="-1009"/>
                  <a:pt x="170688" y="106687"/>
                  <a:pt x="170688" y="109735"/>
                </a:cubicBezTo>
                <a:cubicBezTo>
                  <a:pt x="170688" y="112783"/>
                  <a:pt x="109728" y="-37585"/>
                  <a:pt x="97536" y="18295"/>
                </a:cubicBezTo>
                <a:cubicBezTo>
                  <a:pt x="85344" y="74175"/>
                  <a:pt x="89408" y="387103"/>
                  <a:pt x="97536" y="445015"/>
                </a:cubicBezTo>
                <a:cubicBezTo>
                  <a:pt x="105664" y="502927"/>
                  <a:pt x="146304" y="362719"/>
                  <a:pt x="146304" y="365767"/>
                </a:cubicBezTo>
                <a:cubicBezTo>
                  <a:pt x="146304" y="368815"/>
                  <a:pt x="121920" y="469399"/>
                  <a:pt x="97536" y="463303"/>
                </a:cubicBezTo>
                <a:cubicBezTo>
                  <a:pt x="73152" y="457207"/>
                  <a:pt x="36576" y="393199"/>
                  <a:pt x="0" y="329191"/>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 name="TextBox 7">
            <a:extLst>
              <a:ext uri="{FF2B5EF4-FFF2-40B4-BE49-F238E27FC236}">
                <a16:creationId xmlns:a16="http://schemas.microsoft.com/office/drawing/2014/main" id="{1E0CC91B-A770-1C52-97E6-BEDA14ADDA85}"/>
              </a:ext>
            </a:extLst>
          </p:cNvPr>
          <p:cNvSpPr txBox="1"/>
          <p:nvPr/>
        </p:nvSpPr>
        <p:spPr>
          <a:xfrm>
            <a:off x="1664208" y="3163824"/>
            <a:ext cx="5404681" cy="46166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FF0000"/>
                </a:solidFill>
                <a:effectLst/>
                <a:uFillTx/>
                <a:latin typeface="Max's Handwritin" pitchFamily="2" charset="0"/>
                <a:sym typeface="Helvetica"/>
              </a:rPr>
              <a:t>Why are these two measurements giving different results?</a:t>
            </a:r>
          </a:p>
        </p:txBody>
      </p:sp>
      <p:sp>
        <p:nvSpPr>
          <p:cNvPr id="9" name="TextBox 8">
            <a:extLst>
              <a:ext uri="{FF2B5EF4-FFF2-40B4-BE49-F238E27FC236}">
                <a16:creationId xmlns:a16="http://schemas.microsoft.com/office/drawing/2014/main" id="{24E375CC-F698-3CCF-B1DA-16E995F0CF7D}"/>
              </a:ext>
            </a:extLst>
          </p:cNvPr>
          <p:cNvSpPr txBox="1"/>
          <p:nvPr/>
        </p:nvSpPr>
        <p:spPr>
          <a:xfrm>
            <a:off x="1883664" y="2290461"/>
            <a:ext cx="31514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b="1" dirty="0">
                <a:solidFill>
                  <a:schemeClr val="accent1">
                    <a:lumMod val="75000"/>
                  </a:schemeClr>
                </a:solidFill>
                <a:latin typeface="Max's Handwritin" pitchFamily="2" charset="0"/>
              </a:rPr>
              <a:t>15</a:t>
            </a:r>
            <a:r>
              <a:rPr kumimoji="0" lang="en-US" sz="1800" b="1" i="0" u="none" strike="noStrike" cap="none" spc="0" normalizeH="0" baseline="0" dirty="0">
                <a:ln>
                  <a:noFill/>
                </a:ln>
                <a:solidFill>
                  <a:schemeClr val="accent1">
                    <a:lumMod val="75000"/>
                  </a:schemeClr>
                </a:solidFill>
                <a:effectLst/>
                <a:uFillTx/>
                <a:latin typeface="Max's Handwritin" pitchFamily="2" charset="0"/>
                <a:sym typeface="Helvetica"/>
              </a:rPr>
              <a:t>%</a:t>
            </a:r>
          </a:p>
        </p:txBody>
      </p:sp>
      <p:sp>
        <p:nvSpPr>
          <p:cNvPr id="3" name="Slide Number Placeholder 2">
            <a:extLst>
              <a:ext uri="{FF2B5EF4-FFF2-40B4-BE49-F238E27FC236}">
                <a16:creationId xmlns:a16="http://schemas.microsoft.com/office/drawing/2014/main" id="{62F463E5-8AE6-8E00-EC54-FB9AA66B2AC8}"/>
              </a:ext>
            </a:extLst>
          </p:cNvPr>
          <p:cNvSpPr>
            <a:spLocks noGrp="1"/>
          </p:cNvSpPr>
          <p:nvPr>
            <p:ph type="sldNum" sz="quarter" idx="2"/>
          </p:nvPr>
        </p:nvSpPr>
        <p:spPr/>
        <p:txBody>
          <a:bodyPr/>
          <a:lstStyle/>
          <a:p>
            <a:fld id="{86CB4B4D-7CA3-9044-876B-883B54F8677D}" type="slidenum">
              <a:rPr lang="en-AU" smtClean="0"/>
              <a:t>24</a:t>
            </a:fld>
            <a:endParaRPr lang="en-AU"/>
          </a:p>
        </p:txBody>
      </p:sp>
    </p:spTree>
    <p:extLst>
      <p:ext uri="{BB962C8B-B14F-4D97-AF65-F5344CB8AC3E}">
        <p14:creationId xmlns:p14="http://schemas.microsoft.com/office/powerpoint/2010/main" val="232082035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38590-E63F-19F5-C252-4A8736751AC3}"/>
              </a:ext>
            </a:extLst>
          </p:cNvPr>
          <p:cNvSpPr>
            <a:spLocks noGrp="1"/>
          </p:cNvSpPr>
          <p:nvPr>
            <p:ph type="title"/>
          </p:nvPr>
        </p:nvSpPr>
        <p:spPr/>
        <p:txBody>
          <a:bodyPr/>
          <a:lstStyle/>
          <a:p>
            <a:r>
              <a:rPr lang="en-US" dirty="0"/>
              <a:t>Why are they different?</a:t>
            </a:r>
          </a:p>
        </p:txBody>
      </p:sp>
      <p:sp>
        <p:nvSpPr>
          <p:cNvPr id="3" name="Text Placeholder 2">
            <a:extLst>
              <a:ext uri="{FF2B5EF4-FFF2-40B4-BE49-F238E27FC236}">
                <a16:creationId xmlns:a16="http://schemas.microsoft.com/office/drawing/2014/main" id="{651AEE57-796A-97AB-770E-58FBEF7D1E21}"/>
              </a:ext>
            </a:extLst>
          </p:cNvPr>
          <p:cNvSpPr>
            <a:spLocks noGrp="1"/>
          </p:cNvSpPr>
          <p:nvPr>
            <p:ph type="body" idx="1"/>
          </p:nvPr>
        </p:nvSpPr>
        <p:spPr>
          <a:xfrm>
            <a:off x="419216" y="1230630"/>
            <a:ext cx="8352929" cy="3423829"/>
          </a:xfrm>
        </p:spPr>
        <p:txBody>
          <a:bodyPr>
            <a:normAutofit/>
          </a:bodyPr>
          <a:lstStyle/>
          <a:p>
            <a:r>
              <a:rPr lang="en-US" sz="2000" dirty="0"/>
              <a:t>There is an expectation that the glueless resolution of a name is the DNS does not rely on application </a:t>
            </a:r>
            <a:r>
              <a:rPr lang="en-US" sz="2000" dirty="0" err="1"/>
              <a:t>behaviour</a:t>
            </a:r>
            <a:r>
              <a:rPr lang="en-US" sz="2000" dirty="0"/>
              <a:t> – the entire measurement is undertaken within the DNS’s recursive resolution process, so the client’s stub resolver cannot abort the DNS resolution process.</a:t>
            </a:r>
          </a:p>
          <a:p>
            <a:r>
              <a:rPr lang="en-US" sz="2000" dirty="0"/>
              <a:t>We expect that the DNS result would be “higher” due to the lossy nature of the application’s DNS to Web fetch transition. The global average of this difference is around 10%.</a:t>
            </a:r>
          </a:p>
          <a:p>
            <a:r>
              <a:rPr lang="en-US" sz="2000" dirty="0"/>
              <a:t>But averages can hide anomalies…</a:t>
            </a:r>
            <a:endParaRPr lang="en-US" dirty="0"/>
          </a:p>
        </p:txBody>
      </p:sp>
      <p:sp>
        <p:nvSpPr>
          <p:cNvPr id="4" name="Slide Number Placeholder 3">
            <a:extLst>
              <a:ext uri="{FF2B5EF4-FFF2-40B4-BE49-F238E27FC236}">
                <a16:creationId xmlns:a16="http://schemas.microsoft.com/office/drawing/2014/main" id="{A8CE83F0-C1A2-8D34-6B25-B0F0E7B9BCD4}"/>
              </a:ext>
            </a:extLst>
          </p:cNvPr>
          <p:cNvSpPr>
            <a:spLocks noGrp="1"/>
          </p:cNvSpPr>
          <p:nvPr>
            <p:ph type="sldNum" sz="quarter" idx="2"/>
          </p:nvPr>
        </p:nvSpPr>
        <p:spPr/>
        <p:txBody>
          <a:bodyPr/>
          <a:lstStyle/>
          <a:p>
            <a:fld id="{86CB4B4D-7CA3-9044-876B-883B54F8677D}" type="slidenum">
              <a:rPr lang="en-AU" smtClean="0"/>
              <a:t>25</a:t>
            </a:fld>
            <a:endParaRPr lang="en-AU"/>
          </a:p>
        </p:txBody>
      </p:sp>
    </p:spTree>
    <p:extLst>
      <p:ext uri="{BB962C8B-B14F-4D97-AF65-F5344CB8AC3E}">
        <p14:creationId xmlns:p14="http://schemas.microsoft.com/office/powerpoint/2010/main" val="423237895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C7CC-44E5-86C4-969A-E79A4E532BBA}"/>
              </a:ext>
            </a:extLst>
          </p:cNvPr>
          <p:cNvSpPr>
            <a:spLocks noGrp="1"/>
          </p:cNvSpPr>
          <p:nvPr>
            <p:ph type="title"/>
          </p:nvPr>
        </p:nvSpPr>
        <p:spPr/>
        <p:txBody>
          <a:bodyPr/>
          <a:lstStyle/>
          <a:p>
            <a:r>
              <a:rPr lang="en-US" dirty="0"/>
              <a:t>Measurement Anomalies!</a:t>
            </a:r>
          </a:p>
        </p:txBody>
      </p:sp>
      <p:sp>
        <p:nvSpPr>
          <p:cNvPr id="3" name="Text Placeholder 2">
            <a:extLst>
              <a:ext uri="{FF2B5EF4-FFF2-40B4-BE49-F238E27FC236}">
                <a16:creationId xmlns:a16="http://schemas.microsoft.com/office/drawing/2014/main" id="{44BB8E80-0F9E-98D2-B9C3-1BBD1F7FBDC8}"/>
              </a:ext>
            </a:extLst>
          </p:cNvPr>
          <p:cNvSpPr>
            <a:spLocks noGrp="1"/>
          </p:cNvSpPr>
          <p:nvPr>
            <p:ph type="body" idx="1"/>
          </p:nvPr>
        </p:nvSpPr>
        <p:spPr/>
        <p:txBody>
          <a:bodyPr/>
          <a:lstStyle/>
          <a:p>
            <a:endParaRPr lang="en-US" dirty="0"/>
          </a:p>
        </p:txBody>
      </p:sp>
      <p:pic>
        <p:nvPicPr>
          <p:cNvPr id="5" name="Picture 4" descr="A graph with red line&#10;&#10;AI-generated content may be incorrect.">
            <a:extLst>
              <a:ext uri="{FF2B5EF4-FFF2-40B4-BE49-F238E27FC236}">
                <a16:creationId xmlns:a16="http://schemas.microsoft.com/office/drawing/2014/main" id="{7EB2A141-EC75-517A-50C5-EEECEB476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 y="926308"/>
            <a:ext cx="4163568" cy="2129458"/>
          </a:xfrm>
          <a:prstGeom prst="rect">
            <a:avLst/>
          </a:prstGeom>
        </p:spPr>
      </p:pic>
      <p:pic>
        <p:nvPicPr>
          <p:cNvPr id="7" name="Picture 6" descr="A graph showing the value of a stock market&#10;&#10;AI-generated content may be incorrect.">
            <a:extLst>
              <a:ext uri="{FF2B5EF4-FFF2-40B4-BE49-F238E27FC236}">
                <a16:creationId xmlns:a16="http://schemas.microsoft.com/office/drawing/2014/main" id="{D24B0316-B6A2-0F70-DB26-A08F6DEC5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768" y="848065"/>
            <a:ext cx="4011168" cy="2063999"/>
          </a:xfrm>
          <a:prstGeom prst="rect">
            <a:avLst/>
          </a:prstGeom>
        </p:spPr>
      </p:pic>
      <p:pic>
        <p:nvPicPr>
          <p:cNvPr id="9" name="Picture 8" descr="A graph showing a red line&#10;&#10;AI-generated content may be incorrect.">
            <a:extLst>
              <a:ext uri="{FF2B5EF4-FFF2-40B4-BE49-F238E27FC236}">
                <a16:creationId xmlns:a16="http://schemas.microsoft.com/office/drawing/2014/main" id="{58996B11-DB4E-C60F-5A81-DBAD80303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692" y="3143919"/>
            <a:ext cx="3791548" cy="1950058"/>
          </a:xfrm>
          <a:prstGeom prst="rect">
            <a:avLst/>
          </a:prstGeom>
        </p:spPr>
      </p:pic>
      <p:sp>
        <p:nvSpPr>
          <p:cNvPr id="10" name="Freeform 9">
            <a:extLst>
              <a:ext uri="{FF2B5EF4-FFF2-40B4-BE49-F238E27FC236}">
                <a16:creationId xmlns:a16="http://schemas.microsoft.com/office/drawing/2014/main" id="{E0D6E68F-07B1-1B56-C07A-77B6220B81A2}"/>
              </a:ext>
            </a:extLst>
          </p:cNvPr>
          <p:cNvSpPr/>
          <p:nvPr/>
        </p:nvSpPr>
        <p:spPr>
          <a:xfrm>
            <a:off x="2645664" y="1454887"/>
            <a:ext cx="176887" cy="1424072"/>
          </a:xfrm>
          <a:custGeom>
            <a:avLst/>
            <a:gdLst>
              <a:gd name="csX0" fmla="*/ 0 w 176887"/>
              <a:gd name="csY0" fmla="*/ 99593 h 1424072"/>
              <a:gd name="csX1" fmla="*/ 85344 w 176887"/>
              <a:gd name="csY1" fmla="*/ 26441 h 1424072"/>
              <a:gd name="csX2" fmla="*/ 176784 w 176887"/>
              <a:gd name="csY2" fmla="*/ 99593 h 1424072"/>
              <a:gd name="csX3" fmla="*/ 67056 w 176887"/>
              <a:gd name="csY3" fmla="*/ 20345 h 1424072"/>
              <a:gd name="csX4" fmla="*/ 67056 w 176887"/>
              <a:gd name="csY4" fmla="*/ 544601 h 1424072"/>
              <a:gd name="csX5" fmla="*/ 67056 w 176887"/>
              <a:gd name="csY5" fmla="*/ 1367561 h 1424072"/>
              <a:gd name="csX6" fmla="*/ 115824 w 176887"/>
              <a:gd name="csY6" fmla="*/ 1294409 h 1424072"/>
              <a:gd name="csX7" fmla="*/ 67056 w 176887"/>
              <a:gd name="csY7" fmla="*/ 1422425 h 1424072"/>
              <a:gd name="csX8" fmla="*/ 12192 w 176887"/>
              <a:gd name="csY8" fmla="*/ 1355369 h 14240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6887" h="1424072">
                <a:moveTo>
                  <a:pt x="0" y="99593"/>
                </a:moveTo>
                <a:cubicBezTo>
                  <a:pt x="27940" y="63017"/>
                  <a:pt x="55880" y="26441"/>
                  <a:pt x="85344" y="26441"/>
                </a:cubicBezTo>
                <a:cubicBezTo>
                  <a:pt x="114808" y="26441"/>
                  <a:pt x="179832" y="100609"/>
                  <a:pt x="176784" y="99593"/>
                </a:cubicBezTo>
                <a:cubicBezTo>
                  <a:pt x="173736" y="98577"/>
                  <a:pt x="85344" y="-53823"/>
                  <a:pt x="67056" y="20345"/>
                </a:cubicBezTo>
                <a:cubicBezTo>
                  <a:pt x="48768" y="94513"/>
                  <a:pt x="67056" y="544601"/>
                  <a:pt x="67056" y="544601"/>
                </a:cubicBezTo>
                <a:cubicBezTo>
                  <a:pt x="67056" y="769137"/>
                  <a:pt x="58928" y="1242593"/>
                  <a:pt x="67056" y="1367561"/>
                </a:cubicBezTo>
                <a:cubicBezTo>
                  <a:pt x="75184" y="1492529"/>
                  <a:pt x="115824" y="1285265"/>
                  <a:pt x="115824" y="1294409"/>
                </a:cubicBezTo>
                <a:cubicBezTo>
                  <a:pt x="115824" y="1303553"/>
                  <a:pt x="84328" y="1412265"/>
                  <a:pt x="67056" y="1422425"/>
                </a:cubicBezTo>
                <a:cubicBezTo>
                  <a:pt x="49784" y="1432585"/>
                  <a:pt x="30988" y="1393977"/>
                  <a:pt x="12192" y="1355369"/>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 name="TextBox 10">
            <a:extLst>
              <a:ext uri="{FF2B5EF4-FFF2-40B4-BE49-F238E27FC236}">
                <a16:creationId xmlns:a16="http://schemas.microsoft.com/office/drawing/2014/main" id="{CE3FCEAC-9E94-93F7-60EE-E4DA82740DE9}"/>
              </a:ext>
            </a:extLst>
          </p:cNvPr>
          <p:cNvSpPr txBox="1"/>
          <p:nvPr/>
        </p:nvSpPr>
        <p:spPr>
          <a:xfrm>
            <a:off x="2734107" y="1987371"/>
            <a:ext cx="46102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1">
                    <a:lumMod val="75000"/>
                  </a:schemeClr>
                </a:solidFill>
                <a:effectLst/>
                <a:uFillTx/>
                <a:latin typeface="Max's Handwritin" pitchFamily="2" charset="0"/>
                <a:sym typeface="Helvetica"/>
              </a:rPr>
              <a:t>-60%</a:t>
            </a:r>
          </a:p>
        </p:txBody>
      </p:sp>
      <p:sp>
        <p:nvSpPr>
          <p:cNvPr id="12" name="TextBox 11">
            <a:extLst>
              <a:ext uri="{FF2B5EF4-FFF2-40B4-BE49-F238E27FC236}">
                <a16:creationId xmlns:a16="http://schemas.microsoft.com/office/drawing/2014/main" id="{48DB9CF0-36A7-FBC8-D1D4-26CDF3CCCFBC}"/>
              </a:ext>
            </a:extLst>
          </p:cNvPr>
          <p:cNvSpPr txBox="1"/>
          <p:nvPr/>
        </p:nvSpPr>
        <p:spPr>
          <a:xfrm>
            <a:off x="6600689" y="1729382"/>
            <a:ext cx="46102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1">
                    <a:lumMod val="75000"/>
                  </a:schemeClr>
                </a:solidFill>
                <a:effectLst/>
                <a:uFillTx/>
                <a:latin typeface="Max's Handwritin" pitchFamily="2" charset="0"/>
                <a:sym typeface="Helvetica"/>
              </a:rPr>
              <a:t>-60%</a:t>
            </a:r>
          </a:p>
        </p:txBody>
      </p:sp>
      <p:sp>
        <p:nvSpPr>
          <p:cNvPr id="13" name="Freeform 12">
            <a:extLst>
              <a:ext uri="{FF2B5EF4-FFF2-40B4-BE49-F238E27FC236}">
                <a16:creationId xmlns:a16="http://schemas.microsoft.com/office/drawing/2014/main" id="{0857AC55-7E4E-471D-F2B3-D44FFEE0D315}"/>
              </a:ext>
            </a:extLst>
          </p:cNvPr>
          <p:cNvSpPr/>
          <p:nvPr/>
        </p:nvSpPr>
        <p:spPr>
          <a:xfrm>
            <a:off x="6486144" y="1462793"/>
            <a:ext cx="170967" cy="902506"/>
          </a:xfrm>
          <a:custGeom>
            <a:avLst/>
            <a:gdLst>
              <a:gd name="csX0" fmla="*/ 0 w 170967"/>
              <a:gd name="csY0" fmla="*/ 140455 h 902506"/>
              <a:gd name="csX1" fmla="*/ 60960 w 170967"/>
              <a:gd name="csY1" fmla="*/ 247 h 902506"/>
              <a:gd name="csX2" fmla="*/ 115824 w 170967"/>
              <a:gd name="csY2" fmla="*/ 103879 h 902506"/>
              <a:gd name="csX3" fmla="*/ 48768 w 170967"/>
              <a:gd name="csY3" fmla="*/ 6343 h 902506"/>
              <a:gd name="csX4" fmla="*/ 73152 w 170967"/>
              <a:gd name="csY4" fmla="*/ 256279 h 902506"/>
              <a:gd name="csX5" fmla="*/ 109728 w 170967"/>
              <a:gd name="csY5" fmla="*/ 847591 h 902506"/>
              <a:gd name="csX6" fmla="*/ 170688 w 170967"/>
              <a:gd name="csY6" fmla="*/ 774439 h 902506"/>
              <a:gd name="csX7" fmla="*/ 128016 w 170967"/>
              <a:gd name="csY7" fmla="*/ 902455 h 902506"/>
              <a:gd name="csX8" fmla="*/ 30480 w 170967"/>
              <a:gd name="csY8" fmla="*/ 786631 h 9025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0967" h="902506">
                <a:moveTo>
                  <a:pt x="0" y="140455"/>
                </a:moveTo>
                <a:cubicBezTo>
                  <a:pt x="20828" y="73399"/>
                  <a:pt x="41656" y="6343"/>
                  <a:pt x="60960" y="247"/>
                </a:cubicBezTo>
                <a:cubicBezTo>
                  <a:pt x="80264" y="-5849"/>
                  <a:pt x="117856" y="102863"/>
                  <a:pt x="115824" y="103879"/>
                </a:cubicBezTo>
                <a:cubicBezTo>
                  <a:pt x="113792" y="104895"/>
                  <a:pt x="55880" y="-19057"/>
                  <a:pt x="48768" y="6343"/>
                </a:cubicBezTo>
                <a:cubicBezTo>
                  <a:pt x="41656" y="31743"/>
                  <a:pt x="62992" y="116071"/>
                  <a:pt x="73152" y="256279"/>
                </a:cubicBezTo>
                <a:cubicBezTo>
                  <a:pt x="83312" y="396487"/>
                  <a:pt x="93472" y="761231"/>
                  <a:pt x="109728" y="847591"/>
                </a:cubicBezTo>
                <a:cubicBezTo>
                  <a:pt x="125984" y="933951"/>
                  <a:pt x="167640" y="765295"/>
                  <a:pt x="170688" y="774439"/>
                </a:cubicBezTo>
                <a:cubicBezTo>
                  <a:pt x="173736" y="783583"/>
                  <a:pt x="151384" y="900423"/>
                  <a:pt x="128016" y="902455"/>
                </a:cubicBezTo>
                <a:cubicBezTo>
                  <a:pt x="104648" y="904487"/>
                  <a:pt x="67564" y="845559"/>
                  <a:pt x="30480" y="786631"/>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4" name="TextBox 13">
            <a:extLst>
              <a:ext uri="{FF2B5EF4-FFF2-40B4-BE49-F238E27FC236}">
                <a16:creationId xmlns:a16="http://schemas.microsoft.com/office/drawing/2014/main" id="{F05E59CF-9F1F-C5D2-6EEB-30DE4B25D8E3}"/>
              </a:ext>
            </a:extLst>
          </p:cNvPr>
          <p:cNvSpPr txBox="1"/>
          <p:nvPr/>
        </p:nvSpPr>
        <p:spPr>
          <a:xfrm>
            <a:off x="3491729" y="4400164"/>
            <a:ext cx="47705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1">
                    <a:lumMod val="75000"/>
                  </a:schemeClr>
                </a:solidFill>
                <a:effectLst/>
                <a:uFillTx/>
                <a:latin typeface="Max's Handwritin" pitchFamily="2" charset="0"/>
                <a:sym typeface="Helvetica"/>
              </a:rPr>
              <a:t>-20%</a:t>
            </a:r>
          </a:p>
        </p:txBody>
      </p:sp>
      <p:sp>
        <p:nvSpPr>
          <p:cNvPr id="15" name="Freeform 14">
            <a:extLst>
              <a:ext uri="{FF2B5EF4-FFF2-40B4-BE49-F238E27FC236}">
                <a16:creationId xmlns:a16="http://schemas.microsoft.com/office/drawing/2014/main" id="{C5F9989C-2F15-D4F0-5F1D-D513FD81A08C}"/>
              </a:ext>
            </a:extLst>
          </p:cNvPr>
          <p:cNvSpPr/>
          <p:nvPr/>
        </p:nvSpPr>
        <p:spPr>
          <a:xfrm>
            <a:off x="3297936" y="4419500"/>
            <a:ext cx="134172" cy="396340"/>
          </a:xfrm>
          <a:custGeom>
            <a:avLst/>
            <a:gdLst>
              <a:gd name="csX0" fmla="*/ 0 w 134172"/>
              <a:gd name="csY0" fmla="*/ 85444 h 396340"/>
              <a:gd name="csX1" fmla="*/ 60960 w 134172"/>
              <a:gd name="csY1" fmla="*/ 100 h 396340"/>
              <a:gd name="csX2" fmla="*/ 134112 w 134172"/>
              <a:gd name="csY2" fmla="*/ 67156 h 396340"/>
              <a:gd name="csX3" fmla="*/ 73152 w 134172"/>
              <a:gd name="csY3" fmla="*/ 18388 h 396340"/>
              <a:gd name="csX4" fmla="*/ 54864 w 134172"/>
              <a:gd name="csY4" fmla="*/ 371956 h 396340"/>
              <a:gd name="csX5" fmla="*/ 115824 w 134172"/>
              <a:gd name="csY5" fmla="*/ 323188 h 396340"/>
              <a:gd name="csX6" fmla="*/ 67056 w 134172"/>
              <a:gd name="csY6" fmla="*/ 396340 h 396340"/>
              <a:gd name="csX7" fmla="*/ 0 w 134172"/>
              <a:gd name="csY7" fmla="*/ 323188 h 3963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34172" h="396340">
                <a:moveTo>
                  <a:pt x="0" y="85444"/>
                </a:moveTo>
                <a:cubicBezTo>
                  <a:pt x="19304" y="44296"/>
                  <a:pt x="38608" y="3148"/>
                  <a:pt x="60960" y="100"/>
                </a:cubicBezTo>
                <a:cubicBezTo>
                  <a:pt x="83312" y="-2948"/>
                  <a:pt x="132080" y="64108"/>
                  <a:pt x="134112" y="67156"/>
                </a:cubicBezTo>
                <a:cubicBezTo>
                  <a:pt x="136144" y="70204"/>
                  <a:pt x="86360" y="-32412"/>
                  <a:pt x="73152" y="18388"/>
                </a:cubicBezTo>
                <a:cubicBezTo>
                  <a:pt x="59944" y="69188"/>
                  <a:pt x="47752" y="321156"/>
                  <a:pt x="54864" y="371956"/>
                </a:cubicBezTo>
                <a:cubicBezTo>
                  <a:pt x="61976" y="422756"/>
                  <a:pt x="113792" y="319124"/>
                  <a:pt x="115824" y="323188"/>
                </a:cubicBezTo>
                <a:cubicBezTo>
                  <a:pt x="117856" y="327252"/>
                  <a:pt x="86360" y="396340"/>
                  <a:pt x="67056" y="396340"/>
                </a:cubicBezTo>
                <a:cubicBezTo>
                  <a:pt x="47752" y="396340"/>
                  <a:pt x="23876" y="359764"/>
                  <a:pt x="0" y="323188"/>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6" name="TextBox 15">
            <a:extLst>
              <a:ext uri="{FF2B5EF4-FFF2-40B4-BE49-F238E27FC236}">
                <a16:creationId xmlns:a16="http://schemas.microsoft.com/office/drawing/2014/main" id="{C7E98109-2EAC-66FB-7560-858086B57C16}"/>
              </a:ext>
            </a:extLst>
          </p:cNvPr>
          <p:cNvSpPr txBox="1"/>
          <p:nvPr/>
        </p:nvSpPr>
        <p:spPr>
          <a:xfrm>
            <a:off x="1024128" y="2571750"/>
            <a:ext cx="53636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1">
                    <a:lumMod val="75000"/>
                  </a:schemeClr>
                </a:solidFill>
                <a:effectLst/>
                <a:uFillTx/>
                <a:latin typeface="AhnbergHand" pitchFamily="2" charset="0"/>
                <a:sym typeface="Helvetica"/>
              </a:rPr>
              <a:t>DNS</a:t>
            </a:r>
          </a:p>
        </p:txBody>
      </p:sp>
      <p:sp>
        <p:nvSpPr>
          <p:cNvPr id="17" name="TextBox 16">
            <a:extLst>
              <a:ext uri="{FF2B5EF4-FFF2-40B4-BE49-F238E27FC236}">
                <a16:creationId xmlns:a16="http://schemas.microsoft.com/office/drawing/2014/main" id="{18B994DE-C11C-D796-62BF-94235D20BA96}"/>
              </a:ext>
            </a:extLst>
          </p:cNvPr>
          <p:cNvSpPr txBox="1"/>
          <p:nvPr/>
        </p:nvSpPr>
        <p:spPr>
          <a:xfrm>
            <a:off x="5059680" y="4783635"/>
            <a:ext cx="53636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1">
                    <a:lumMod val="75000"/>
                  </a:schemeClr>
                </a:solidFill>
                <a:effectLst/>
                <a:uFillTx/>
                <a:latin typeface="AhnbergHand" pitchFamily="2" charset="0"/>
                <a:sym typeface="Helvetica"/>
              </a:rPr>
              <a:t>DNS</a:t>
            </a:r>
          </a:p>
        </p:txBody>
      </p:sp>
      <p:sp>
        <p:nvSpPr>
          <p:cNvPr id="18" name="TextBox 17">
            <a:extLst>
              <a:ext uri="{FF2B5EF4-FFF2-40B4-BE49-F238E27FC236}">
                <a16:creationId xmlns:a16="http://schemas.microsoft.com/office/drawing/2014/main" id="{483320DB-A09E-F7C9-6BA8-7F2D07C3537D}"/>
              </a:ext>
            </a:extLst>
          </p:cNvPr>
          <p:cNvSpPr txBox="1"/>
          <p:nvPr/>
        </p:nvSpPr>
        <p:spPr>
          <a:xfrm>
            <a:off x="6090183" y="2484795"/>
            <a:ext cx="53636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1">
                    <a:lumMod val="75000"/>
                  </a:schemeClr>
                </a:solidFill>
                <a:effectLst/>
                <a:uFillTx/>
                <a:latin typeface="AhnbergHand" pitchFamily="2" charset="0"/>
                <a:sym typeface="Helvetica"/>
              </a:rPr>
              <a:t>DNS</a:t>
            </a:r>
          </a:p>
        </p:txBody>
      </p:sp>
      <p:sp>
        <p:nvSpPr>
          <p:cNvPr id="19" name="TextBox 18">
            <a:extLst>
              <a:ext uri="{FF2B5EF4-FFF2-40B4-BE49-F238E27FC236}">
                <a16:creationId xmlns:a16="http://schemas.microsoft.com/office/drawing/2014/main" id="{7BBC7CF6-9415-CCD2-BC9E-4CA204E17099}"/>
              </a:ext>
            </a:extLst>
          </p:cNvPr>
          <p:cNvSpPr txBox="1"/>
          <p:nvPr/>
        </p:nvSpPr>
        <p:spPr>
          <a:xfrm>
            <a:off x="1292308" y="1560823"/>
            <a:ext cx="4786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FF0000"/>
                </a:solidFill>
                <a:effectLst/>
                <a:uFillTx/>
                <a:latin typeface="AhnbergHand" pitchFamily="2" charset="0"/>
                <a:sym typeface="Helvetica"/>
              </a:rPr>
              <a:t>Web</a:t>
            </a:r>
          </a:p>
        </p:txBody>
      </p:sp>
      <p:sp>
        <p:nvSpPr>
          <p:cNvPr id="20" name="TextBox 19">
            <a:extLst>
              <a:ext uri="{FF2B5EF4-FFF2-40B4-BE49-F238E27FC236}">
                <a16:creationId xmlns:a16="http://schemas.microsoft.com/office/drawing/2014/main" id="{F25F4A2E-5D77-0A2D-EA1E-624A79ED7B66}"/>
              </a:ext>
            </a:extLst>
          </p:cNvPr>
          <p:cNvSpPr txBox="1"/>
          <p:nvPr/>
        </p:nvSpPr>
        <p:spPr>
          <a:xfrm>
            <a:off x="5535124" y="1462793"/>
            <a:ext cx="4786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FF0000"/>
                </a:solidFill>
                <a:effectLst/>
                <a:uFillTx/>
                <a:latin typeface="AhnbergHand" pitchFamily="2" charset="0"/>
                <a:sym typeface="Helvetica"/>
              </a:rPr>
              <a:t>Web</a:t>
            </a:r>
          </a:p>
        </p:txBody>
      </p:sp>
      <p:sp>
        <p:nvSpPr>
          <p:cNvPr id="21" name="TextBox 20">
            <a:extLst>
              <a:ext uri="{FF2B5EF4-FFF2-40B4-BE49-F238E27FC236}">
                <a16:creationId xmlns:a16="http://schemas.microsoft.com/office/drawing/2014/main" id="{7AD50537-4B7A-DB1B-4D2F-EFF24486643C}"/>
              </a:ext>
            </a:extLst>
          </p:cNvPr>
          <p:cNvSpPr txBox="1"/>
          <p:nvPr/>
        </p:nvSpPr>
        <p:spPr>
          <a:xfrm>
            <a:off x="3013076" y="4092391"/>
            <a:ext cx="4786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FF0000"/>
                </a:solidFill>
                <a:effectLst/>
                <a:uFillTx/>
                <a:latin typeface="AhnbergHand" pitchFamily="2" charset="0"/>
                <a:sym typeface="Helvetica"/>
              </a:rPr>
              <a:t>Web</a:t>
            </a:r>
          </a:p>
        </p:txBody>
      </p:sp>
      <p:sp>
        <p:nvSpPr>
          <p:cNvPr id="4" name="Slide Number Placeholder 3">
            <a:extLst>
              <a:ext uri="{FF2B5EF4-FFF2-40B4-BE49-F238E27FC236}">
                <a16:creationId xmlns:a16="http://schemas.microsoft.com/office/drawing/2014/main" id="{104E6DF5-4A20-CDB4-5F3D-DEC1140CC983}"/>
              </a:ext>
            </a:extLst>
          </p:cNvPr>
          <p:cNvSpPr>
            <a:spLocks noGrp="1"/>
          </p:cNvSpPr>
          <p:nvPr>
            <p:ph type="sldNum" sz="quarter" idx="2"/>
          </p:nvPr>
        </p:nvSpPr>
        <p:spPr/>
        <p:txBody>
          <a:bodyPr/>
          <a:lstStyle/>
          <a:p>
            <a:fld id="{86CB4B4D-7CA3-9044-876B-883B54F8677D}" type="slidenum">
              <a:rPr lang="en-AU" smtClean="0"/>
              <a:t>26</a:t>
            </a:fld>
            <a:endParaRPr lang="en-AU"/>
          </a:p>
        </p:txBody>
      </p:sp>
    </p:spTree>
    <p:extLst>
      <p:ext uri="{BB962C8B-B14F-4D97-AF65-F5344CB8AC3E}">
        <p14:creationId xmlns:p14="http://schemas.microsoft.com/office/powerpoint/2010/main" val="402882519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C5EC-3873-FC0E-044E-366D0218373E}"/>
              </a:ext>
            </a:extLst>
          </p:cNvPr>
          <p:cNvSpPr>
            <a:spLocks noGrp="1"/>
          </p:cNvSpPr>
          <p:nvPr>
            <p:ph type="title"/>
          </p:nvPr>
        </p:nvSpPr>
        <p:spPr/>
        <p:txBody>
          <a:bodyPr/>
          <a:lstStyle/>
          <a:p>
            <a:r>
              <a:rPr lang="en-US" dirty="0"/>
              <a:t>More Anomalies</a:t>
            </a:r>
          </a:p>
        </p:txBody>
      </p:sp>
      <p:pic>
        <p:nvPicPr>
          <p:cNvPr id="5" name="Picture 4" descr="A graph of a graph&#10;&#10;AI-generated content may be incorrect.">
            <a:extLst>
              <a:ext uri="{FF2B5EF4-FFF2-40B4-BE49-F238E27FC236}">
                <a16:creationId xmlns:a16="http://schemas.microsoft.com/office/drawing/2014/main" id="{3EDE40D8-227B-2274-CEAA-F02A5DACC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 y="801931"/>
            <a:ext cx="3968496" cy="2044901"/>
          </a:xfrm>
          <a:prstGeom prst="rect">
            <a:avLst/>
          </a:prstGeom>
        </p:spPr>
      </p:pic>
      <p:pic>
        <p:nvPicPr>
          <p:cNvPr id="7" name="Picture 6" descr="A graph of a graph&#10;&#10;AI-generated content may be incorrect.">
            <a:extLst>
              <a:ext uri="{FF2B5EF4-FFF2-40B4-BE49-F238E27FC236}">
                <a16:creationId xmlns:a16="http://schemas.microsoft.com/office/drawing/2014/main" id="{1B5400C4-9C75-C17C-1376-C532A7824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828225"/>
            <a:ext cx="3968496" cy="2018607"/>
          </a:xfrm>
          <a:prstGeom prst="rect">
            <a:avLst/>
          </a:prstGeom>
        </p:spPr>
      </p:pic>
      <p:pic>
        <p:nvPicPr>
          <p:cNvPr id="9" name="Picture 8" descr="A graph of a graph&#10;&#10;AI-generated content may be incorrect.">
            <a:extLst>
              <a:ext uri="{FF2B5EF4-FFF2-40B4-BE49-F238E27FC236}">
                <a16:creationId xmlns:a16="http://schemas.microsoft.com/office/drawing/2014/main" id="{D83B57E6-1D4C-13CB-3BAF-A80B350793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5842" y="2934130"/>
            <a:ext cx="4167982" cy="2131716"/>
          </a:xfrm>
          <a:prstGeom prst="rect">
            <a:avLst/>
          </a:prstGeom>
        </p:spPr>
      </p:pic>
      <p:sp>
        <p:nvSpPr>
          <p:cNvPr id="10" name="Freeform 9">
            <a:extLst>
              <a:ext uri="{FF2B5EF4-FFF2-40B4-BE49-F238E27FC236}">
                <a16:creationId xmlns:a16="http://schemas.microsoft.com/office/drawing/2014/main" id="{6CD5CBA3-C6BD-E243-0D89-A124886639CE}"/>
              </a:ext>
            </a:extLst>
          </p:cNvPr>
          <p:cNvSpPr/>
          <p:nvPr/>
        </p:nvSpPr>
        <p:spPr>
          <a:xfrm>
            <a:off x="2179328" y="1236620"/>
            <a:ext cx="195089" cy="762059"/>
          </a:xfrm>
          <a:custGeom>
            <a:avLst/>
            <a:gdLst>
              <a:gd name="csX0" fmla="*/ 0 w 195089"/>
              <a:gd name="csY0" fmla="*/ 121979 h 762059"/>
              <a:gd name="csX1" fmla="*/ 91440 w 195089"/>
              <a:gd name="csY1" fmla="*/ 30539 h 762059"/>
              <a:gd name="csX2" fmla="*/ 158496 w 195089"/>
              <a:gd name="csY2" fmla="*/ 91499 h 762059"/>
              <a:gd name="csX3" fmla="*/ 109728 w 195089"/>
              <a:gd name="csY3" fmla="*/ 18347 h 762059"/>
              <a:gd name="csX4" fmla="*/ 121920 w 195089"/>
              <a:gd name="csY4" fmla="*/ 493835 h 762059"/>
              <a:gd name="csX5" fmla="*/ 121920 w 195089"/>
              <a:gd name="csY5" fmla="*/ 737675 h 762059"/>
              <a:gd name="csX6" fmla="*/ 195072 w 195089"/>
              <a:gd name="csY6" fmla="*/ 688907 h 762059"/>
              <a:gd name="csX7" fmla="*/ 128016 w 195089"/>
              <a:gd name="csY7" fmla="*/ 762059 h 762059"/>
              <a:gd name="csX8" fmla="*/ 48768 w 195089"/>
              <a:gd name="csY8" fmla="*/ 688907 h 7620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95089" h="762059">
                <a:moveTo>
                  <a:pt x="0" y="121979"/>
                </a:moveTo>
                <a:cubicBezTo>
                  <a:pt x="32512" y="78799"/>
                  <a:pt x="65024" y="35619"/>
                  <a:pt x="91440" y="30539"/>
                </a:cubicBezTo>
                <a:cubicBezTo>
                  <a:pt x="117856" y="25459"/>
                  <a:pt x="155448" y="93531"/>
                  <a:pt x="158496" y="91499"/>
                </a:cubicBezTo>
                <a:cubicBezTo>
                  <a:pt x="161544" y="89467"/>
                  <a:pt x="115824" y="-48709"/>
                  <a:pt x="109728" y="18347"/>
                </a:cubicBezTo>
                <a:cubicBezTo>
                  <a:pt x="103632" y="85403"/>
                  <a:pt x="119888" y="373947"/>
                  <a:pt x="121920" y="493835"/>
                </a:cubicBezTo>
                <a:cubicBezTo>
                  <a:pt x="123952" y="613723"/>
                  <a:pt x="109728" y="705163"/>
                  <a:pt x="121920" y="737675"/>
                </a:cubicBezTo>
                <a:cubicBezTo>
                  <a:pt x="134112" y="770187"/>
                  <a:pt x="194056" y="684843"/>
                  <a:pt x="195072" y="688907"/>
                </a:cubicBezTo>
                <a:cubicBezTo>
                  <a:pt x="196088" y="692971"/>
                  <a:pt x="152400" y="762059"/>
                  <a:pt x="128016" y="762059"/>
                </a:cubicBezTo>
                <a:cubicBezTo>
                  <a:pt x="103632" y="762059"/>
                  <a:pt x="76200" y="725483"/>
                  <a:pt x="48768" y="688907"/>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 name="TextBox 10">
            <a:extLst>
              <a:ext uri="{FF2B5EF4-FFF2-40B4-BE49-F238E27FC236}">
                <a16:creationId xmlns:a16="http://schemas.microsoft.com/office/drawing/2014/main" id="{BA9A55B8-6B9E-7474-B736-15F98A883E09}"/>
              </a:ext>
            </a:extLst>
          </p:cNvPr>
          <p:cNvSpPr txBox="1"/>
          <p:nvPr/>
        </p:nvSpPr>
        <p:spPr>
          <a:xfrm>
            <a:off x="2315716" y="1401038"/>
            <a:ext cx="37766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b="1" dirty="0">
                <a:solidFill>
                  <a:schemeClr val="accent1">
                    <a:lumMod val="75000"/>
                  </a:schemeClr>
                </a:solidFill>
                <a:latin typeface="Max's Handwritin" pitchFamily="2" charset="0"/>
              </a:rPr>
              <a:t>50</a:t>
            </a:r>
            <a:r>
              <a:rPr kumimoji="0" lang="en-US" sz="1800" b="1" i="0" u="none" strike="noStrike" cap="none" spc="0" normalizeH="0" baseline="0" dirty="0">
                <a:ln>
                  <a:noFill/>
                </a:ln>
                <a:solidFill>
                  <a:schemeClr val="accent1">
                    <a:lumMod val="75000"/>
                  </a:schemeClr>
                </a:solidFill>
                <a:effectLst/>
                <a:uFillTx/>
                <a:latin typeface="Max's Handwritin" pitchFamily="2" charset="0"/>
                <a:sym typeface="Helvetica"/>
              </a:rPr>
              <a:t>%</a:t>
            </a:r>
          </a:p>
        </p:txBody>
      </p:sp>
      <p:sp>
        <p:nvSpPr>
          <p:cNvPr id="12" name="TextBox 11">
            <a:extLst>
              <a:ext uri="{FF2B5EF4-FFF2-40B4-BE49-F238E27FC236}">
                <a16:creationId xmlns:a16="http://schemas.microsoft.com/office/drawing/2014/main" id="{50CB3FD9-D0E2-8617-A832-E133A19217C8}"/>
              </a:ext>
            </a:extLst>
          </p:cNvPr>
          <p:cNvSpPr txBox="1"/>
          <p:nvPr/>
        </p:nvSpPr>
        <p:spPr>
          <a:xfrm>
            <a:off x="7543900" y="1815692"/>
            <a:ext cx="36964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1">
                    <a:lumMod val="75000"/>
                  </a:schemeClr>
                </a:solidFill>
                <a:effectLst/>
                <a:uFillTx/>
                <a:latin typeface="Max's Handwritin" pitchFamily="2" charset="0"/>
                <a:sym typeface="Helvetica"/>
              </a:rPr>
              <a:t>40%</a:t>
            </a:r>
          </a:p>
        </p:txBody>
      </p:sp>
      <p:sp>
        <p:nvSpPr>
          <p:cNvPr id="13" name="TextBox 12">
            <a:extLst>
              <a:ext uri="{FF2B5EF4-FFF2-40B4-BE49-F238E27FC236}">
                <a16:creationId xmlns:a16="http://schemas.microsoft.com/office/drawing/2014/main" id="{04F1B262-E40A-A2C7-9D62-F0699EACCDF9}"/>
              </a:ext>
            </a:extLst>
          </p:cNvPr>
          <p:cNvSpPr txBox="1"/>
          <p:nvPr/>
        </p:nvSpPr>
        <p:spPr>
          <a:xfrm>
            <a:off x="6641766" y="3581892"/>
            <a:ext cx="37766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1">
                    <a:lumMod val="75000"/>
                  </a:schemeClr>
                </a:solidFill>
                <a:effectLst/>
                <a:uFillTx/>
                <a:latin typeface="Max's Handwritin" pitchFamily="2" charset="0"/>
                <a:sym typeface="Helvetica"/>
              </a:rPr>
              <a:t>50%</a:t>
            </a:r>
          </a:p>
        </p:txBody>
      </p:sp>
      <p:sp>
        <p:nvSpPr>
          <p:cNvPr id="14" name="Freeform 13">
            <a:extLst>
              <a:ext uri="{FF2B5EF4-FFF2-40B4-BE49-F238E27FC236}">
                <a16:creationId xmlns:a16="http://schemas.microsoft.com/office/drawing/2014/main" id="{D25DD40C-FF25-0F9F-D4BA-476C9FE4AC89}"/>
              </a:ext>
            </a:extLst>
          </p:cNvPr>
          <p:cNvSpPr/>
          <p:nvPr/>
        </p:nvSpPr>
        <p:spPr>
          <a:xfrm>
            <a:off x="7473696" y="1659369"/>
            <a:ext cx="140408" cy="744173"/>
          </a:xfrm>
          <a:custGeom>
            <a:avLst/>
            <a:gdLst>
              <a:gd name="csX0" fmla="*/ 6096 w 140408"/>
              <a:gd name="csY0" fmla="*/ 108471 h 744173"/>
              <a:gd name="csX1" fmla="*/ 54864 w 140408"/>
              <a:gd name="csY1" fmla="*/ 29223 h 744173"/>
              <a:gd name="csX2" fmla="*/ 115824 w 140408"/>
              <a:gd name="csY2" fmla="*/ 84087 h 744173"/>
              <a:gd name="csX3" fmla="*/ 48768 w 140408"/>
              <a:gd name="csY3" fmla="*/ 29223 h 744173"/>
              <a:gd name="csX4" fmla="*/ 67056 w 140408"/>
              <a:gd name="csY4" fmla="*/ 620535 h 744173"/>
              <a:gd name="csX5" fmla="*/ 73152 w 140408"/>
              <a:gd name="csY5" fmla="*/ 699783 h 744173"/>
              <a:gd name="csX6" fmla="*/ 140208 w 140408"/>
              <a:gd name="csY6" fmla="*/ 638823 h 744173"/>
              <a:gd name="csX7" fmla="*/ 48768 w 140408"/>
              <a:gd name="csY7" fmla="*/ 742455 h 744173"/>
              <a:gd name="csX8" fmla="*/ 0 w 140408"/>
              <a:gd name="csY8" fmla="*/ 693687 h 7441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40408" h="744173">
                <a:moveTo>
                  <a:pt x="6096" y="108471"/>
                </a:moveTo>
                <a:cubicBezTo>
                  <a:pt x="21336" y="70879"/>
                  <a:pt x="36576" y="33287"/>
                  <a:pt x="54864" y="29223"/>
                </a:cubicBezTo>
                <a:cubicBezTo>
                  <a:pt x="73152" y="25159"/>
                  <a:pt x="116840" y="84087"/>
                  <a:pt x="115824" y="84087"/>
                </a:cubicBezTo>
                <a:cubicBezTo>
                  <a:pt x="114808" y="84087"/>
                  <a:pt x="56896" y="-60185"/>
                  <a:pt x="48768" y="29223"/>
                </a:cubicBezTo>
                <a:cubicBezTo>
                  <a:pt x="40640" y="118631"/>
                  <a:pt x="62992" y="508775"/>
                  <a:pt x="67056" y="620535"/>
                </a:cubicBezTo>
                <a:cubicBezTo>
                  <a:pt x="71120" y="732295"/>
                  <a:pt x="60960" y="696735"/>
                  <a:pt x="73152" y="699783"/>
                </a:cubicBezTo>
                <a:cubicBezTo>
                  <a:pt x="85344" y="702831"/>
                  <a:pt x="144272" y="631711"/>
                  <a:pt x="140208" y="638823"/>
                </a:cubicBezTo>
                <a:cubicBezTo>
                  <a:pt x="136144" y="645935"/>
                  <a:pt x="72136" y="733311"/>
                  <a:pt x="48768" y="742455"/>
                </a:cubicBezTo>
                <a:cubicBezTo>
                  <a:pt x="25400" y="751599"/>
                  <a:pt x="12700" y="722643"/>
                  <a:pt x="0" y="693687"/>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5" name="Freeform 14">
            <a:extLst>
              <a:ext uri="{FF2B5EF4-FFF2-40B4-BE49-F238E27FC236}">
                <a16:creationId xmlns:a16="http://schemas.microsoft.com/office/drawing/2014/main" id="{8A04D4DD-DE57-7915-168F-B24D6921174A}"/>
              </a:ext>
            </a:extLst>
          </p:cNvPr>
          <p:cNvSpPr/>
          <p:nvPr/>
        </p:nvSpPr>
        <p:spPr>
          <a:xfrm>
            <a:off x="6571488" y="3408802"/>
            <a:ext cx="115882" cy="993133"/>
          </a:xfrm>
          <a:custGeom>
            <a:avLst/>
            <a:gdLst>
              <a:gd name="csX0" fmla="*/ 12192 w 115882"/>
              <a:gd name="csY0" fmla="*/ 126878 h 993133"/>
              <a:gd name="csX1" fmla="*/ 48768 w 115882"/>
              <a:gd name="csY1" fmla="*/ 35438 h 993133"/>
              <a:gd name="csX2" fmla="*/ 97536 w 115882"/>
              <a:gd name="csY2" fmla="*/ 90302 h 993133"/>
              <a:gd name="csX3" fmla="*/ 36576 w 115882"/>
              <a:gd name="csY3" fmla="*/ 29342 h 993133"/>
              <a:gd name="csX4" fmla="*/ 73152 w 115882"/>
              <a:gd name="csY4" fmla="*/ 638942 h 993133"/>
              <a:gd name="csX5" fmla="*/ 79248 w 115882"/>
              <a:gd name="csY5" fmla="*/ 974222 h 993133"/>
              <a:gd name="csX6" fmla="*/ 115824 w 115882"/>
              <a:gd name="csY6" fmla="*/ 882782 h 993133"/>
              <a:gd name="csX7" fmla="*/ 85344 w 115882"/>
              <a:gd name="csY7" fmla="*/ 992510 h 993133"/>
              <a:gd name="csX8" fmla="*/ 0 w 115882"/>
              <a:gd name="csY8" fmla="*/ 919358 h 9931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5882" h="993133">
                <a:moveTo>
                  <a:pt x="12192" y="126878"/>
                </a:moveTo>
                <a:cubicBezTo>
                  <a:pt x="23368" y="84206"/>
                  <a:pt x="34544" y="41534"/>
                  <a:pt x="48768" y="35438"/>
                </a:cubicBezTo>
                <a:cubicBezTo>
                  <a:pt x="62992" y="29342"/>
                  <a:pt x="99568" y="91318"/>
                  <a:pt x="97536" y="90302"/>
                </a:cubicBezTo>
                <a:cubicBezTo>
                  <a:pt x="95504" y="89286"/>
                  <a:pt x="40640" y="-62098"/>
                  <a:pt x="36576" y="29342"/>
                </a:cubicBezTo>
                <a:cubicBezTo>
                  <a:pt x="32512" y="120782"/>
                  <a:pt x="66040" y="481462"/>
                  <a:pt x="73152" y="638942"/>
                </a:cubicBezTo>
                <a:cubicBezTo>
                  <a:pt x="80264" y="796422"/>
                  <a:pt x="72136" y="933582"/>
                  <a:pt x="79248" y="974222"/>
                </a:cubicBezTo>
                <a:cubicBezTo>
                  <a:pt x="86360" y="1014862"/>
                  <a:pt x="114808" y="879734"/>
                  <a:pt x="115824" y="882782"/>
                </a:cubicBezTo>
                <a:cubicBezTo>
                  <a:pt x="116840" y="885830"/>
                  <a:pt x="104648" y="986414"/>
                  <a:pt x="85344" y="992510"/>
                </a:cubicBezTo>
                <a:cubicBezTo>
                  <a:pt x="66040" y="998606"/>
                  <a:pt x="33020" y="958982"/>
                  <a:pt x="0" y="919358"/>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6" name="TextBox 15">
            <a:extLst>
              <a:ext uri="{FF2B5EF4-FFF2-40B4-BE49-F238E27FC236}">
                <a16:creationId xmlns:a16="http://schemas.microsoft.com/office/drawing/2014/main" id="{9D3CFA4D-A7C4-ADC2-B73D-D9EC67BDE1E8}"/>
              </a:ext>
            </a:extLst>
          </p:cNvPr>
          <p:cNvSpPr txBox="1"/>
          <p:nvPr/>
        </p:nvSpPr>
        <p:spPr>
          <a:xfrm>
            <a:off x="1230451" y="2095769"/>
            <a:ext cx="4786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FF0000"/>
                </a:solidFill>
                <a:effectLst/>
                <a:uFillTx/>
                <a:latin typeface="AhnbergHand" pitchFamily="2" charset="0"/>
                <a:sym typeface="Helvetica"/>
              </a:rPr>
              <a:t>Web</a:t>
            </a:r>
          </a:p>
        </p:txBody>
      </p:sp>
      <p:sp>
        <p:nvSpPr>
          <p:cNvPr id="17" name="TextBox 16">
            <a:extLst>
              <a:ext uri="{FF2B5EF4-FFF2-40B4-BE49-F238E27FC236}">
                <a16:creationId xmlns:a16="http://schemas.microsoft.com/office/drawing/2014/main" id="{165E7562-A65B-F0B6-C260-9FC3FE864497}"/>
              </a:ext>
            </a:extLst>
          </p:cNvPr>
          <p:cNvSpPr txBox="1"/>
          <p:nvPr/>
        </p:nvSpPr>
        <p:spPr>
          <a:xfrm>
            <a:off x="4889833" y="2403542"/>
            <a:ext cx="4786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FF0000"/>
                </a:solidFill>
                <a:effectLst/>
                <a:uFillTx/>
                <a:latin typeface="AhnbergHand" pitchFamily="2" charset="0"/>
                <a:sym typeface="Helvetica"/>
              </a:rPr>
              <a:t>Web</a:t>
            </a:r>
          </a:p>
        </p:txBody>
      </p:sp>
      <p:sp>
        <p:nvSpPr>
          <p:cNvPr id="18" name="TextBox 17">
            <a:extLst>
              <a:ext uri="{FF2B5EF4-FFF2-40B4-BE49-F238E27FC236}">
                <a16:creationId xmlns:a16="http://schemas.microsoft.com/office/drawing/2014/main" id="{DCD16607-ED58-C60D-AD63-7D3F1B7D6009}"/>
              </a:ext>
            </a:extLst>
          </p:cNvPr>
          <p:cNvSpPr txBox="1"/>
          <p:nvPr/>
        </p:nvSpPr>
        <p:spPr>
          <a:xfrm>
            <a:off x="3942529" y="4629749"/>
            <a:ext cx="47865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FF0000"/>
                </a:solidFill>
                <a:effectLst/>
                <a:uFillTx/>
                <a:latin typeface="AhnbergHand" pitchFamily="2" charset="0"/>
                <a:sym typeface="Helvetica"/>
              </a:rPr>
              <a:t>Web</a:t>
            </a:r>
          </a:p>
        </p:txBody>
      </p:sp>
      <p:sp>
        <p:nvSpPr>
          <p:cNvPr id="19" name="TextBox 18">
            <a:extLst>
              <a:ext uri="{FF2B5EF4-FFF2-40B4-BE49-F238E27FC236}">
                <a16:creationId xmlns:a16="http://schemas.microsoft.com/office/drawing/2014/main" id="{01D90B49-A62F-2E21-BC2E-F18E826A5FDB}"/>
              </a:ext>
            </a:extLst>
          </p:cNvPr>
          <p:cNvSpPr txBox="1"/>
          <p:nvPr/>
        </p:nvSpPr>
        <p:spPr>
          <a:xfrm>
            <a:off x="1230451" y="1309876"/>
            <a:ext cx="53636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1">
                    <a:lumMod val="75000"/>
                  </a:schemeClr>
                </a:solidFill>
                <a:effectLst/>
                <a:uFillTx/>
                <a:latin typeface="AhnbergHand" pitchFamily="2" charset="0"/>
                <a:sym typeface="Helvetica"/>
              </a:rPr>
              <a:t>DNS</a:t>
            </a:r>
          </a:p>
        </p:txBody>
      </p:sp>
      <p:sp>
        <p:nvSpPr>
          <p:cNvPr id="20" name="TextBox 19">
            <a:extLst>
              <a:ext uri="{FF2B5EF4-FFF2-40B4-BE49-F238E27FC236}">
                <a16:creationId xmlns:a16="http://schemas.microsoft.com/office/drawing/2014/main" id="{0A25010D-9418-6451-014E-82BC01C3D871}"/>
              </a:ext>
            </a:extLst>
          </p:cNvPr>
          <p:cNvSpPr txBox="1"/>
          <p:nvPr/>
        </p:nvSpPr>
        <p:spPr>
          <a:xfrm>
            <a:off x="6093068" y="1309876"/>
            <a:ext cx="53636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1">
                    <a:lumMod val="75000"/>
                  </a:schemeClr>
                </a:solidFill>
                <a:effectLst/>
                <a:uFillTx/>
                <a:latin typeface="AhnbergHand" pitchFamily="2" charset="0"/>
                <a:sym typeface="Helvetica"/>
              </a:rPr>
              <a:t>DNS</a:t>
            </a:r>
          </a:p>
        </p:txBody>
      </p:sp>
      <p:sp>
        <p:nvSpPr>
          <p:cNvPr id="21" name="TextBox 20">
            <a:extLst>
              <a:ext uri="{FF2B5EF4-FFF2-40B4-BE49-F238E27FC236}">
                <a16:creationId xmlns:a16="http://schemas.microsoft.com/office/drawing/2014/main" id="{1D0CE454-0475-339F-CE2F-B9F97B99F0B6}"/>
              </a:ext>
            </a:extLst>
          </p:cNvPr>
          <p:cNvSpPr txBox="1"/>
          <p:nvPr/>
        </p:nvSpPr>
        <p:spPr>
          <a:xfrm>
            <a:off x="5187696" y="3469079"/>
            <a:ext cx="53636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accent1">
                    <a:lumMod val="75000"/>
                  </a:schemeClr>
                </a:solidFill>
                <a:effectLst/>
                <a:uFillTx/>
                <a:latin typeface="AhnbergHand" pitchFamily="2" charset="0"/>
                <a:sym typeface="Helvetica"/>
              </a:rPr>
              <a:t>DNS</a:t>
            </a:r>
          </a:p>
        </p:txBody>
      </p:sp>
      <p:sp>
        <p:nvSpPr>
          <p:cNvPr id="3" name="Slide Number Placeholder 2">
            <a:extLst>
              <a:ext uri="{FF2B5EF4-FFF2-40B4-BE49-F238E27FC236}">
                <a16:creationId xmlns:a16="http://schemas.microsoft.com/office/drawing/2014/main" id="{D1301F84-71D3-9324-5318-86CEF5B0EA24}"/>
              </a:ext>
            </a:extLst>
          </p:cNvPr>
          <p:cNvSpPr>
            <a:spLocks noGrp="1"/>
          </p:cNvSpPr>
          <p:nvPr>
            <p:ph type="sldNum" sz="quarter" idx="2"/>
          </p:nvPr>
        </p:nvSpPr>
        <p:spPr/>
        <p:txBody>
          <a:bodyPr/>
          <a:lstStyle/>
          <a:p>
            <a:fld id="{86CB4B4D-7CA3-9044-876B-883B54F8677D}" type="slidenum">
              <a:rPr lang="en-AU" smtClean="0"/>
              <a:t>27</a:t>
            </a:fld>
            <a:endParaRPr lang="en-AU"/>
          </a:p>
        </p:txBody>
      </p:sp>
    </p:spTree>
    <p:extLst>
      <p:ext uri="{BB962C8B-B14F-4D97-AF65-F5344CB8AC3E}">
        <p14:creationId xmlns:p14="http://schemas.microsoft.com/office/powerpoint/2010/main" val="325347065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74B04-A7FE-DA69-80C1-06AF8F9355C8}"/>
              </a:ext>
            </a:extLst>
          </p:cNvPr>
          <p:cNvSpPr>
            <a:spLocks noGrp="1"/>
          </p:cNvSpPr>
          <p:nvPr>
            <p:ph type="title"/>
          </p:nvPr>
        </p:nvSpPr>
        <p:spPr/>
        <p:txBody>
          <a:bodyPr>
            <a:normAutofit fontScale="90000"/>
          </a:bodyPr>
          <a:lstStyle/>
          <a:p>
            <a:r>
              <a:rPr lang="en-US" dirty="0"/>
              <a:t>Distribution of Web and DNS Results per Origin AS</a:t>
            </a:r>
          </a:p>
        </p:txBody>
      </p:sp>
      <p:pic>
        <p:nvPicPr>
          <p:cNvPr id="5" name="Picture 4" descr="A graph with a line and a line&#10;&#10;AI-generated content may be incorrect.">
            <a:extLst>
              <a:ext uri="{FF2B5EF4-FFF2-40B4-BE49-F238E27FC236}">
                <a16:creationId xmlns:a16="http://schemas.microsoft.com/office/drawing/2014/main" id="{7FD54F21-8262-768A-52E0-CC6E7F1CC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49448"/>
            <a:ext cx="5102578" cy="3511452"/>
          </a:xfrm>
          <a:prstGeom prst="rect">
            <a:avLst/>
          </a:prstGeom>
        </p:spPr>
      </p:pic>
      <p:sp>
        <p:nvSpPr>
          <p:cNvPr id="3" name="Slide Number Placeholder 2">
            <a:extLst>
              <a:ext uri="{FF2B5EF4-FFF2-40B4-BE49-F238E27FC236}">
                <a16:creationId xmlns:a16="http://schemas.microsoft.com/office/drawing/2014/main" id="{CBAF167F-DD59-238F-3FBD-A34DD66D594C}"/>
              </a:ext>
            </a:extLst>
          </p:cNvPr>
          <p:cNvSpPr>
            <a:spLocks noGrp="1"/>
          </p:cNvSpPr>
          <p:nvPr>
            <p:ph type="sldNum" sz="quarter" idx="2"/>
          </p:nvPr>
        </p:nvSpPr>
        <p:spPr/>
        <p:txBody>
          <a:bodyPr/>
          <a:lstStyle/>
          <a:p>
            <a:fld id="{86CB4B4D-7CA3-9044-876B-883B54F8677D}" type="slidenum">
              <a:rPr lang="en-AU" smtClean="0"/>
              <a:t>28</a:t>
            </a:fld>
            <a:endParaRPr lang="en-AU"/>
          </a:p>
        </p:txBody>
      </p:sp>
    </p:spTree>
    <p:extLst>
      <p:ext uri="{BB962C8B-B14F-4D97-AF65-F5344CB8AC3E}">
        <p14:creationId xmlns:p14="http://schemas.microsoft.com/office/powerpoint/2010/main" val="134021048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aph with red line&#10;&#10;AI-generated content may be incorrect.">
            <a:extLst>
              <a:ext uri="{FF2B5EF4-FFF2-40B4-BE49-F238E27FC236}">
                <a16:creationId xmlns:a16="http://schemas.microsoft.com/office/drawing/2014/main" id="{8BE59E0C-F736-3646-B2E2-A4E0CCD19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287" y="757022"/>
            <a:ext cx="6261617" cy="4301134"/>
          </a:xfrm>
          <a:prstGeom prst="rect">
            <a:avLst/>
          </a:prstGeom>
        </p:spPr>
      </p:pic>
      <p:sp>
        <p:nvSpPr>
          <p:cNvPr id="2" name="Title 1">
            <a:extLst>
              <a:ext uri="{FF2B5EF4-FFF2-40B4-BE49-F238E27FC236}">
                <a16:creationId xmlns:a16="http://schemas.microsoft.com/office/drawing/2014/main" id="{9D25D273-6025-DA48-75B3-99FBAF1D7455}"/>
              </a:ext>
            </a:extLst>
          </p:cNvPr>
          <p:cNvSpPr>
            <a:spLocks noGrp="1"/>
          </p:cNvSpPr>
          <p:nvPr>
            <p:ph type="title"/>
          </p:nvPr>
        </p:nvSpPr>
        <p:spPr>
          <a:xfrm>
            <a:off x="395535" y="90749"/>
            <a:ext cx="8352929" cy="857251"/>
          </a:xfrm>
        </p:spPr>
        <p:txBody>
          <a:bodyPr/>
          <a:lstStyle/>
          <a:p>
            <a:r>
              <a:rPr lang="en-US" dirty="0"/>
              <a:t>DNS vs Web</a:t>
            </a:r>
          </a:p>
        </p:txBody>
      </p:sp>
      <p:cxnSp>
        <p:nvCxnSpPr>
          <p:cNvPr id="7" name="Straight Connector 6">
            <a:extLst>
              <a:ext uri="{FF2B5EF4-FFF2-40B4-BE49-F238E27FC236}">
                <a16:creationId xmlns:a16="http://schemas.microsoft.com/office/drawing/2014/main" id="{D664A0B9-AE97-2CFA-10C1-6BF5B2D14CA2}"/>
              </a:ext>
            </a:extLst>
          </p:cNvPr>
          <p:cNvCxnSpPr>
            <a:cxnSpLocks/>
          </p:cNvCxnSpPr>
          <p:nvPr/>
        </p:nvCxnSpPr>
        <p:spPr>
          <a:xfrm>
            <a:off x="4754880" y="835152"/>
            <a:ext cx="0" cy="3834384"/>
          </a:xfrm>
          <a:prstGeom prst="line">
            <a:avLst/>
          </a:pr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8" name="Right Arrow 7">
            <a:extLst>
              <a:ext uri="{FF2B5EF4-FFF2-40B4-BE49-F238E27FC236}">
                <a16:creationId xmlns:a16="http://schemas.microsoft.com/office/drawing/2014/main" id="{70873426-D7C5-25F0-CFE5-93FF1850E959}"/>
              </a:ext>
            </a:extLst>
          </p:cNvPr>
          <p:cNvSpPr/>
          <p:nvPr/>
        </p:nvSpPr>
        <p:spPr>
          <a:xfrm>
            <a:off x="4809744" y="2212086"/>
            <a:ext cx="262128" cy="177546"/>
          </a:xfrm>
          <a:prstGeom prst="right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9" name="Left Arrow 8">
            <a:extLst>
              <a:ext uri="{FF2B5EF4-FFF2-40B4-BE49-F238E27FC236}">
                <a16:creationId xmlns:a16="http://schemas.microsoft.com/office/drawing/2014/main" id="{5B0B39F7-5B0E-6B2C-C9AF-7A6A56013B3A}"/>
              </a:ext>
            </a:extLst>
          </p:cNvPr>
          <p:cNvSpPr/>
          <p:nvPr/>
        </p:nvSpPr>
        <p:spPr>
          <a:xfrm>
            <a:off x="4425697" y="2212086"/>
            <a:ext cx="249935" cy="183642"/>
          </a:xfrm>
          <a:prstGeom prst="left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0" name="TextBox 9">
            <a:extLst>
              <a:ext uri="{FF2B5EF4-FFF2-40B4-BE49-F238E27FC236}">
                <a16:creationId xmlns:a16="http://schemas.microsoft.com/office/drawing/2014/main" id="{23E764AD-94F4-16E5-0E5D-446DA89E30D1}"/>
              </a:ext>
            </a:extLst>
          </p:cNvPr>
          <p:cNvSpPr txBox="1"/>
          <p:nvPr/>
        </p:nvSpPr>
        <p:spPr>
          <a:xfrm>
            <a:off x="5187694" y="2156496"/>
            <a:ext cx="1652014"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AhnbergHand" pitchFamily="2" charset="0"/>
                <a:sym typeface="Helvetica"/>
              </a:rPr>
              <a:t>DNS signal gives a higher result</a:t>
            </a:r>
          </a:p>
        </p:txBody>
      </p:sp>
      <p:sp>
        <p:nvSpPr>
          <p:cNvPr id="11" name="TextBox 10">
            <a:extLst>
              <a:ext uri="{FF2B5EF4-FFF2-40B4-BE49-F238E27FC236}">
                <a16:creationId xmlns:a16="http://schemas.microsoft.com/office/drawing/2014/main" id="{218175E5-DBF4-7B38-ECA2-24C5C37125C8}"/>
              </a:ext>
            </a:extLst>
          </p:cNvPr>
          <p:cNvSpPr txBox="1"/>
          <p:nvPr/>
        </p:nvSpPr>
        <p:spPr>
          <a:xfrm>
            <a:off x="2694440" y="2104157"/>
            <a:ext cx="1645914"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AhnbergHand" pitchFamily="2" charset="0"/>
                <a:sym typeface="Helvetica"/>
              </a:rPr>
              <a:t>Web signal gives a higher result</a:t>
            </a:r>
          </a:p>
        </p:txBody>
      </p:sp>
      <p:sp>
        <p:nvSpPr>
          <p:cNvPr id="12" name="Freeform 11">
            <a:extLst>
              <a:ext uri="{FF2B5EF4-FFF2-40B4-BE49-F238E27FC236}">
                <a16:creationId xmlns:a16="http://schemas.microsoft.com/office/drawing/2014/main" id="{70EE1316-9EC1-4F38-E0EE-4C22A2802767}"/>
              </a:ext>
            </a:extLst>
          </p:cNvPr>
          <p:cNvSpPr/>
          <p:nvPr/>
        </p:nvSpPr>
        <p:spPr>
          <a:xfrm>
            <a:off x="1773904" y="3766060"/>
            <a:ext cx="607212" cy="1173621"/>
          </a:xfrm>
          <a:custGeom>
            <a:avLst/>
            <a:gdLst>
              <a:gd name="csX0" fmla="*/ 603536 w 607212"/>
              <a:gd name="csY0" fmla="*/ 306068 h 1173621"/>
              <a:gd name="csX1" fmla="*/ 554768 w 607212"/>
              <a:gd name="csY1" fmla="*/ 50036 h 1173621"/>
              <a:gd name="csX2" fmla="*/ 237776 w 607212"/>
              <a:gd name="csY2" fmla="*/ 7364 h 1173621"/>
              <a:gd name="csX3" fmla="*/ 30512 w 607212"/>
              <a:gd name="csY3" fmla="*/ 147572 h 1173621"/>
              <a:gd name="csX4" fmla="*/ 48800 w 607212"/>
              <a:gd name="csY4" fmla="*/ 1074164 h 1173621"/>
              <a:gd name="csX5" fmla="*/ 475520 w 607212"/>
              <a:gd name="csY5" fmla="*/ 1068068 h 1173621"/>
              <a:gd name="csX6" fmla="*/ 536480 w 607212"/>
              <a:gd name="csY6" fmla="*/ 367028 h 117362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07212" h="1173621">
                <a:moveTo>
                  <a:pt x="603536" y="306068"/>
                </a:moveTo>
                <a:cubicBezTo>
                  <a:pt x="609632" y="202944"/>
                  <a:pt x="615728" y="99820"/>
                  <a:pt x="554768" y="50036"/>
                </a:cubicBezTo>
                <a:cubicBezTo>
                  <a:pt x="493808" y="252"/>
                  <a:pt x="325152" y="-8892"/>
                  <a:pt x="237776" y="7364"/>
                </a:cubicBezTo>
                <a:cubicBezTo>
                  <a:pt x="150400" y="23620"/>
                  <a:pt x="62008" y="-30228"/>
                  <a:pt x="30512" y="147572"/>
                </a:cubicBezTo>
                <a:cubicBezTo>
                  <a:pt x="-984" y="325372"/>
                  <a:pt x="-25368" y="920748"/>
                  <a:pt x="48800" y="1074164"/>
                </a:cubicBezTo>
                <a:cubicBezTo>
                  <a:pt x="122968" y="1227580"/>
                  <a:pt x="394240" y="1185924"/>
                  <a:pt x="475520" y="1068068"/>
                </a:cubicBezTo>
                <a:cubicBezTo>
                  <a:pt x="556800" y="950212"/>
                  <a:pt x="546640" y="658620"/>
                  <a:pt x="536480" y="367028"/>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3" name="TextBox 12">
            <a:extLst>
              <a:ext uri="{FF2B5EF4-FFF2-40B4-BE49-F238E27FC236}">
                <a16:creationId xmlns:a16="http://schemas.microsoft.com/office/drawing/2014/main" id="{ABCBD521-4BE6-71D2-D0C8-1966F6D69EFE}"/>
              </a:ext>
            </a:extLst>
          </p:cNvPr>
          <p:cNvSpPr txBox="1"/>
          <p:nvPr/>
        </p:nvSpPr>
        <p:spPr>
          <a:xfrm>
            <a:off x="472929" y="3835451"/>
            <a:ext cx="1246143" cy="95410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AhnbergHand" pitchFamily="2" charset="0"/>
                <a:sym typeface="Helvetica"/>
              </a:rPr>
              <a:t>DNS Glueless delegation </a:t>
            </a:r>
            <a:r>
              <a:rPr lang="en-US" sz="1400" dirty="0">
                <a:latin typeface="AhnbergHand" pitchFamily="2" charset="0"/>
              </a:rPr>
              <a:t>is</a:t>
            </a:r>
            <a:r>
              <a:rPr kumimoji="0" lang="en-US" sz="1400" b="0" i="0" u="none" strike="noStrike" cap="none" spc="0" normalizeH="0" baseline="0" dirty="0">
                <a:ln>
                  <a:noFill/>
                </a:ln>
                <a:solidFill>
                  <a:srgbClr val="000000"/>
                </a:solidFill>
                <a:effectLst/>
                <a:uFillTx/>
                <a:latin typeface="AhnbergHand" pitchFamily="2" charset="0"/>
                <a:sym typeface="Helvetica"/>
              </a:rPr>
              <a:t> blocked</a:t>
            </a:r>
          </a:p>
        </p:txBody>
      </p:sp>
      <p:sp>
        <p:nvSpPr>
          <p:cNvPr id="14" name="TextBox 13">
            <a:extLst>
              <a:ext uri="{FF2B5EF4-FFF2-40B4-BE49-F238E27FC236}">
                <a16:creationId xmlns:a16="http://schemas.microsoft.com/office/drawing/2014/main" id="{F337CDAC-112B-E730-8B7F-28C810C68BC6}"/>
              </a:ext>
            </a:extLst>
          </p:cNvPr>
          <p:cNvSpPr txBox="1"/>
          <p:nvPr/>
        </p:nvSpPr>
        <p:spPr>
          <a:xfrm>
            <a:off x="6441646" y="3299821"/>
            <a:ext cx="2160540" cy="52321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AhnbergHand" pitchFamily="2" charset="0"/>
                <a:sym typeface="Helvetica"/>
              </a:rPr>
              <a:t>Web fetch is unreliable</a:t>
            </a:r>
          </a:p>
        </p:txBody>
      </p:sp>
      <p:sp>
        <p:nvSpPr>
          <p:cNvPr id="15" name="Freeform 14">
            <a:extLst>
              <a:ext uri="{FF2B5EF4-FFF2-40B4-BE49-F238E27FC236}">
                <a16:creationId xmlns:a16="http://schemas.microsoft.com/office/drawing/2014/main" id="{6FEC9C20-5C79-9E41-D1F3-0E2E9657C075}"/>
              </a:ext>
            </a:extLst>
          </p:cNvPr>
          <p:cNvSpPr/>
          <p:nvPr/>
        </p:nvSpPr>
        <p:spPr>
          <a:xfrm>
            <a:off x="6441646" y="3791712"/>
            <a:ext cx="1551071" cy="1146322"/>
          </a:xfrm>
          <a:custGeom>
            <a:avLst/>
            <a:gdLst>
              <a:gd name="csX0" fmla="*/ 465122 w 1551071"/>
              <a:gd name="csY0" fmla="*/ 103632 h 1146322"/>
              <a:gd name="csX1" fmla="*/ 105458 w 1551071"/>
              <a:gd name="csY1" fmla="*/ 164592 h 1146322"/>
              <a:gd name="csX2" fmla="*/ 38402 w 1551071"/>
              <a:gd name="csY2" fmla="*/ 969264 h 1146322"/>
              <a:gd name="csX3" fmla="*/ 641906 w 1551071"/>
              <a:gd name="csY3" fmla="*/ 1146048 h 1146322"/>
              <a:gd name="csX4" fmla="*/ 1416098 w 1551071"/>
              <a:gd name="csY4" fmla="*/ 981456 h 1146322"/>
              <a:gd name="csX5" fmla="*/ 1458770 w 1551071"/>
              <a:gd name="csY5" fmla="*/ 176784 h 1146322"/>
              <a:gd name="csX6" fmla="*/ 471218 w 1551071"/>
              <a:gd name="csY6" fmla="*/ 0 h 114632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51071" h="1146322">
                <a:moveTo>
                  <a:pt x="465122" y="103632"/>
                </a:moveTo>
                <a:cubicBezTo>
                  <a:pt x="320850" y="61976"/>
                  <a:pt x="176578" y="20320"/>
                  <a:pt x="105458" y="164592"/>
                </a:cubicBezTo>
                <a:cubicBezTo>
                  <a:pt x="34338" y="308864"/>
                  <a:pt x="-51006" y="805688"/>
                  <a:pt x="38402" y="969264"/>
                </a:cubicBezTo>
                <a:cubicBezTo>
                  <a:pt x="127810" y="1132840"/>
                  <a:pt x="412290" y="1144016"/>
                  <a:pt x="641906" y="1146048"/>
                </a:cubicBezTo>
                <a:cubicBezTo>
                  <a:pt x="871522" y="1148080"/>
                  <a:pt x="1279954" y="1143000"/>
                  <a:pt x="1416098" y="981456"/>
                </a:cubicBezTo>
                <a:cubicBezTo>
                  <a:pt x="1552242" y="819912"/>
                  <a:pt x="1616250" y="340360"/>
                  <a:pt x="1458770" y="176784"/>
                </a:cubicBezTo>
                <a:cubicBezTo>
                  <a:pt x="1301290" y="13208"/>
                  <a:pt x="886254" y="6604"/>
                  <a:pt x="471218" y="0"/>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 name="Slide Number Placeholder 2">
            <a:extLst>
              <a:ext uri="{FF2B5EF4-FFF2-40B4-BE49-F238E27FC236}">
                <a16:creationId xmlns:a16="http://schemas.microsoft.com/office/drawing/2014/main" id="{72D872ED-1694-8EE9-C735-311340233045}"/>
              </a:ext>
            </a:extLst>
          </p:cNvPr>
          <p:cNvSpPr>
            <a:spLocks noGrp="1"/>
          </p:cNvSpPr>
          <p:nvPr>
            <p:ph type="sldNum" sz="quarter" idx="2"/>
          </p:nvPr>
        </p:nvSpPr>
        <p:spPr/>
        <p:txBody>
          <a:bodyPr/>
          <a:lstStyle/>
          <a:p>
            <a:fld id="{86CB4B4D-7CA3-9044-876B-883B54F8677D}" type="slidenum">
              <a:rPr lang="en-AU" smtClean="0"/>
              <a:t>29</a:t>
            </a:fld>
            <a:endParaRPr lang="en-AU"/>
          </a:p>
        </p:txBody>
      </p:sp>
    </p:spTree>
    <p:extLst>
      <p:ext uri="{BB962C8B-B14F-4D97-AF65-F5344CB8AC3E}">
        <p14:creationId xmlns:p14="http://schemas.microsoft.com/office/powerpoint/2010/main" val="147604926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58CEB-474A-5F36-46D7-59603116532E}"/>
              </a:ext>
            </a:extLst>
          </p:cNvPr>
          <p:cNvSpPr>
            <a:spLocks noGrp="1"/>
          </p:cNvSpPr>
          <p:nvPr>
            <p:ph type="title"/>
          </p:nvPr>
        </p:nvSpPr>
        <p:spPr/>
        <p:txBody>
          <a:bodyPr/>
          <a:lstStyle/>
          <a:p>
            <a:r>
              <a:rPr lang="en-US" dirty="0"/>
              <a:t>Proposed: 3901bis</a:t>
            </a:r>
          </a:p>
        </p:txBody>
      </p:sp>
      <p:sp>
        <p:nvSpPr>
          <p:cNvPr id="3" name="Text Placeholder 2">
            <a:extLst>
              <a:ext uri="{FF2B5EF4-FFF2-40B4-BE49-F238E27FC236}">
                <a16:creationId xmlns:a16="http://schemas.microsoft.com/office/drawing/2014/main" id="{52DC3FC6-8263-0AD3-E9F6-A54BB6CBED1A}"/>
              </a:ext>
            </a:extLst>
          </p:cNvPr>
          <p:cNvSpPr>
            <a:spLocks noGrp="1"/>
          </p:cNvSpPr>
          <p:nvPr>
            <p:ph type="body" idx="1"/>
          </p:nvPr>
        </p:nvSpPr>
        <p:spPr/>
        <p:txBody>
          <a:bodyPr/>
          <a:lstStyle/>
          <a:p>
            <a:pPr marL="0" indent="0">
              <a:buNone/>
            </a:pPr>
            <a:r>
              <a:rPr lang="en-US" dirty="0"/>
              <a:t>Current IETF draft proposed to update RFC3901 by saying:</a:t>
            </a:r>
          </a:p>
          <a:p>
            <a:r>
              <a:rPr lang="en-US" dirty="0"/>
              <a:t>It is RECOMMENDED that are least two NS for a zone are dual stack name servers</a:t>
            </a:r>
          </a:p>
          <a:p>
            <a:r>
              <a:rPr lang="en-US" dirty="0"/>
              <a:t>Every authoritative DNS zone SHOULD be served by at least one IPv6 reachable authoritative name server</a:t>
            </a:r>
          </a:p>
        </p:txBody>
      </p:sp>
      <p:sp>
        <p:nvSpPr>
          <p:cNvPr id="5" name="TextBox 4">
            <a:extLst>
              <a:ext uri="{FF2B5EF4-FFF2-40B4-BE49-F238E27FC236}">
                <a16:creationId xmlns:a16="http://schemas.microsoft.com/office/drawing/2014/main" id="{2F02114B-B856-D349-15C8-2C46A6B8DDC5}"/>
              </a:ext>
            </a:extLst>
          </p:cNvPr>
          <p:cNvSpPr txBox="1"/>
          <p:nvPr/>
        </p:nvSpPr>
        <p:spPr>
          <a:xfrm>
            <a:off x="524256" y="3794149"/>
            <a:ext cx="8150352"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solidFill>
                  <a:srgbClr val="FF0000"/>
                </a:solidFill>
                <a:latin typeface="Max's Handwritin" pitchFamily="2" charset="0"/>
              </a:rPr>
              <a:t>Which is saying as an IPv6 Operational guideline “time to take IPv6 seriously” and NOT saying that servers need to keep IPv4 around– which is largely the opposite of the advice in RFC 3901!</a:t>
            </a:r>
          </a:p>
        </p:txBody>
      </p:sp>
      <p:sp>
        <p:nvSpPr>
          <p:cNvPr id="4" name="Slide Number Placeholder 3">
            <a:extLst>
              <a:ext uri="{FF2B5EF4-FFF2-40B4-BE49-F238E27FC236}">
                <a16:creationId xmlns:a16="http://schemas.microsoft.com/office/drawing/2014/main" id="{178C9D9E-ABFF-3374-F865-A5F5CFB6E8D5}"/>
              </a:ext>
            </a:extLst>
          </p:cNvPr>
          <p:cNvSpPr>
            <a:spLocks noGrp="1"/>
          </p:cNvSpPr>
          <p:nvPr>
            <p:ph type="sldNum" sz="quarter" idx="2"/>
          </p:nvPr>
        </p:nvSpPr>
        <p:spPr/>
        <p:txBody>
          <a:bodyPr/>
          <a:lstStyle/>
          <a:p>
            <a:fld id="{86CB4B4D-7CA3-9044-876B-883B54F8677D}" type="slidenum">
              <a:rPr lang="en-AU" smtClean="0"/>
              <a:t>3</a:t>
            </a:fld>
            <a:endParaRPr lang="en-AU"/>
          </a:p>
        </p:txBody>
      </p:sp>
    </p:spTree>
    <p:extLst>
      <p:ext uri="{BB962C8B-B14F-4D97-AF65-F5344CB8AC3E}">
        <p14:creationId xmlns:p14="http://schemas.microsoft.com/office/powerpoint/2010/main" val="194525999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B604-4617-257D-1573-76E3321145CD}"/>
              </a:ext>
            </a:extLst>
          </p:cNvPr>
          <p:cNvSpPr>
            <a:spLocks noGrp="1"/>
          </p:cNvSpPr>
          <p:nvPr>
            <p:ph type="title"/>
          </p:nvPr>
        </p:nvSpPr>
        <p:spPr/>
        <p:txBody>
          <a:bodyPr/>
          <a:lstStyle/>
          <a:p>
            <a:r>
              <a:rPr lang="en-US" dirty="0"/>
              <a:t>DNS vs Web Measurement</a:t>
            </a:r>
          </a:p>
        </p:txBody>
      </p:sp>
      <p:sp>
        <p:nvSpPr>
          <p:cNvPr id="3" name="Text Placeholder 2">
            <a:extLst>
              <a:ext uri="{FF2B5EF4-FFF2-40B4-BE49-F238E27FC236}">
                <a16:creationId xmlns:a16="http://schemas.microsoft.com/office/drawing/2014/main" id="{2BC5E08F-D961-9E80-EDB0-78458EB635F7}"/>
              </a:ext>
            </a:extLst>
          </p:cNvPr>
          <p:cNvSpPr>
            <a:spLocks noGrp="1"/>
          </p:cNvSpPr>
          <p:nvPr>
            <p:ph type="body" idx="1"/>
          </p:nvPr>
        </p:nvSpPr>
        <p:spPr/>
        <p:txBody>
          <a:bodyPr/>
          <a:lstStyle/>
          <a:p>
            <a:r>
              <a:rPr lang="en-US" dirty="0"/>
              <a:t>Here the web results differ from the DNS measurements they appear to be between 10% to 20% lower</a:t>
            </a:r>
          </a:p>
          <a:p>
            <a:r>
              <a:rPr lang="en-US" dirty="0"/>
              <a:t>What if we take the maximum of Web and DNS results? </a:t>
            </a:r>
          </a:p>
        </p:txBody>
      </p:sp>
      <p:sp>
        <p:nvSpPr>
          <p:cNvPr id="4" name="Slide Number Placeholder 3">
            <a:extLst>
              <a:ext uri="{FF2B5EF4-FFF2-40B4-BE49-F238E27FC236}">
                <a16:creationId xmlns:a16="http://schemas.microsoft.com/office/drawing/2014/main" id="{D31206A3-F7B5-A925-1DE8-452365A977C9}"/>
              </a:ext>
            </a:extLst>
          </p:cNvPr>
          <p:cNvSpPr>
            <a:spLocks noGrp="1"/>
          </p:cNvSpPr>
          <p:nvPr>
            <p:ph type="sldNum" sz="quarter" idx="2"/>
          </p:nvPr>
        </p:nvSpPr>
        <p:spPr/>
        <p:txBody>
          <a:bodyPr/>
          <a:lstStyle/>
          <a:p>
            <a:fld id="{86CB4B4D-7CA3-9044-876B-883B54F8677D}" type="slidenum">
              <a:rPr lang="en-AU" smtClean="0"/>
              <a:t>30</a:t>
            </a:fld>
            <a:endParaRPr lang="en-AU"/>
          </a:p>
        </p:txBody>
      </p:sp>
    </p:spTree>
    <p:extLst>
      <p:ext uri="{BB962C8B-B14F-4D97-AF65-F5344CB8AC3E}">
        <p14:creationId xmlns:p14="http://schemas.microsoft.com/office/powerpoint/2010/main" val="391451738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2427-E614-A9A0-E61A-D0B0C18038A6}"/>
              </a:ext>
            </a:extLst>
          </p:cNvPr>
          <p:cNvSpPr>
            <a:spLocks noGrp="1"/>
          </p:cNvSpPr>
          <p:nvPr>
            <p:ph type="title"/>
          </p:nvPr>
        </p:nvSpPr>
        <p:spPr/>
        <p:txBody>
          <a:bodyPr>
            <a:normAutofit fontScale="90000"/>
          </a:bodyPr>
          <a:lstStyle/>
          <a:p>
            <a:r>
              <a:rPr lang="en-US" dirty="0"/>
              <a:t>Combined Web and DNS Measurement</a:t>
            </a:r>
          </a:p>
        </p:txBody>
      </p:sp>
      <p:sp>
        <p:nvSpPr>
          <p:cNvPr id="3" name="Text Placeholder 2">
            <a:extLst>
              <a:ext uri="{FF2B5EF4-FFF2-40B4-BE49-F238E27FC236}">
                <a16:creationId xmlns:a16="http://schemas.microsoft.com/office/drawing/2014/main" id="{DB9F1314-5EB5-A549-59E7-2F8633537FAD}"/>
              </a:ext>
            </a:extLst>
          </p:cNvPr>
          <p:cNvSpPr>
            <a:spLocks noGrp="1"/>
          </p:cNvSpPr>
          <p:nvPr>
            <p:ph type="body" idx="1"/>
          </p:nvPr>
        </p:nvSpPr>
        <p:spPr>
          <a:xfrm>
            <a:off x="395537" y="1200150"/>
            <a:ext cx="2829247" cy="3423829"/>
          </a:xfrm>
        </p:spPr>
        <p:txBody>
          <a:bodyPr>
            <a:normAutofit/>
          </a:bodyPr>
          <a:lstStyle/>
          <a:p>
            <a:pPr marL="0" indent="0">
              <a:buNone/>
            </a:pPr>
            <a:r>
              <a:rPr lang="en-US" sz="1600" dirty="0"/>
              <a:t>Completion Rates:</a:t>
            </a:r>
          </a:p>
          <a:p>
            <a:r>
              <a:rPr lang="en-US" sz="1600" dirty="0"/>
              <a:t>The DNS measurement has a significantly higher completion rate compared to the Web-based measurement</a:t>
            </a:r>
          </a:p>
          <a:p>
            <a:r>
              <a:rPr lang="en-US" sz="1600" dirty="0"/>
              <a:t>When combined, one third of the completed DNS measurements did not also complete the Web measurement</a:t>
            </a:r>
          </a:p>
        </p:txBody>
      </p:sp>
      <p:pic>
        <p:nvPicPr>
          <p:cNvPr id="5" name="Picture 4" descr="A graph of different colored lines&#10;&#10;AI-generated content may be incorrect.">
            <a:extLst>
              <a:ext uri="{FF2B5EF4-FFF2-40B4-BE49-F238E27FC236}">
                <a16:creationId xmlns:a16="http://schemas.microsoft.com/office/drawing/2014/main" id="{A481919F-E33D-5605-C30F-1EC3DC4D7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784" y="1063229"/>
            <a:ext cx="5455216" cy="3817346"/>
          </a:xfrm>
          <a:prstGeom prst="rect">
            <a:avLst/>
          </a:prstGeom>
        </p:spPr>
      </p:pic>
      <p:sp>
        <p:nvSpPr>
          <p:cNvPr id="6" name="Freeform 5">
            <a:extLst>
              <a:ext uri="{FF2B5EF4-FFF2-40B4-BE49-F238E27FC236}">
                <a16:creationId xmlns:a16="http://schemas.microsoft.com/office/drawing/2014/main" id="{FC1DC8EE-41FD-598C-4D10-6A3EC15B6715}"/>
              </a:ext>
            </a:extLst>
          </p:cNvPr>
          <p:cNvSpPr/>
          <p:nvPr/>
        </p:nvSpPr>
        <p:spPr>
          <a:xfrm>
            <a:off x="5693558" y="2243592"/>
            <a:ext cx="115930" cy="599954"/>
          </a:xfrm>
          <a:custGeom>
            <a:avLst/>
            <a:gdLst>
              <a:gd name="csX0" fmla="*/ 106 w 115930"/>
              <a:gd name="csY0" fmla="*/ 499608 h 599954"/>
              <a:gd name="csX1" fmla="*/ 48874 w 115930"/>
              <a:gd name="csY1" fmla="*/ 584952 h 599954"/>
              <a:gd name="csX2" fmla="*/ 115930 w 115930"/>
              <a:gd name="csY2" fmla="*/ 493512 h 599954"/>
              <a:gd name="csX3" fmla="*/ 48874 w 115930"/>
              <a:gd name="csY3" fmla="*/ 578856 h 599954"/>
              <a:gd name="csX4" fmla="*/ 54970 w 115930"/>
              <a:gd name="csY4" fmla="*/ 24120 h 599954"/>
              <a:gd name="csX5" fmla="*/ 106 w 115930"/>
              <a:gd name="csY5" fmla="*/ 91176 h 599954"/>
              <a:gd name="csX6" fmla="*/ 42778 w 115930"/>
              <a:gd name="csY6" fmla="*/ 11928 h 599954"/>
              <a:gd name="csX7" fmla="*/ 103738 w 115930"/>
              <a:gd name="csY7" fmla="*/ 103368 h 5999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15930" h="599954">
                <a:moveTo>
                  <a:pt x="106" y="499608"/>
                </a:moveTo>
                <a:cubicBezTo>
                  <a:pt x="14838" y="542788"/>
                  <a:pt x="29570" y="585968"/>
                  <a:pt x="48874" y="584952"/>
                </a:cubicBezTo>
                <a:cubicBezTo>
                  <a:pt x="68178" y="583936"/>
                  <a:pt x="115930" y="494528"/>
                  <a:pt x="115930" y="493512"/>
                </a:cubicBezTo>
                <a:cubicBezTo>
                  <a:pt x="115930" y="492496"/>
                  <a:pt x="59034" y="657088"/>
                  <a:pt x="48874" y="578856"/>
                </a:cubicBezTo>
                <a:cubicBezTo>
                  <a:pt x="38714" y="500624"/>
                  <a:pt x="63098" y="105400"/>
                  <a:pt x="54970" y="24120"/>
                </a:cubicBezTo>
                <a:cubicBezTo>
                  <a:pt x="46842" y="-57160"/>
                  <a:pt x="2138" y="93208"/>
                  <a:pt x="106" y="91176"/>
                </a:cubicBezTo>
                <a:cubicBezTo>
                  <a:pt x="-1926" y="89144"/>
                  <a:pt x="25506" y="9896"/>
                  <a:pt x="42778" y="11928"/>
                </a:cubicBezTo>
                <a:cubicBezTo>
                  <a:pt x="60050" y="13960"/>
                  <a:pt x="81894" y="58664"/>
                  <a:pt x="103738" y="103368"/>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 name="TextBox 6">
            <a:extLst>
              <a:ext uri="{FF2B5EF4-FFF2-40B4-BE49-F238E27FC236}">
                <a16:creationId xmlns:a16="http://schemas.microsoft.com/office/drawing/2014/main" id="{241C8A73-725F-7BDB-E720-26E4E19080E2}"/>
              </a:ext>
            </a:extLst>
          </p:cNvPr>
          <p:cNvSpPr txBox="1"/>
          <p:nvPr/>
        </p:nvSpPr>
        <p:spPr>
          <a:xfrm>
            <a:off x="5809488" y="2387086"/>
            <a:ext cx="44178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1">
                    <a:lumMod val="75000"/>
                  </a:schemeClr>
                </a:solidFill>
                <a:effectLst/>
                <a:uFillTx/>
                <a:latin typeface="Max's Handwritin" pitchFamily="2" charset="0"/>
                <a:sym typeface="Helvetica"/>
              </a:rPr>
              <a:t>+40%</a:t>
            </a:r>
          </a:p>
        </p:txBody>
      </p:sp>
      <p:sp>
        <p:nvSpPr>
          <p:cNvPr id="8" name="Freeform 7">
            <a:extLst>
              <a:ext uri="{FF2B5EF4-FFF2-40B4-BE49-F238E27FC236}">
                <a16:creationId xmlns:a16="http://schemas.microsoft.com/office/drawing/2014/main" id="{D123B827-F916-60EB-5782-4F98C90061A8}"/>
              </a:ext>
            </a:extLst>
          </p:cNvPr>
          <p:cNvSpPr/>
          <p:nvPr/>
        </p:nvSpPr>
        <p:spPr>
          <a:xfrm>
            <a:off x="4742688" y="1395644"/>
            <a:ext cx="219456" cy="1430460"/>
          </a:xfrm>
          <a:custGeom>
            <a:avLst/>
            <a:gdLst>
              <a:gd name="csX0" fmla="*/ 36576 w 219456"/>
              <a:gd name="csY0" fmla="*/ 158836 h 1430460"/>
              <a:gd name="csX1" fmla="*/ 109728 w 219456"/>
              <a:gd name="csY1" fmla="*/ 67396 h 1430460"/>
              <a:gd name="csX2" fmla="*/ 219456 w 219456"/>
              <a:gd name="csY2" fmla="*/ 171028 h 1430460"/>
              <a:gd name="csX3" fmla="*/ 109728 w 219456"/>
              <a:gd name="csY3" fmla="*/ 67396 h 1430460"/>
              <a:gd name="csX4" fmla="*/ 91440 w 219456"/>
              <a:gd name="csY4" fmla="*/ 1359748 h 1430460"/>
              <a:gd name="csX5" fmla="*/ 152400 w 219456"/>
              <a:gd name="csY5" fmla="*/ 1274404 h 1430460"/>
              <a:gd name="csX6" fmla="*/ 115824 w 219456"/>
              <a:gd name="csY6" fmla="*/ 1396324 h 1430460"/>
              <a:gd name="csX7" fmla="*/ 0 w 219456"/>
              <a:gd name="csY7" fmla="*/ 1304884 h 14304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19456" h="1430460">
                <a:moveTo>
                  <a:pt x="36576" y="158836"/>
                </a:moveTo>
                <a:cubicBezTo>
                  <a:pt x="57912" y="112100"/>
                  <a:pt x="79248" y="65364"/>
                  <a:pt x="109728" y="67396"/>
                </a:cubicBezTo>
                <a:cubicBezTo>
                  <a:pt x="140208" y="69428"/>
                  <a:pt x="219456" y="171028"/>
                  <a:pt x="219456" y="171028"/>
                </a:cubicBezTo>
                <a:cubicBezTo>
                  <a:pt x="219456" y="171028"/>
                  <a:pt x="131064" y="-130724"/>
                  <a:pt x="109728" y="67396"/>
                </a:cubicBezTo>
                <a:cubicBezTo>
                  <a:pt x="88392" y="265516"/>
                  <a:pt x="84328" y="1158580"/>
                  <a:pt x="91440" y="1359748"/>
                </a:cubicBezTo>
                <a:cubicBezTo>
                  <a:pt x="98552" y="1560916"/>
                  <a:pt x="148336" y="1268308"/>
                  <a:pt x="152400" y="1274404"/>
                </a:cubicBezTo>
                <a:cubicBezTo>
                  <a:pt x="156464" y="1280500"/>
                  <a:pt x="141224" y="1391244"/>
                  <a:pt x="115824" y="1396324"/>
                </a:cubicBezTo>
                <a:cubicBezTo>
                  <a:pt x="90424" y="1401404"/>
                  <a:pt x="45212" y="1353144"/>
                  <a:pt x="0" y="1304884"/>
                </a:cubicBezTo>
              </a:path>
            </a:pathLst>
          </a:custGeom>
          <a:noFill/>
          <a:ln w="25400" cap="flat">
            <a:solidFill>
              <a:schemeClr val="accent4">
                <a:lumMod val="60000"/>
                <a:lumOff val="4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 name="TextBox 8">
            <a:extLst>
              <a:ext uri="{FF2B5EF4-FFF2-40B4-BE49-F238E27FC236}">
                <a16:creationId xmlns:a16="http://schemas.microsoft.com/office/drawing/2014/main" id="{EBA7F65D-BF26-1A25-55C1-1588DC0CF865}"/>
              </a:ext>
            </a:extLst>
          </p:cNvPr>
          <p:cNvSpPr txBox="1"/>
          <p:nvPr/>
        </p:nvSpPr>
        <p:spPr>
          <a:xfrm>
            <a:off x="4886067" y="1612894"/>
            <a:ext cx="44819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B050"/>
                </a:solidFill>
                <a:effectLst/>
                <a:uFillTx/>
                <a:latin typeface="Max's Handwritin" pitchFamily="2" charset="0"/>
                <a:sym typeface="Helvetica"/>
              </a:rPr>
              <a:t>+80%</a:t>
            </a:r>
          </a:p>
        </p:txBody>
      </p:sp>
      <p:sp>
        <p:nvSpPr>
          <p:cNvPr id="4" name="Slide Number Placeholder 3">
            <a:extLst>
              <a:ext uri="{FF2B5EF4-FFF2-40B4-BE49-F238E27FC236}">
                <a16:creationId xmlns:a16="http://schemas.microsoft.com/office/drawing/2014/main" id="{85E505E5-0B8F-6DFE-F6F0-8D10F1D0E3F7}"/>
              </a:ext>
            </a:extLst>
          </p:cNvPr>
          <p:cNvSpPr>
            <a:spLocks noGrp="1"/>
          </p:cNvSpPr>
          <p:nvPr>
            <p:ph type="sldNum" sz="quarter" idx="2"/>
          </p:nvPr>
        </p:nvSpPr>
        <p:spPr/>
        <p:txBody>
          <a:bodyPr/>
          <a:lstStyle/>
          <a:p>
            <a:fld id="{86CB4B4D-7CA3-9044-876B-883B54F8677D}" type="slidenum">
              <a:rPr lang="en-AU" smtClean="0"/>
              <a:t>31</a:t>
            </a:fld>
            <a:endParaRPr lang="en-AU"/>
          </a:p>
        </p:txBody>
      </p:sp>
    </p:spTree>
    <p:extLst>
      <p:ext uri="{BB962C8B-B14F-4D97-AF65-F5344CB8AC3E}">
        <p14:creationId xmlns:p14="http://schemas.microsoft.com/office/powerpoint/2010/main" val="70591684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4A2C-22FA-F8AF-DFB4-F698170B525A}"/>
              </a:ext>
            </a:extLst>
          </p:cNvPr>
          <p:cNvSpPr>
            <a:spLocks noGrp="1"/>
          </p:cNvSpPr>
          <p:nvPr>
            <p:ph type="title"/>
          </p:nvPr>
        </p:nvSpPr>
        <p:spPr/>
        <p:txBody>
          <a:bodyPr>
            <a:normAutofit fontScale="90000"/>
          </a:bodyPr>
          <a:lstStyle/>
          <a:p>
            <a:r>
              <a:rPr lang="en-US" dirty="0"/>
              <a:t>Combined Web and DNS Measurement</a:t>
            </a:r>
          </a:p>
        </p:txBody>
      </p:sp>
      <p:sp>
        <p:nvSpPr>
          <p:cNvPr id="3" name="Text Placeholder 2">
            <a:extLst>
              <a:ext uri="{FF2B5EF4-FFF2-40B4-BE49-F238E27FC236}">
                <a16:creationId xmlns:a16="http://schemas.microsoft.com/office/drawing/2014/main" id="{65556EDD-63F2-803E-030E-BADCC166FDA3}"/>
              </a:ext>
            </a:extLst>
          </p:cNvPr>
          <p:cNvSpPr>
            <a:spLocks noGrp="1"/>
          </p:cNvSpPr>
          <p:nvPr>
            <p:ph type="body" idx="1"/>
          </p:nvPr>
        </p:nvSpPr>
        <p:spPr>
          <a:xfrm>
            <a:off x="395537" y="1200150"/>
            <a:ext cx="2640652" cy="3423829"/>
          </a:xfrm>
        </p:spPr>
        <p:txBody>
          <a:bodyPr>
            <a:normAutofit/>
          </a:bodyPr>
          <a:lstStyle/>
          <a:p>
            <a:r>
              <a:rPr lang="en-US" sz="1200" dirty="0"/>
              <a:t>Adding the Web measurement to the DNS measurement only adds a further 3% to the overall result</a:t>
            </a:r>
          </a:p>
          <a:p>
            <a:endParaRPr lang="en-US" sz="1200" dirty="0"/>
          </a:p>
          <a:p>
            <a:r>
              <a:rPr lang="en-US" sz="1200" dirty="0"/>
              <a:t>There is a small population of users where the Web fetch indicates a successful query to a IPv6-only server, yet the DNS-only method failed to give an answer</a:t>
            </a:r>
          </a:p>
          <a:p>
            <a:r>
              <a:rPr lang="en-US" sz="1200" dirty="0"/>
              <a:t>There is a larger population of users where the DNS-only result indicates success, but there is no web object fetch </a:t>
            </a:r>
          </a:p>
          <a:p>
            <a:endParaRPr lang="en-US" sz="1200" dirty="0"/>
          </a:p>
        </p:txBody>
      </p:sp>
      <p:pic>
        <p:nvPicPr>
          <p:cNvPr id="5" name="Picture 4" descr="A graph showing the number of data&#10;&#10;AI-generated content may be incorrect.">
            <a:extLst>
              <a:ext uri="{FF2B5EF4-FFF2-40B4-BE49-F238E27FC236}">
                <a16:creationId xmlns:a16="http://schemas.microsoft.com/office/drawing/2014/main" id="{2BA9A5EC-A7CD-03CC-4DEE-C5AB6701E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188" y="1063229"/>
            <a:ext cx="5793209" cy="3997452"/>
          </a:xfrm>
          <a:prstGeom prst="rect">
            <a:avLst/>
          </a:prstGeom>
        </p:spPr>
      </p:pic>
      <p:sp>
        <p:nvSpPr>
          <p:cNvPr id="4" name="Slide Number Placeholder 3">
            <a:extLst>
              <a:ext uri="{FF2B5EF4-FFF2-40B4-BE49-F238E27FC236}">
                <a16:creationId xmlns:a16="http://schemas.microsoft.com/office/drawing/2014/main" id="{B8352307-9364-B638-4909-7BE3A7AEE509}"/>
              </a:ext>
            </a:extLst>
          </p:cNvPr>
          <p:cNvSpPr>
            <a:spLocks noGrp="1"/>
          </p:cNvSpPr>
          <p:nvPr>
            <p:ph type="sldNum" sz="quarter" idx="2"/>
          </p:nvPr>
        </p:nvSpPr>
        <p:spPr/>
        <p:txBody>
          <a:bodyPr/>
          <a:lstStyle/>
          <a:p>
            <a:fld id="{86CB4B4D-7CA3-9044-876B-883B54F8677D}" type="slidenum">
              <a:rPr lang="en-AU" smtClean="0"/>
              <a:t>32</a:t>
            </a:fld>
            <a:endParaRPr lang="en-AU"/>
          </a:p>
        </p:txBody>
      </p:sp>
    </p:spTree>
    <p:extLst>
      <p:ext uri="{BB962C8B-B14F-4D97-AF65-F5344CB8AC3E}">
        <p14:creationId xmlns:p14="http://schemas.microsoft.com/office/powerpoint/2010/main" val="20103762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AE45-9AD7-B088-2C23-244FFA664915}"/>
              </a:ext>
            </a:extLst>
          </p:cNvPr>
          <p:cNvSpPr>
            <a:spLocks noGrp="1"/>
          </p:cNvSpPr>
          <p:nvPr>
            <p:ph type="title"/>
          </p:nvPr>
        </p:nvSpPr>
        <p:spPr/>
        <p:txBody>
          <a:bodyPr/>
          <a:lstStyle/>
          <a:p>
            <a:r>
              <a:rPr lang="en-US" dirty="0"/>
              <a:t>Observations</a:t>
            </a:r>
          </a:p>
        </p:txBody>
      </p:sp>
      <p:sp>
        <p:nvSpPr>
          <p:cNvPr id="3" name="Text Placeholder 2">
            <a:extLst>
              <a:ext uri="{FF2B5EF4-FFF2-40B4-BE49-F238E27FC236}">
                <a16:creationId xmlns:a16="http://schemas.microsoft.com/office/drawing/2014/main" id="{165BA8A9-68AE-D2AB-2EAD-306F05D9E59B}"/>
              </a:ext>
            </a:extLst>
          </p:cNvPr>
          <p:cNvSpPr>
            <a:spLocks noGrp="1"/>
          </p:cNvSpPr>
          <p:nvPr>
            <p:ph type="body" idx="1"/>
          </p:nvPr>
        </p:nvSpPr>
        <p:spPr/>
        <p:txBody>
          <a:bodyPr>
            <a:normAutofit/>
          </a:bodyPr>
          <a:lstStyle/>
          <a:p>
            <a:r>
              <a:rPr lang="en-US" sz="2000" dirty="0"/>
              <a:t>The deployed DNS behaves in more complex </a:t>
            </a:r>
            <a:r>
              <a:rPr lang="en-US" sz="2000"/>
              <a:t>and obscure </a:t>
            </a:r>
            <a:r>
              <a:rPr lang="en-US" sz="2000" dirty="0"/>
              <a:t>ways than a simple stub/recursive/authoritative model of DNS infrastructure might suggest</a:t>
            </a:r>
          </a:p>
          <a:p>
            <a:pPr lvl="1"/>
            <a:r>
              <a:rPr lang="en-US" sz="2000" dirty="0"/>
              <a:t>Large scale DNS content filtering and DNS monitoring appear to motivate some of this additional DNS </a:t>
            </a:r>
            <a:r>
              <a:rPr lang="en-US" sz="2000" dirty="0" err="1"/>
              <a:t>behaviour</a:t>
            </a:r>
            <a:r>
              <a:rPr lang="en-US" sz="2000" dirty="0"/>
              <a:t> complexity</a:t>
            </a:r>
          </a:p>
          <a:p>
            <a:r>
              <a:rPr lang="en-US" sz="2000" dirty="0"/>
              <a:t>Nevertheless, for many DNS </a:t>
            </a:r>
            <a:r>
              <a:rPr lang="en-US" sz="2000" dirty="0" err="1"/>
              <a:t>behaviour</a:t>
            </a:r>
            <a:r>
              <a:rPr lang="en-US" sz="2000" dirty="0"/>
              <a:t> measurements, remote observation of the DNS is more effective using techniques of Glueless Delegation over Web object fetching</a:t>
            </a:r>
          </a:p>
        </p:txBody>
      </p:sp>
      <p:sp>
        <p:nvSpPr>
          <p:cNvPr id="4" name="Slide Number Placeholder 3">
            <a:extLst>
              <a:ext uri="{FF2B5EF4-FFF2-40B4-BE49-F238E27FC236}">
                <a16:creationId xmlns:a16="http://schemas.microsoft.com/office/drawing/2014/main" id="{AB41E792-ECC7-6D85-FA4B-686CC0DFBF35}"/>
              </a:ext>
            </a:extLst>
          </p:cNvPr>
          <p:cNvSpPr>
            <a:spLocks noGrp="1"/>
          </p:cNvSpPr>
          <p:nvPr>
            <p:ph type="sldNum" sz="quarter" idx="2"/>
          </p:nvPr>
        </p:nvSpPr>
        <p:spPr/>
        <p:txBody>
          <a:bodyPr/>
          <a:lstStyle/>
          <a:p>
            <a:fld id="{86CB4B4D-7CA3-9044-876B-883B54F8677D}" type="slidenum">
              <a:rPr lang="en-AU" smtClean="0"/>
              <a:t>33</a:t>
            </a:fld>
            <a:endParaRPr lang="en-AU"/>
          </a:p>
        </p:txBody>
      </p:sp>
    </p:spTree>
    <p:extLst>
      <p:ext uri="{BB962C8B-B14F-4D97-AF65-F5344CB8AC3E}">
        <p14:creationId xmlns:p14="http://schemas.microsoft.com/office/powerpoint/2010/main" val="248835166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637" y="520241"/>
            <a:ext cx="4339390" cy="857250"/>
          </a:xfrm>
        </p:spPr>
        <p:txBody>
          <a:bodyPr>
            <a:normAutofit/>
          </a:bodyPr>
          <a:lstStyle/>
          <a:p>
            <a:r>
              <a:rPr lang="en-US" sz="4950" dirty="0">
                <a:latin typeface="Vadim's Writing"/>
                <a:cs typeface="Vadim's Writing"/>
              </a:rPr>
              <a:t>That’s it!</a:t>
            </a:r>
          </a:p>
        </p:txBody>
      </p:sp>
      <p:sp>
        <p:nvSpPr>
          <p:cNvPr id="4" name="Rectangle 2"/>
          <p:cNvSpPr>
            <a:spLocks/>
          </p:cNvSpPr>
          <p:nvPr/>
        </p:nvSpPr>
        <p:spPr bwMode="auto">
          <a:xfrm rot="21136525">
            <a:off x="3169064" y="2377160"/>
            <a:ext cx="2408481" cy="885312"/>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pPr algn="ctr">
              <a:defRPr/>
            </a:pPr>
            <a:r>
              <a:rPr lang="en-US" sz="1200" b="1" dirty="0">
                <a:effectLst>
                  <a:outerShdw blurRad="38100" dist="38100" dir="2700000" algn="tl">
                    <a:srgbClr val="FFFFFF"/>
                  </a:outerShdw>
                </a:effectLst>
                <a:latin typeface="AhnbergHand"/>
                <a:ea typeface="ＭＳ Ｐゴシック" charset="0"/>
                <a:cs typeface="AhnbergHand"/>
                <a:sym typeface="Bradley Hand ITC TT-Bold" charset="0"/>
              </a:rPr>
              <a:t>Questions?</a:t>
            </a:r>
          </a:p>
        </p:txBody>
      </p:sp>
      <p:sp>
        <p:nvSpPr>
          <p:cNvPr id="3" name="Slide Number Placeholder 2">
            <a:extLst>
              <a:ext uri="{FF2B5EF4-FFF2-40B4-BE49-F238E27FC236}">
                <a16:creationId xmlns:a16="http://schemas.microsoft.com/office/drawing/2014/main" id="{35650D46-596A-9209-9466-4683159C20C9}"/>
              </a:ext>
            </a:extLst>
          </p:cNvPr>
          <p:cNvSpPr>
            <a:spLocks noGrp="1"/>
          </p:cNvSpPr>
          <p:nvPr>
            <p:ph type="sldNum" sz="quarter" idx="2"/>
          </p:nvPr>
        </p:nvSpPr>
        <p:spPr/>
        <p:txBody>
          <a:bodyPr/>
          <a:lstStyle/>
          <a:p>
            <a:fld id="{86CB4B4D-7CA3-9044-876B-883B54F8677D}" type="slidenum">
              <a:rPr lang="en-AU" smtClean="0"/>
              <a:t>34</a:t>
            </a:fld>
            <a:endParaRPr lang="en-AU"/>
          </a:p>
        </p:txBody>
      </p:sp>
    </p:spTree>
    <p:extLst>
      <p:ext uri="{BB962C8B-B14F-4D97-AF65-F5344CB8AC3E}">
        <p14:creationId xmlns:p14="http://schemas.microsoft.com/office/powerpoint/2010/main" val="14901395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821A-338E-F9A3-5562-F922D593C8E2}"/>
              </a:ext>
            </a:extLst>
          </p:cNvPr>
          <p:cNvSpPr>
            <a:spLocks noGrp="1"/>
          </p:cNvSpPr>
          <p:nvPr>
            <p:ph type="title"/>
          </p:nvPr>
        </p:nvSpPr>
        <p:spPr/>
        <p:txBody>
          <a:bodyPr>
            <a:normAutofit/>
          </a:bodyPr>
          <a:lstStyle/>
          <a:p>
            <a:r>
              <a:rPr lang="en-US" dirty="0"/>
              <a:t>The assumption behind 3901bis</a:t>
            </a:r>
          </a:p>
        </p:txBody>
      </p:sp>
      <p:sp>
        <p:nvSpPr>
          <p:cNvPr id="3" name="Text Placeholder 2">
            <a:extLst>
              <a:ext uri="{FF2B5EF4-FFF2-40B4-BE49-F238E27FC236}">
                <a16:creationId xmlns:a16="http://schemas.microsoft.com/office/drawing/2014/main" id="{051A8516-4A6E-919E-75BF-399615947385}"/>
              </a:ext>
            </a:extLst>
          </p:cNvPr>
          <p:cNvSpPr>
            <a:spLocks noGrp="1"/>
          </p:cNvSpPr>
          <p:nvPr>
            <p:ph type="body" idx="1"/>
          </p:nvPr>
        </p:nvSpPr>
        <p:spPr/>
        <p:txBody>
          <a:bodyPr/>
          <a:lstStyle/>
          <a:p>
            <a:pPr marL="0" indent="0">
              <a:buNone/>
            </a:pPr>
            <a:r>
              <a:rPr lang="en-US" dirty="0"/>
              <a:t>That IPv6 is now a mature and well understood technology, and using IPv6 as the transport for the DNS is as efficient and as fast as using IPv4</a:t>
            </a:r>
          </a:p>
        </p:txBody>
      </p:sp>
      <p:sp>
        <p:nvSpPr>
          <p:cNvPr id="4" name="Slide Number Placeholder 3">
            <a:extLst>
              <a:ext uri="{FF2B5EF4-FFF2-40B4-BE49-F238E27FC236}">
                <a16:creationId xmlns:a16="http://schemas.microsoft.com/office/drawing/2014/main" id="{878492DC-2FB8-6D2B-5A39-E0E98FF85A02}"/>
              </a:ext>
            </a:extLst>
          </p:cNvPr>
          <p:cNvSpPr>
            <a:spLocks noGrp="1"/>
          </p:cNvSpPr>
          <p:nvPr>
            <p:ph type="sldNum" sz="quarter" idx="2"/>
          </p:nvPr>
        </p:nvSpPr>
        <p:spPr/>
        <p:txBody>
          <a:bodyPr/>
          <a:lstStyle/>
          <a:p>
            <a:fld id="{86CB4B4D-7CA3-9044-876B-883B54F8677D}" type="slidenum">
              <a:rPr lang="en-AU" smtClean="0"/>
              <a:t>4</a:t>
            </a:fld>
            <a:endParaRPr lang="en-AU"/>
          </a:p>
        </p:txBody>
      </p:sp>
    </p:spTree>
    <p:extLst>
      <p:ext uri="{BB962C8B-B14F-4D97-AF65-F5344CB8AC3E}">
        <p14:creationId xmlns:p14="http://schemas.microsoft.com/office/powerpoint/2010/main" val="38852251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7863C-E56E-0EF6-8C37-986A5663C0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F371CE-FECC-DB7C-93D7-10D7936D3E4F}"/>
              </a:ext>
            </a:extLst>
          </p:cNvPr>
          <p:cNvSpPr>
            <a:spLocks noGrp="1"/>
          </p:cNvSpPr>
          <p:nvPr>
            <p:ph type="title"/>
          </p:nvPr>
        </p:nvSpPr>
        <p:spPr/>
        <p:txBody>
          <a:bodyPr>
            <a:normAutofit/>
          </a:bodyPr>
          <a:lstStyle/>
          <a:p>
            <a:r>
              <a:rPr lang="en-US" dirty="0"/>
              <a:t>The assumption behind 3901bis</a:t>
            </a:r>
          </a:p>
        </p:txBody>
      </p:sp>
      <p:sp>
        <p:nvSpPr>
          <p:cNvPr id="3" name="Text Placeholder 2">
            <a:extLst>
              <a:ext uri="{FF2B5EF4-FFF2-40B4-BE49-F238E27FC236}">
                <a16:creationId xmlns:a16="http://schemas.microsoft.com/office/drawing/2014/main" id="{D2617F1D-7832-5444-607C-786455F80748}"/>
              </a:ext>
            </a:extLst>
          </p:cNvPr>
          <p:cNvSpPr>
            <a:spLocks noGrp="1"/>
          </p:cNvSpPr>
          <p:nvPr>
            <p:ph type="body" idx="1"/>
          </p:nvPr>
        </p:nvSpPr>
        <p:spPr/>
        <p:txBody>
          <a:bodyPr/>
          <a:lstStyle/>
          <a:p>
            <a:pPr marL="0" indent="0">
              <a:buNone/>
            </a:pPr>
            <a:r>
              <a:rPr lang="en-US"/>
              <a:t>That IPv6 is now a mature and well understood technology, and using IPv6 as the transport for the DNS is as efficient and as fast as using IPv4</a:t>
            </a:r>
          </a:p>
        </p:txBody>
      </p:sp>
      <p:sp>
        <p:nvSpPr>
          <p:cNvPr id="5" name="TextBox 4">
            <a:extLst>
              <a:ext uri="{FF2B5EF4-FFF2-40B4-BE49-F238E27FC236}">
                <a16:creationId xmlns:a16="http://schemas.microsoft.com/office/drawing/2014/main" id="{520B70EC-CBFE-53B6-4DC0-9751B4526DF2}"/>
              </a:ext>
            </a:extLst>
          </p:cNvPr>
          <p:cNvSpPr txBox="1"/>
          <p:nvPr/>
        </p:nvSpPr>
        <p:spPr>
          <a:xfrm rot="20842298">
            <a:off x="1252694" y="1551475"/>
            <a:ext cx="4810993" cy="369332"/>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rgbClr val="FF0000"/>
                </a:solidFill>
                <a:latin typeface="Powderfinger Type" panose="02020709070000000403" pitchFamily="49" charset="77"/>
              </a:rPr>
              <a:t>Is this true in today’s Internet?</a:t>
            </a:r>
          </a:p>
        </p:txBody>
      </p:sp>
      <p:sp>
        <p:nvSpPr>
          <p:cNvPr id="4" name="Slide Number Placeholder 3">
            <a:extLst>
              <a:ext uri="{FF2B5EF4-FFF2-40B4-BE49-F238E27FC236}">
                <a16:creationId xmlns:a16="http://schemas.microsoft.com/office/drawing/2014/main" id="{AE4DB34E-C35A-9A38-E84A-7D88B85EEA1E}"/>
              </a:ext>
            </a:extLst>
          </p:cNvPr>
          <p:cNvSpPr>
            <a:spLocks noGrp="1"/>
          </p:cNvSpPr>
          <p:nvPr>
            <p:ph type="sldNum" sz="quarter" idx="2"/>
          </p:nvPr>
        </p:nvSpPr>
        <p:spPr/>
        <p:txBody>
          <a:bodyPr/>
          <a:lstStyle/>
          <a:p>
            <a:fld id="{86CB4B4D-7CA3-9044-876B-883B54F8677D}" type="slidenum">
              <a:rPr lang="en-AU" smtClean="0"/>
              <a:t>5</a:t>
            </a:fld>
            <a:endParaRPr lang="en-AU"/>
          </a:p>
        </p:txBody>
      </p:sp>
    </p:spTree>
    <p:extLst>
      <p:ext uri="{BB962C8B-B14F-4D97-AF65-F5344CB8AC3E}">
        <p14:creationId xmlns:p14="http://schemas.microsoft.com/office/powerpoint/2010/main" val="27242543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4E9D6-375C-231E-1334-774AEC13FB68}"/>
              </a:ext>
            </a:extLst>
          </p:cNvPr>
          <p:cNvSpPr>
            <a:spLocks noGrp="1"/>
          </p:cNvSpPr>
          <p:nvPr>
            <p:ph type="title"/>
          </p:nvPr>
        </p:nvSpPr>
        <p:spPr/>
        <p:txBody>
          <a:bodyPr/>
          <a:lstStyle/>
          <a:p>
            <a:r>
              <a:rPr lang="en-US" dirty="0"/>
              <a:t>IPv6 and the DNS</a:t>
            </a:r>
          </a:p>
        </p:txBody>
      </p:sp>
      <p:sp>
        <p:nvSpPr>
          <p:cNvPr id="3" name="Text Placeholder 2">
            <a:extLst>
              <a:ext uri="{FF2B5EF4-FFF2-40B4-BE49-F238E27FC236}">
                <a16:creationId xmlns:a16="http://schemas.microsoft.com/office/drawing/2014/main" id="{958DDA9E-B982-D273-4273-1DDAE9C2A948}"/>
              </a:ext>
            </a:extLst>
          </p:cNvPr>
          <p:cNvSpPr>
            <a:spLocks noGrp="1"/>
          </p:cNvSpPr>
          <p:nvPr>
            <p:ph type="body" idx="1"/>
          </p:nvPr>
        </p:nvSpPr>
        <p:spPr/>
        <p:txBody>
          <a:bodyPr>
            <a:normAutofit/>
          </a:bodyPr>
          <a:lstStyle/>
          <a:p>
            <a:pPr marL="0" indent="0">
              <a:buNone/>
            </a:pPr>
            <a:r>
              <a:rPr lang="en-US" dirty="0"/>
              <a:t>How widely is the use of IPv6 supported in the Internet’s DNS?</a:t>
            </a:r>
          </a:p>
          <a:p>
            <a:pPr>
              <a:spcBef>
                <a:spcPts val="600"/>
              </a:spcBef>
            </a:pPr>
            <a:r>
              <a:rPr lang="en-US" sz="1900" dirty="0"/>
              <a:t>If you placed authoritative servers on an IPv6-only service how many users would be able to reach you?</a:t>
            </a:r>
          </a:p>
          <a:p>
            <a:pPr marL="0" indent="0">
              <a:buNone/>
            </a:pPr>
            <a:endParaRPr lang="en-US" dirty="0"/>
          </a:p>
        </p:txBody>
      </p:sp>
      <p:sp>
        <p:nvSpPr>
          <p:cNvPr id="4" name="Slide Number Placeholder 3">
            <a:extLst>
              <a:ext uri="{FF2B5EF4-FFF2-40B4-BE49-F238E27FC236}">
                <a16:creationId xmlns:a16="http://schemas.microsoft.com/office/drawing/2014/main" id="{89A5CE16-6EEB-E536-2CB8-7EA3AD3CB879}"/>
              </a:ext>
            </a:extLst>
          </p:cNvPr>
          <p:cNvSpPr>
            <a:spLocks noGrp="1"/>
          </p:cNvSpPr>
          <p:nvPr>
            <p:ph type="sldNum" sz="quarter" idx="2"/>
          </p:nvPr>
        </p:nvSpPr>
        <p:spPr/>
        <p:txBody>
          <a:bodyPr/>
          <a:lstStyle/>
          <a:p>
            <a:fld id="{86CB4B4D-7CA3-9044-876B-883B54F8677D}" type="slidenum">
              <a:rPr lang="en-AU" smtClean="0"/>
              <a:t>6</a:t>
            </a:fld>
            <a:endParaRPr lang="en-AU"/>
          </a:p>
        </p:txBody>
      </p:sp>
    </p:spTree>
    <p:extLst>
      <p:ext uri="{BB962C8B-B14F-4D97-AF65-F5344CB8AC3E}">
        <p14:creationId xmlns:p14="http://schemas.microsoft.com/office/powerpoint/2010/main" val="26295576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711ED-BA8B-34D1-2288-7688D95FFCB6}"/>
              </a:ext>
            </a:extLst>
          </p:cNvPr>
          <p:cNvSpPr>
            <a:spLocks noGrp="1"/>
          </p:cNvSpPr>
          <p:nvPr>
            <p:ph type="title"/>
          </p:nvPr>
        </p:nvSpPr>
        <p:spPr/>
        <p:txBody>
          <a:bodyPr/>
          <a:lstStyle/>
          <a:p>
            <a:r>
              <a:rPr lang="en-US" dirty="0"/>
              <a:t>Measuring the DNS</a:t>
            </a:r>
          </a:p>
        </p:txBody>
      </p:sp>
      <p:sp>
        <p:nvSpPr>
          <p:cNvPr id="3" name="Text Placeholder 2">
            <a:extLst>
              <a:ext uri="{FF2B5EF4-FFF2-40B4-BE49-F238E27FC236}">
                <a16:creationId xmlns:a16="http://schemas.microsoft.com/office/drawing/2014/main" id="{02B9DFCA-BA75-CB10-E8A8-74134AF356FB}"/>
              </a:ext>
            </a:extLst>
          </p:cNvPr>
          <p:cNvSpPr>
            <a:spLocks noGrp="1"/>
          </p:cNvSpPr>
          <p:nvPr>
            <p:ph type="body" idx="1"/>
          </p:nvPr>
        </p:nvSpPr>
        <p:spPr/>
        <p:txBody>
          <a:bodyPr/>
          <a:lstStyle/>
          <a:p>
            <a:r>
              <a:rPr lang="en-US" dirty="0"/>
              <a:t>Is not as straightforward as it might sound…</a:t>
            </a:r>
          </a:p>
        </p:txBody>
      </p:sp>
      <p:sp>
        <p:nvSpPr>
          <p:cNvPr id="4" name="Slide Number Placeholder 3">
            <a:extLst>
              <a:ext uri="{FF2B5EF4-FFF2-40B4-BE49-F238E27FC236}">
                <a16:creationId xmlns:a16="http://schemas.microsoft.com/office/drawing/2014/main" id="{F2D6FFDF-75E0-2A19-D93D-DAC67914BC08}"/>
              </a:ext>
            </a:extLst>
          </p:cNvPr>
          <p:cNvSpPr>
            <a:spLocks noGrp="1"/>
          </p:cNvSpPr>
          <p:nvPr>
            <p:ph type="sldNum" sz="quarter" idx="2"/>
          </p:nvPr>
        </p:nvSpPr>
        <p:spPr/>
        <p:txBody>
          <a:bodyPr/>
          <a:lstStyle/>
          <a:p>
            <a:fld id="{86CB4B4D-7CA3-9044-876B-883B54F8677D}" type="slidenum">
              <a:rPr lang="en-AU" smtClean="0"/>
              <a:t>7</a:t>
            </a:fld>
            <a:endParaRPr lang="en-AU"/>
          </a:p>
        </p:txBody>
      </p:sp>
    </p:spTree>
    <p:extLst>
      <p:ext uri="{BB962C8B-B14F-4D97-AF65-F5344CB8AC3E}">
        <p14:creationId xmlns:p14="http://schemas.microsoft.com/office/powerpoint/2010/main" val="12500585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91819-2EF0-4656-B270-925E612A15CF}"/>
              </a:ext>
            </a:extLst>
          </p:cNvPr>
          <p:cNvSpPr>
            <a:spLocks noGrp="1"/>
          </p:cNvSpPr>
          <p:nvPr>
            <p:ph type="title"/>
          </p:nvPr>
        </p:nvSpPr>
        <p:spPr/>
        <p:txBody>
          <a:bodyPr>
            <a:normAutofit fontScale="90000"/>
          </a:bodyPr>
          <a:lstStyle/>
          <a:p>
            <a:r>
              <a:rPr lang="en-US" dirty="0"/>
              <a:t>Measuring DNS Resolver </a:t>
            </a:r>
            <a:r>
              <a:rPr lang="en-US" dirty="0" err="1"/>
              <a:t>Behaviour</a:t>
            </a:r>
            <a:endParaRPr lang="en-US" dirty="0"/>
          </a:p>
        </p:txBody>
      </p:sp>
      <p:sp>
        <p:nvSpPr>
          <p:cNvPr id="3" name="Text Placeholder 2">
            <a:extLst>
              <a:ext uri="{FF2B5EF4-FFF2-40B4-BE49-F238E27FC236}">
                <a16:creationId xmlns:a16="http://schemas.microsoft.com/office/drawing/2014/main" id="{0E09EBBE-81F9-714E-6035-838A91A3288F}"/>
              </a:ext>
            </a:extLst>
          </p:cNvPr>
          <p:cNvSpPr>
            <a:spLocks noGrp="1"/>
          </p:cNvSpPr>
          <p:nvPr>
            <p:ph type="body" idx="1"/>
          </p:nvPr>
        </p:nvSpPr>
        <p:spPr/>
        <p:txBody>
          <a:bodyPr>
            <a:normAutofit fontScale="85000" lnSpcReduction="20000"/>
          </a:bodyPr>
          <a:lstStyle/>
          <a:p>
            <a:pPr marL="0" indent="0">
              <a:spcBef>
                <a:spcPts val="300"/>
              </a:spcBef>
              <a:buNone/>
            </a:pPr>
            <a:r>
              <a:rPr lang="en-AU" sz="2200" b="1" dirty="0"/>
              <a:t>We really don’t understand what a “resolver” is!</a:t>
            </a:r>
          </a:p>
          <a:p>
            <a:pPr marL="800089" lvl="1" indent="-342900">
              <a:spcBef>
                <a:spcPts val="300"/>
              </a:spcBef>
            </a:pPr>
            <a:r>
              <a:rPr lang="en-AU" sz="2200" dirty="0"/>
              <a:t>It could be a single platform running an instance of DNS resolver code</a:t>
            </a:r>
          </a:p>
          <a:p>
            <a:pPr marL="800089" lvl="1" indent="-342900">
              <a:spcBef>
                <a:spcPts val="300"/>
              </a:spcBef>
            </a:pPr>
            <a:r>
              <a:rPr lang="en-AU" sz="2200" dirty="0"/>
              <a:t>It could be a collection of independent back-end systems with a load distributor front end facing clients</a:t>
            </a:r>
          </a:p>
          <a:p>
            <a:pPr marL="800089" lvl="1" indent="-342900">
              <a:spcBef>
                <a:spcPts val="300"/>
              </a:spcBef>
            </a:pPr>
            <a:r>
              <a:rPr lang="en-AU" sz="2200" dirty="0"/>
              <a:t>It could be a hybrid collection where the back ends synchronise each other to emulate a common cache</a:t>
            </a:r>
          </a:p>
          <a:p>
            <a:pPr marL="800089" lvl="1" indent="-342900">
              <a:spcBef>
                <a:spcPts val="300"/>
              </a:spcBef>
            </a:pPr>
            <a:r>
              <a:rPr lang="en-AU" sz="2200" dirty="0"/>
              <a:t>It is a stub, recursive, or forwarding resolver, or a hybrid behaviour distributed across multiple resolution systems</a:t>
            </a:r>
          </a:p>
          <a:p>
            <a:pPr marL="800089" lvl="1" indent="-342900">
              <a:spcBef>
                <a:spcPts val="300"/>
              </a:spcBef>
            </a:pPr>
            <a:r>
              <a:rPr lang="en-AU" sz="2200" dirty="0"/>
              <a:t>A resolver may have 1 client, or millions of clients, or anything in between</a:t>
            </a:r>
          </a:p>
          <a:p>
            <a:pPr marL="800089" lvl="1" indent="-342900">
              <a:spcBef>
                <a:spcPts val="300"/>
              </a:spcBef>
            </a:pPr>
            <a:endParaRPr lang="en-AU" sz="2200" dirty="0"/>
          </a:p>
          <a:p>
            <a:pPr marL="0" indent="0">
              <a:spcBef>
                <a:spcPts val="300"/>
              </a:spcBef>
              <a:buNone/>
            </a:pPr>
            <a:r>
              <a:rPr lang="en-AU" sz="2200" dirty="0"/>
              <a:t>When we talk about </a:t>
            </a:r>
            <a:r>
              <a:rPr lang="en-AU" sz="2200" b="1" dirty="0"/>
              <a:t>DNS Resolvers</a:t>
            </a:r>
            <a:r>
              <a:rPr lang="en-AU" sz="2200" dirty="0"/>
              <a:t> it’s challenging to understand exactly what we are talking about!</a:t>
            </a:r>
          </a:p>
          <a:p>
            <a:endParaRPr lang="en-US" dirty="0"/>
          </a:p>
        </p:txBody>
      </p:sp>
      <p:sp>
        <p:nvSpPr>
          <p:cNvPr id="4" name="Slide Number Placeholder 3">
            <a:extLst>
              <a:ext uri="{FF2B5EF4-FFF2-40B4-BE49-F238E27FC236}">
                <a16:creationId xmlns:a16="http://schemas.microsoft.com/office/drawing/2014/main" id="{A50473B6-A4B1-F69C-89DD-CE0BD4B9B5A7}"/>
              </a:ext>
            </a:extLst>
          </p:cNvPr>
          <p:cNvSpPr>
            <a:spLocks noGrp="1"/>
          </p:cNvSpPr>
          <p:nvPr>
            <p:ph type="sldNum" sz="quarter" idx="2"/>
          </p:nvPr>
        </p:nvSpPr>
        <p:spPr/>
        <p:txBody>
          <a:bodyPr/>
          <a:lstStyle/>
          <a:p>
            <a:fld id="{86CB4B4D-7CA3-9044-876B-883B54F8677D}" type="slidenum">
              <a:rPr lang="en-AU" smtClean="0"/>
              <a:t>8</a:t>
            </a:fld>
            <a:endParaRPr lang="en-AU"/>
          </a:p>
        </p:txBody>
      </p:sp>
    </p:spTree>
    <p:extLst>
      <p:ext uri="{BB962C8B-B14F-4D97-AF65-F5344CB8AC3E}">
        <p14:creationId xmlns:p14="http://schemas.microsoft.com/office/powerpoint/2010/main" val="22779291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3A612-9D03-D4E7-B9EA-B12A31B26AEF}"/>
              </a:ext>
            </a:extLst>
          </p:cNvPr>
          <p:cNvSpPr>
            <a:spLocks noGrp="1"/>
          </p:cNvSpPr>
          <p:nvPr>
            <p:ph type="title"/>
          </p:nvPr>
        </p:nvSpPr>
        <p:spPr/>
        <p:txBody>
          <a:bodyPr/>
          <a:lstStyle/>
          <a:p>
            <a:r>
              <a:rPr lang="en-US" dirty="0"/>
              <a:t>Measuring “DNS Queries”</a:t>
            </a:r>
          </a:p>
        </p:txBody>
      </p:sp>
      <p:sp>
        <p:nvSpPr>
          <p:cNvPr id="3" name="Text Placeholder 2">
            <a:extLst>
              <a:ext uri="{FF2B5EF4-FFF2-40B4-BE49-F238E27FC236}">
                <a16:creationId xmlns:a16="http://schemas.microsoft.com/office/drawing/2014/main" id="{30794BA5-D7A7-AE21-A6B4-FBF57687C326}"/>
              </a:ext>
            </a:extLst>
          </p:cNvPr>
          <p:cNvSpPr>
            <a:spLocks noGrp="1"/>
          </p:cNvSpPr>
          <p:nvPr>
            <p:ph type="body" idx="1"/>
          </p:nvPr>
        </p:nvSpPr>
        <p:spPr/>
        <p:txBody>
          <a:bodyPr>
            <a:normAutofit fontScale="92500" lnSpcReduction="20000"/>
          </a:bodyPr>
          <a:lstStyle/>
          <a:p>
            <a:pPr marL="0" indent="0">
              <a:buNone/>
            </a:pPr>
            <a:r>
              <a:rPr lang="en-AU" b="1" dirty="0"/>
              <a:t>We don’t understand what “a query” is!</a:t>
            </a:r>
          </a:p>
          <a:p>
            <a:pPr marL="457189" lvl="1" indent="0">
              <a:buNone/>
            </a:pPr>
            <a:r>
              <a:rPr lang="en-AU" dirty="0"/>
              <a:t>Which sounds silly, but the distributed resolution process causes a ‘fan out’ of queries as part of the resolution process when a single query may cause a number of ‘discovery’ queries to establish the identity of the authoritative server(s) for the name</a:t>
            </a:r>
          </a:p>
          <a:p>
            <a:pPr marL="457189" lvl="1" indent="0">
              <a:buNone/>
            </a:pPr>
            <a:r>
              <a:rPr lang="en-AU" dirty="0"/>
              <a:t>Resolvers all use their own timers for retransmission</a:t>
            </a:r>
          </a:p>
          <a:p>
            <a:pPr marL="457189" lvl="1" indent="0">
              <a:buNone/>
            </a:pPr>
            <a:r>
              <a:rPr lang="en-AU" dirty="0"/>
              <a:t>Queries have no “hop count” or “resolver path” attached - there is no context to understand the reason for a query</a:t>
            </a:r>
          </a:p>
          <a:p>
            <a:pPr marL="457189" lvl="1" indent="0">
              <a:buNone/>
            </a:pPr>
            <a:r>
              <a:rPr lang="en-AU" dirty="0"/>
              <a:t>Queries appear to have a life of their own!</a:t>
            </a:r>
          </a:p>
          <a:p>
            <a:endParaRPr lang="en-US" dirty="0"/>
          </a:p>
        </p:txBody>
      </p:sp>
      <p:sp>
        <p:nvSpPr>
          <p:cNvPr id="4" name="Slide Number Placeholder 3">
            <a:extLst>
              <a:ext uri="{FF2B5EF4-FFF2-40B4-BE49-F238E27FC236}">
                <a16:creationId xmlns:a16="http://schemas.microsoft.com/office/drawing/2014/main" id="{A0615740-AD0E-8AD8-E288-391E7BF107C2}"/>
              </a:ext>
            </a:extLst>
          </p:cNvPr>
          <p:cNvSpPr>
            <a:spLocks noGrp="1"/>
          </p:cNvSpPr>
          <p:nvPr>
            <p:ph type="sldNum" sz="quarter" idx="2"/>
          </p:nvPr>
        </p:nvSpPr>
        <p:spPr/>
        <p:txBody>
          <a:bodyPr/>
          <a:lstStyle/>
          <a:p>
            <a:fld id="{86CB4B4D-7CA3-9044-876B-883B54F8677D}" type="slidenum">
              <a:rPr lang="en-AU" smtClean="0"/>
              <a:t>9</a:t>
            </a:fld>
            <a:endParaRPr lang="en-AU"/>
          </a:p>
        </p:txBody>
      </p:sp>
    </p:spTree>
    <p:extLst>
      <p:ext uri="{BB962C8B-B14F-4D97-AF65-F5344CB8AC3E}">
        <p14:creationId xmlns:p14="http://schemas.microsoft.com/office/powerpoint/2010/main" val="4144000459"/>
      </p:ext>
    </p:extLst>
  </p:cSld>
  <p:clrMapOvr>
    <a:masterClrMapping/>
  </p:clrMapOvr>
  <p:transition spd="med"/>
</p:sld>
</file>

<file path=ppt/theme/theme1.xml><?xml version="1.0" encoding="utf-8"?>
<a:theme xmlns:a="http://schemas.openxmlformats.org/drawingml/2006/main" name="APNIC33PowerPointTemplateFinal">
  <a:themeElements>
    <a:clrScheme name="APNIC33PowerPointTemplateFinal">
      <a:dk1>
        <a:srgbClr val="000000"/>
      </a:dk1>
      <a:lt1>
        <a:srgbClr val="FFFFFF"/>
      </a:lt1>
      <a:dk2>
        <a:srgbClr val="A7A7A7"/>
      </a:dk2>
      <a:lt2>
        <a:srgbClr val="535353"/>
      </a:lt2>
      <a:accent1>
        <a:srgbClr val="004FBA"/>
      </a:accent1>
      <a:accent2>
        <a:srgbClr val="F27D0A"/>
      </a:accent2>
      <a:accent3>
        <a:srgbClr val="590F4A"/>
      </a:accent3>
      <a:accent4>
        <a:srgbClr val="166813"/>
      </a:accent4>
      <a:accent5>
        <a:srgbClr val="C40836"/>
      </a:accent5>
      <a:accent6>
        <a:srgbClr val="FFCF0A"/>
      </a:accent6>
      <a:hlink>
        <a:srgbClr val="0000FF"/>
      </a:hlink>
      <a:folHlink>
        <a:srgbClr val="FF00FF"/>
      </a:folHlink>
    </a:clrScheme>
    <a:fontScheme name="APNIC33PowerPointTemplateFinal">
      <a:majorFont>
        <a:latin typeface="Calibri"/>
        <a:ea typeface="Calibri"/>
        <a:cs typeface="Calibri"/>
      </a:majorFont>
      <a:minorFont>
        <a:latin typeface="Helvetica"/>
        <a:ea typeface="Helvetica"/>
        <a:cs typeface="Helvetica"/>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PNIC33PowerPointTemplateFinal">
  <a:themeElements>
    <a:clrScheme name="APNIC33PowerPointTemplateFinal">
      <a:dk1>
        <a:srgbClr val="000000"/>
      </a:dk1>
      <a:lt1>
        <a:srgbClr val="FFFFFF"/>
      </a:lt1>
      <a:dk2>
        <a:srgbClr val="A7A7A7"/>
      </a:dk2>
      <a:lt2>
        <a:srgbClr val="535353"/>
      </a:lt2>
      <a:accent1>
        <a:srgbClr val="004FBA"/>
      </a:accent1>
      <a:accent2>
        <a:srgbClr val="F27D0A"/>
      </a:accent2>
      <a:accent3>
        <a:srgbClr val="590F4A"/>
      </a:accent3>
      <a:accent4>
        <a:srgbClr val="166813"/>
      </a:accent4>
      <a:accent5>
        <a:srgbClr val="C40836"/>
      </a:accent5>
      <a:accent6>
        <a:srgbClr val="FFCF0A"/>
      </a:accent6>
      <a:hlink>
        <a:srgbClr val="0000FF"/>
      </a:hlink>
      <a:folHlink>
        <a:srgbClr val="FF00FF"/>
      </a:folHlink>
    </a:clrScheme>
    <a:fontScheme name="APNIC33PowerPointTemplateFinal">
      <a:majorFont>
        <a:latin typeface="Calibri"/>
        <a:ea typeface="Calibri"/>
        <a:cs typeface="Calibri"/>
      </a:majorFont>
      <a:minorFont>
        <a:latin typeface="Helvetica"/>
        <a:ea typeface="Helvetica"/>
        <a:cs typeface="Helvetica"/>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DD99DB75E8AD468526128D747955F7" ma:contentTypeVersion="10" ma:contentTypeDescription="Create a new document." ma:contentTypeScope="" ma:versionID="25ceb78b78c9c74fe27a3e5cb2aa1acb">
  <xsd:schema xmlns:xsd="http://www.w3.org/2001/XMLSchema" xmlns:xs="http://www.w3.org/2001/XMLSchema" xmlns:p="http://schemas.microsoft.com/office/2006/metadata/properties" xmlns:ns2="990b3987-f040-43db-b1b5-2d85fe73dd3e" xmlns:ns3="9ba754fa-f922-42e2-9add-e758af90bab1" targetNamespace="http://schemas.microsoft.com/office/2006/metadata/properties" ma:root="true" ma:fieldsID="737d8e8e979239a89670e62bf4be49dd" ns2:_="" ns3:_="">
    <xsd:import namespace="990b3987-f040-43db-b1b5-2d85fe73dd3e"/>
    <xsd:import namespace="9ba754fa-f922-42e2-9add-e758af90ba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b3987-f040-43db-b1b5-2d85fe73d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a754fa-f922-42e2-9add-e758af90ba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698B0C-667B-4E56-8447-98549628889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BE76C97-97A7-4A26-918B-FC58431047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0b3987-f040-43db-b1b5-2d85fe73dd3e"/>
    <ds:schemaRef ds:uri="9ba754fa-f922-42e2-9add-e758af90ba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1920D4-D4FB-4F14-8AEE-21C2B1A251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15490</TotalTime>
  <Words>1746</Words>
  <Application>Microsoft Macintosh PowerPoint</Application>
  <PresentationFormat>On-screen Show (16:9)</PresentationFormat>
  <Paragraphs>229</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AhnbergHand</vt:lpstr>
      <vt:lpstr>Arial</vt:lpstr>
      <vt:lpstr>Calibri</vt:lpstr>
      <vt:lpstr>Courier New</vt:lpstr>
      <vt:lpstr>Max's Handwritin</vt:lpstr>
      <vt:lpstr>Powderfinger Type</vt:lpstr>
      <vt:lpstr>Vadim's Writing</vt:lpstr>
      <vt:lpstr>APNIC33PowerPointTemplateFinal</vt:lpstr>
      <vt:lpstr>Measuring DNS over IPv6</vt:lpstr>
      <vt:lpstr>RFC Recommendations</vt:lpstr>
      <vt:lpstr>Proposed: 3901bis</vt:lpstr>
      <vt:lpstr>The assumption behind 3901bis</vt:lpstr>
      <vt:lpstr>The assumption behind 3901bis</vt:lpstr>
      <vt:lpstr>IPv6 and the DNS</vt:lpstr>
      <vt:lpstr>Measuring the DNS</vt:lpstr>
      <vt:lpstr>Measuring DNS Resolver Behaviour</vt:lpstr>
      <vt:lpstr>Measuring “DNS Queries”</vt:lpstr>
      <vt:lpstr>Also, the DNS is noisy!</vt:lpstr>
      <vt:lpstr>The DNS is VERY noisy!</vt:lpstr>
      <vt:lpstr>APNIC’s DNS Experimental Rig</vt:lpstr>
      <vt:lpstr>Back to the measurement question</vt:lpstr>
      <vt:lpstr>IPv6 and the DNS</vt:lpstr>
      <vt:lpstr>Use of IPv6 Transport in the DNS</vt:lpstr>
      <vt:lpstr>How “good” is this measurement?</vt:lpstr>
      <vt:lpstr>But</vt:lpstr>
      <vt:lpstr>A DNS-base Measurement</vt:lpstr>
      <vt:lpstr>A DNS-base Measurement</vt:lpstr>
      <vt:lpstr>Glueless Delegation in the DNS</vt:lpstr>
      <vt:lpstr>Glueless Delegation in the DNS</vt:lpstr>
      <vt:lpstr>Glueless Delegation in the DNS</vt:lpstr>
      <vt:lpstr>Glueless Delegation in the DNS</vt:lpstr>
      <vt:lpstr>Comparing the two measurements</vt:lpstr>
      <vt:lpstr>Why are they different?</vt:lpstr>
      <vt:lpstr>Measurement Anomalies!</vt:lpstr>
      <vt:lpstr>More Anomalies</vt:lpstr>
      <vt:lpstr>Distribution of Web and DNS Results per Origin AS</vt:lpstr>
      <vt:lpstr>DNS vs Web</vt:lpstr>
      <vt:lpstr>DNS vs Web Measurement</vt:lpstr>
      <vt:lpstr>Combined Web and DNS Measurement</vt:lpstr>
      <vt:lpstr>Combined Web and DNS Measurement</vt:lpstr>
      <vt:lpstr>Observations</vt:lpstr>
      <vt:lpstr>That’s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cp:lastModifiedBy>Geoff Huston</cp:lastModifiedBy>
  <cp:revision>54</cp:revision>
  <cp:lastPrinted>2026-03-10T20:15:56Z</cp:lastPrinted>
  <dcterms:modified xsi:type="dcterms:W3CDTF">2026-05-03T21:13:05Z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0x01010010DD99DB75E8AD468526128D747955F7</vt:lpwstr>
  </property>
  <property fmtid="{D5CDD505-2E9C-101B-9397-08002B2CF9AE}" pid="3" name="MSIP_Label_66ca7b2a-4f6d-4766-806a-1a0c76ea1c59_Enabled">
    <vt:lpwstr>true</vt:lpwstr>
  </property>
  <property fmtid="{D5CDD505-2E9C-101B-9397-08002B2CF9AE}" pid="4" name="MSIP_Label_66ca7b2a-4f6d-4766-806a-1a0c76ea1c59_SetDate">
    <vt:lpwstr>2025-04-18T00:30:58Z</vt:lpwstr>
  </property>
  <property fmtid="{D5CDD505-2E9C-101B-9397-08002B2CF9AE}" pid="5" name="MSIP_Label_66ca7b2a-4f6d-4766-806a-1a0c76ea1c59_Method">
    <vt:lpwstr>Standard</vt:lpwstr>
  </property>
  <property fmtid="{D5CDD505-2E9C-101B-9397-08002B2CF9AE}" pid="6" name="MSIP_Label_66ca7b2a-4f6d-4766-806a-1a0c76ea1c59_Name">
    <vt:lpwstr>Internal</vt:lpwstr>
  </property>
  <property fmtid="{D5CDD505-2E9C-101B-9397-08002B2CF9AE}" pid="7" name="MSIP_Label_66ca7b2a-4f6d-4766-806a-1a0c76ea1c59_SiteId">
    <vt:lpwstr>127d8d0d-7ccf-473d-ab09-6e44ad752ded</vt:lpwstr>
  </property>
  <property fmtid="{D5CDD505-2E9C-101B-9397-08002B2CF9AE}" pid="8" name="MSIP_Label_66ca7b2a-4f6d-4766-806a-1a0c76ea1c59_ActionId">
    <vt:lpwstr>c3fa8920-5390-413f-b31e-337aa33c32fc</vt:lpwstr>
  </property>
  <property fmtid="{D5CDD505-2E9C-101B-9397-08002B2CF9AE}" pid="9" name="MSIP_Label_66ca7b2a-4f6d-4766-806a-1a0c76ea1c59_ContentBits">
    <vt:lpwstr>0</vt:lpwstr>
  </property>
  <property fmtid="{D5CDD505-2E9C-101B-9397-08002B2CF9AE}" pid="10" name="MSIP_Label_66ca7b2a-4f6d-4766-806a-1a0c76ea1c59_Tag">
    <vt:lpwstr>50, 3, 0, 1</vt:lpwstr>
  </property>
</Properties>
</file>