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sldIdLst>
    <p:sldId id="256" r:id="rId2"/>
    <p:sldId id="372" r:id="rId3"/>
    <p:sldId id="257" r:id="rId4"/>
    <p:sldId id="259" r:id="rId5"/>
    <p:sldId id="381" r:id="rId6"/>
    <p:sldId id="258" r:id="rId7"/>
    <p:sldId id="377" r:id="rId8"/>
    <p:sldId id="378" r:id="rId9"/>
    <p:sldId id="379" r:id="rId10"/>
    <p:sldId id="380" r:id="rId11"/>
    <p:sldId id="382" r:id="rId12"/>
    <p:sldId id="385" r:id="rId13"/>
    <p:sldId id="387" r:id="rId14"/>
    <p:sldId id="383" r:id="rId15"/>
    <p:sldId id="404" r:id="rId16"/>
    <p:sldId id="270" r:id="rId17"/>
    <p:sldId id="265" r:id="rId18"/>
    <p:sldId id="260" r:id="rId19"/>
    <p:sldId id="261" r:id="rId20"/>
    <p:sldId id="389" r:id="rId21"/>
    <p:sldId id="390" r:id="rId22"/>
    <p:sldId id="405" r:id="rId23"/>
    <p:sldId id="273" r:id="rId24"/>
    <p:sldId id="274" r:id="rId25"/>
    <p:sldId id="267" r:id="rId26"/>
    <p:sldId id="268" r:id="rId27"/>
    <p:sldId id="263" r:id="rId28"/>
    <p:sldId id="290" r:id="rId29"/>
    <p:sldId id="272" r:id="rId30"/>
    <p:sldId id="296" r:id="rId31"/>
    <p:sldId id="395" r:id="rId32"/>
    <p:sldId id="397" r:id="rId33"/>
    <p:sldId id="398" r:id="rId34"/>
    <p:sldId id="399" r:id="rId35"/>
    <p:sldId id="401" r:id="rId36"/>
    <p:sldId id="402" r:id="rId37"/>
    <p:sldId id="396" r:id="rId38"/>
    <p:sldId id="371" r:id="rId39"/>
    <p:sldId id="369" r:id="rId40"/>
    <p:sldId id="364" r:id="rId41"/>
    <p:sldId id="352" r:id="rId42"/>
    <p:sldId id="370" r:id="rId43"/>
    <p:sldId id="403" r:id="rId44"/>
    <p:sldId id="27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16"/>
    <p:restoredTop sz="94658"/>
  </p:normalViewPr>
  <p:slideViewPr>
    <p:cSldViewPr snapToGrid="0">
      <p:cViewPr varScale="1">
        <p:scale>
          <a:sx n="120" d="100"/>
          <a:sy n="120" d="100"/>
        </p:scale>
        <p:origin x="1304"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FD68-7C1D-B648-8809-0B23963F46F1}" type="datetimeFigureOut">
              <a:rPr lang="en-US" smtClean="0"/>
              <a:t>6/5/26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631A4-8654-B046-B13B-72C45F96094F}" type="slidenum">
              <a:rPr lang="en-US" smtClean="0"/>
              <a:t>‹#›</a:t>
            </a:fld>
            <a:endParaRPr lang="en-US"/>
          </a:p>
        </p:txBody>
      </p:sp>
    </p:spTree>
    <p:extLst>
      <p:ext uri="{BB962C8B-B14F-4D97-AF65-F5344CB8AC3E}">
        <p14:creationId xmlns:p14="http://schemas.microsoft.com/office/powerpoint/2010/main" val="3914250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6C2C-BD0A-FF7F-F967-F4C7E51ED3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356726F-5FE0-895A-A2F6-7BF770C85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1808184-6761-B6D5-C328-99BF3C08C689}"/>
              </a:ext>
            </a:extLst>
          </p:cNvPr>
          <p:cNvSpPr>
            <a:spLocks noGrp="1"/>
          </p:cNvSpPr>
          <p:nvPr>
            <p:ph type="dt" sz="half" idx="10"/>
          </p:nvPr>
        </p:nvSpPr>
        <p:spPr/>
        <p:txBody>
          <a:bodyPr/>
          <a:lstStyle/>
          <a:p>
            <a:fld id="{E735DD96-D492-6F4F-8F8C-F79948DC5AFF}" type="datetime1">
              <a:rPr lang="en-AU" smtClean="0"/>
              <a:t>5/6/2026</a:t>
            </a:fld>
            <a:endParaRPr lang="en-US"/>
          </a:p>
        </p:txBody>
      </p:sp>
      <p:sp>
        <p:nvSpPr>
          <p:cNvPr id="5" name="Footer Placeholder 4">
            <a:extLst>
              <a:ext uri="{FF2B5EF4-FFF2-40B4-BE49-F238E27FC236}">
                <a16:creationId xmlns:a16="http://schemas.microsoft.com/office/drawing/2014/main" id="{9E66CD0A-D830-02A4-3363-DA1CF8410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007D3A-D39D-38D4-5179-4693E1286BA2}"/>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143015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21F1-3681-70F2-99C9-78808484050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ACFDE3F-EB71-1D58-7AE0-A925001ADC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886E2B-2316-3BE9-4266-633A7F5882B1}"/>
              </a:ext>
            </a:extLst>
          </p:cNvPr>
          <p:cNvSpPr>
            <a:spLocks noGrp="1"/>
          </p:cNvSpPr>
          <p:nvPr>
            <p:ph type="dt" sz="half" idx="10"/>
          </p:nvPr>
        </p:nvSpPr>
        <p:spPr/>
        <p:txBody>
          <a:bodyPr/>
          <a:lstStyle/>
          <a:p>
            <a:fld id="{EF0A2ABC-EFD1-424A-958D-3B1C528D16A5}" type="datetime1">
              <a:rPr lang="en-AU" smtClean="0"/>
              <a:t>5/6/2026</a:t>
            </a:fld>
            <a:endParaRPr lang="en-US"/>
          </a:p>
        </p:txBody>
      </p:sp>
      <p:sp>
        <p:nvSpPr>
          <p:cNvPr id="5" name="Footer Placeholder 4">
            <a:extLst>
              <a:ext uri="{FF2B5EF4-FFF2-40B4-BE49-F238E27FC236}">
                <a16:creationId xmlns:a16="http://schemas.microsoft.com/office/drawing/2014/main" id="{73E8C53E-CA93-D932-5949-A994A9DE9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2442F-2242-A46E-0BB6-2EC41D8ACE81}"/>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962337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41D33F-001C-BE85-2DA7-71E610B84E1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1685E4D-0A13-390B-DE76-236D7C0558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233CD7-D5F1-6478-FF8C-C99BB0D5611E}"/>
              </a:ext>
            </a:extLst>
          </p:cNvPr>
          <p:cNvSpPr>
            <a:spLocks noGrp="1"/>
          </p:cNvSpPr>
          <p:nvPr>
            <p:ph type="dt" sz="half" idx="10"/>
          </p:nvPr>
        </p:nvSpPr>
        <p:spPr/>
        <p:txBody>
          <a:bodyPr/>
          <a:lstStyle/>
          <a:p>
            <a:fld id="{655EC910-A692-2541-86F0-10716373B1BA}" type="datetime1">
              <a:rPr lang="en-AU" smtClean="0"/>
              <a:t>5/6/2026</a:t>
            </a:fld>
            <a:endParaRPr lang="en-US"/>
          </a:p>
        </p:txBody>
      </p:sp>
      <p:sp>
        <p:nvSpPr>
          <p:cNvPr id="5" name="Footer Placeholder 4">
            <a:extLst>
              <a:ext uri="{FF2B5EF4-FFF2-40B4-BE49-F238E27FC236}">
                <a16:creationId xmlns:a16="http://schemas.microsoft.com/office/drawing/2014/main" id="{E2BABFFF-D015-5202-907C-97E43485C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CC8C8-212F-0862-6DCF-CAD0A26E59CD}"/>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29548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EBFB-C1BD-ECE8-9558-980D131406BD}"/>
              </a:ext>
            </a:extLst>
          </p:cNvPr>
          <p:cNvSpPr>
            <a:spLocks noGrp="1"/>
          </p:cNvSpPr>
          <p:nvPr>
            <p:ph type="title"/>
          </p:nvPr>
        </p:nvSpPr>
        <p:spPr/>
        <p:txBody>
          <a:bodyPr/>
          <a:lstStyle>
            <a:lvl1pPr>
              <a:defRPr baseline="0">
                <a:solidFill>
                  <a:schemeClr val="accent2">
                    <a:lumMod val="50000"/>
                  </a:schemeClr>
                </a:solidFill>
                <a:latin typeface="Powderfinger Type" panose="02020709070000000403" pitchFamily="49"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433FEC1-AD85-2012-23AE-AFE277792DC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BD41F9-F041-B467-FA77-830E13631BAF}"/>
              </a:ext>
            </a:extLst>
          </p:cNvPr>
          <p:cNvSpPr>
            <a:spLocks noGrp="1"/>
          </p:cNvSpPr>
          <p:nvPr>
            <p:ph type="dt" sz="half" idx="10"/>
          </p:nvPr>
        </p:nvSpPr>
        <p:spPr/>
        <p:txBody>
          <a:bodyPr/>
          <a:lstStyle/>
          <a:p>
            <a:fld id="{AFC1AA17-98AE-1D45-888B-C55C6E70C18D}" type="datetime1">
              <a:rPr lang="en-AU" smtClean="0"/>
              <a:t>5/6/2026</a:t>
            </a:fld>
            <a:endParaRPr lang="en-US"/>
          </a:p>
        </p:txBody>
      </p:sp>
      <p:sp>
        <p:nvSpPr>
          <p:cNvPr id="5" name="Footer Placeholder 4">
            <a:extLst>
              <a:ext uri="{FF2B5EF4-FFF2-40B4-BE49-F238E27FC236}">
                <a16:creationId xmlns:a16="http://schemas.microsoft.com/office/drawing/2014/main" id="{62AF417B-AB3E-72E8-C4BF-3429860D4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3D660-8D97-5824-6003-B4C44469D211}"/>
              </a:ext>
            </a:extLst>
          </p:cNvPr>
          <p:cNvSpPr>
            <a:spLocks noGrp="1"/>
          </p:cNvSpPr>
          <p:nvPr>
            <p:ph type="sldNum" sz="quarter" idx="12"/>
          </p:nvPr>
        </p:nvSpPr>
        <p:spPr/>
        <p:txBody>
          <a:bodyPr/>
          <a:lstStyle/>
          <a:p>
            <a:r>
              <a:rPr lang="en-US" dirty="0"/>
              <a:t>Slide </a:t>
            </a:r>
            <a:fld id="{C671BBB0-DADF-5147-A59E-C1A535630120}" type="slidenum">
              <a:rPr lang="en-US" smtClean="0"/>
              <a:t>‹#›</a:t>
            </a:fld>
            <a:endParaRPr lang="en-US" dirty="0"/>
          </a:p>
        </p:txBody>
      </p:sp>
    </p:spTree>
    <p:extLst>
      <p:ext uri="{BB962C8B-B14F-4D97-AF65-F5344CB8AC3E}">
        <p14:creationId xmlns:p14="http://schemas.microsoft.com/office/powerpoint/2010/main" val="18152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6659-F1EB-8500-76B0-A12257A4615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F708E86-58D3-7618-0E21-AF74069CA7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521774-2355-5AF1-A817-D7B020677A33}"/>
              </a:ext>
            </a:extLst>
          </p:cNvPr>
          <p:cNvSpPr>
            <a:spLocks noGrp="1"/>
          </p:cNvSpPr>
          <p:nvPr>
            <p:ph type="dt" sz="half" idx="10"/>
          </p:nvPr>
        </p:nvSpPr>
        <p:spPr/>
        <p:txBody>
          <a:bodyPr/>
          <a:lstStyle/>
          <a:p>
            <a:fld id="{B03BDA3E-E5F3-234D-A970-8B3595ACA339}" type="datetime1">
              <a:rPr lang="en-AU" smtClean="0"/>
              <a:t>5/6/2026</a:t>
            </a:fld>
            <a:endParaRPr lang="en-US"/>
          </a:p>
        </p:txBody>
      </p:sp>
      <p:sp>
        <p:nvSpPr>
          <p:cNvPr id="5" name="Footer Placeholder 4">
            <a:extLst>
              <a:ext uri="{FF2B5EF4-FFF2-40B4-BE49-F238E27FC236}">
                <a16:creationId xmlns:a16="http://schemas.microsoft.com/office/drawing/2014/main" id="{D0F7C8EC-C1E2-FDE6-B7BD-5D6651569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2362C-B030-9279-A8B7-38255DC2ABA9}"/>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4033586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BC4A-D248-A084-76BD-D21C9F48CE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9E38CD-B356-1FF2-6604-4E2AEE93B37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3304356-E4D8-4EAC-49F2-440262F580D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A4EAC32-B7A0-F35A-C401-D34757FE4693}"/>
              </a:ext>
            </a:extLst>
          </p:cNvPr>
          <p:cNvSpPr>
            <a:spLocks noGrp="1"/>
          </p:cNvSpPr>
          <p:nvPr>
            <p:ph type="dt" sz="half" idx="10"/>
          </p:nvPr>
        </p:nvSpPr>
        <p:spPr/>
        <p:txBody>
          <a:bodyPr/>
          <a:lstStyle/>
          <a:p>
            <a:fld id="{B30A2D15-6BF9-2A4A-9025-0C3A772A6F8C}" type="datetime1">
              <a:rPr lang="en-AU" smtClean="0"/>
              <a:t>5/6/2026</a:t>
            </a:fld>
            <a:endParaRPr lang="en-US"/>
          </a:p>
        </p:txBody>
      </p:sp>
      <p:sp>
        <p:nvSpPr>
          <p:cNvPr id="6" name="Footer Placeholder 5">
            <a:extLst>
              <a:ext uri="{FF2B5EF4-FFF2-40B4-BE49-F238E27FC236}">
                <a16:creationId xmlns:a16="http://schemas.microsoft.com/office/drawing/2014/main" id="{84078B06-8E6F-B855-224B-4AB56D2F4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A1F88-32C7-2004-4EAB-6DA5BF5B6566}"/>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15510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2E1B-721D-5F5A-DF71-753BE704C18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377B71-E2FB-2635-26B3-647E2268AA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F37E888-AB87-386F-4597-E97A2811DC2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517157E-325C-4718-5E4D-D8B3481EA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89FACB8-898D-1BE4-74EE-CF3CF91832F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312B5B8-B71A-270D-77E6-DE1F6E0BEB03}"/>
              </a:ext>
            </a:extLst>
          </p:cNvPr>
          <p:cNvSpPr>
            <a:spLocks noGrp="1"/>
          </p:cNvSpPr>
          <p:nvPr>
            <p:ph type="dt" sz="half" idx="10"/>
          </p:nvPr>
        </p:nvSpPr>
        <p:spPr/>
        <p:txBody>
          <a:bodyPr/>
          <a:lstStyle/>
          <a:p>
            <a:fld id="{0960BE0D-2372-8941-A379-F29F14CBDBE7}" type="datetime1">
              <a:rPr lang="en-AU" smtClean="0"/>
              <a:t>5/6/2026</a:t>
            </a:fld>
            <a:endParaRPr lang="en-US"/>
          </a:p>
        </p:txBody>
      </p:sp>
      <p:sp>
        <p:nvSpPr>
          <p:cNvPr id="8" name="Footer Placeholder 7">
            <a:extLst>
              <a:ext uri="{FF2B5EF4-FFF2-40B4-BE49-F238E27FC236}">
                <a16:creationId xmlns:a16="http://schemas.microsoft.com/office/drawing/2014/main" id="{E8EABB06-3308-527A-A6C3-6C88CE127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2B89F5-22F2-C525-937F-3BBC723C2957}"/>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310730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3100-E8C6-9FE0-F8CA-4AB35B91EF1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14CE2D-275F-2590-9698-0E8F742E123D}"/>
              </a:ext>
            </a:extLst>
          </p:cNvPr>
          <p:cNvSpPr>
            <a:spLocks noGrp="1"/>
          </p:cNvSpPr>
          <p:nvPr>
            <p:ph type="dt" sz="half" idx="10"/>
          </p:nvPr>
        </p:nvSpPr>
        <p:spPr/>
        <p:txBody>
          <a:bodyPr/>
          <a:lstStyle/>
          <a:p>
            <a:fld id="{99B6BBD6-D48E-F64B-9744-33628EE47018}" type="datetime1">
              <a:rPr lang="en-AU" smtClean="0"/>
              <a:t>5/6/2026</a:t>
            </a:fld>
            <a:endParaRPr lang="en-US"/>
          </a:p>
        </p:txBody>
      </p:sp>
      <p:sp>
        <p:nvSpPr>
          <p:cNvPr id="4" name="Footer Placeholder 3">
            <a:extLst>
              <a:ext uri="{FF2B5EF4-FFF2-40B4-BE49-F238E27FC236}">
                <a16:creationId xmlns:a16="http://schemas.microsoft.com/office/drawing/2014/main" id="{2E5ED441-59FA-4624-7BAD-7FD1CDACF3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8311-3F29-E238-74AE-707C1D30F375}"/>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337726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B8FEE7-0801-0C66-32EB-92B0493864B0}"/>
              </a:ext>
            </a:extLst>
          </p:cNvPr>
          <p:cNvSpPr>
            <a:spLocks noGrp="1"/>
          </p:cNvSpPr>
          <p:nvPr>
            <p:ph type="dt" sz="half" idx="10"/>
          </p:nvPr>
        </p:nvSpPr>
        <p:spPr/>
        <p:txBody>
          <a:bodyPr/>
          <a:lstStyle/>
          <a:p>
            <a:fld id="{C0BAD1EA-00A2-5B4F-B03E-3152C6B09DFE}" type="datetime1">
              <a:rPr lang="en-AU" smtClean="0"/>
              <a:t>5/6/2026</a:t>
            </a:fld>
            <a:endParaRPr lang="en-US"/>
          </a:p>
        </p:txBody>
      </p:sp>
      <p:sp>
        <p:nvSpPr>
          <p:cNvPr id="3" name="Footer Placeholder 2">
            <a:extLst>
              <a:ext uri="{FF2B5EF4-FFF2-40B4-BE49-F238E27FC236}">
                <a16:creationId xmlns:a16="http://schemas.microsoft.com/office/drawing/2014/main" id="{0BBFB3B3-7336-4F7A-290E-DC13920A4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B5C182-B556-EF8E-DB01-84080B0C1EBD}"/>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469095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59C00-06F5-6D1E-5CBB-D2C04D7E74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714603B-7BB3-D33D-D01D-D25E2A2C9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78C1DA9-E7BF-C41A-2389-C1FF6E35D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A1387C-5054-F8D8-993A-4B9B5A1D4836}"/>
              </a:ext>
            </a:extLst>
          </p:cNvPr>
          <p:cNvSpPr>
            <a:spLocks noGrp="1"/>
          </p:cNvSpPr>
          <p:nvPr>
            <p:ph type="dt" sz="half" idx="10"/>
          </p:nvPr>
        </p:nvSpPr>
        <p:spPr/>
        <p:txBody>
          <a:bodyPr/>
          <a:lstStyle/>
          <a:p>
            <a:fld id="{4E445EAE-1FA9-DF40-8525-7F6ABF2955BA}" type="datetime1">
              <a:rPr lang="en-AU" smtClean="0"/>
              <a:t>5/6/2026</a:t>
            </a:fld>
            <a:endParaRPr lang="en-US"/>
          </a:p>
        </p:txBody>
      </p:sp>
      <p:sp>
        <p:nvSpPr>
          <p:cNvPr id="6" name="Footer Placeholder 5">
            <a:extLst>
              <a:ext uri="{FF2B5EF4-FFF2-40B4-BE49-F238E27FC236}">
                <a16:creationId xmlns:a16="http://schemas.microsoft.com/office/drawing/2014/main" id="{0C94DBF5-47AE-8FD7-84E6-E5053D288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66B8E-3EF0-8505-22A5-BB12710B417A}"/>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2241499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1CFC5-C504-E650-BB1B-B4B447709E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8EE281B-584F-9A0E-3CAF-989D6C2CF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2A13EC-8B6B-8F71-7DD7-35AA8236C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C33E78-1A7A-BEE9-832F-19494157CC1A}"/>
              </a:ext>
            </a:extLst>
          </p:cNvPr>
          <p:cNvSpPr>
            <a:spLocks noGrp="1"/>
          </p:cNvSpPr>
          <p:nvPr>
            <p:ph type="dt" sz="half" idx="10"/>
          </p:nvPr>
        </p:nvSpPr>
        <p:spPr/>
        <p:txBody>
          <a:bodyPr/>
          <a:lstStyle/>
          <a:p>
            <a:fld id="{AED86573-AE80-7846-899B-4BF661217EEB}" type="datetime1">
              <a:rPr lang="en-AU" smtClean="0"/>
              <a:t>5/6/2026</a:t>
            </a:fld>
            <a:endParaRPr lang="en-US"/>
          </a:p>
        </p:txBody>
      </p:sp>
      <p:sp>
        <p:nvSpPr>
          <p:cNvPr id="6" name="Footer Placeholder 5">
            <a:extLst>
              <a:ext uri="{FF2B5EF4-FFF2-40B4-BE49-F238E27FC236}">
                <a16:creationId xmlns:a16="http://schemas.microsoft.com/office/drawing/2014/main" id="{ACA87CDB-5DCD-1A9F-6797-974C4DA60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BA114-15BC-D488-94DD-97F5A58012E7}"/>
              </a:ext>
            </a:extLst>
          </p:cNvPr>
          <p:cNvSpPr>
            <a:spLocks noGrp="1"/>
          </p:cNvSpPr>
          <p:nvPr>
            <p:ph type="sldNum" sz="quarter" idx="12"/>
          </p:nvPr>
        </p:nvSpPr>
        <p:spPr/>
        <p:txBody>
          <a:bodyPr/>
          <a:lstStyle/>
          <a:p>
            <a:fld id="{C671BBB0-DADF-5147-A59E-C1A535630120}" type="slidenum">
              <a:rPr lang="en-US" smtClean="0"/>
              <a:t>‹#›</a:t>
            </a:fld>
            <a:endParaRPr lang="en-US"/>
          </a:p>
        </p:txBody>
      </p:sp>
    </p:spTree>
    <p:extLst>
      <p:ext uri="{BB962C8B-B14F-4D97-AF65-F5344CB8AC3E}">
        <p14:creationId xmlns:p14="http://schemas.microsoft.com/office/powerpoint/2010/main" val="74590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F2F0C-D8AE-AEC2-FDDC-63BEE7145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0955F5-1679-D412-068C-B023F15B8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99E9D6-E4B8-8A37-5417-AEDE5DB154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C3512D-5D34-6A46-A1E6-C02EA01126DD}" type="datetime1">
              <a:rPr lang="en-AU" smtClean="0"/>
              <a:t>5/6/2026</a:t>
            </a:fld>
            <a:endParaRPr lang="en-US"/>
          </a:p>
        </p:txBody>
      </p:sp>
      <p:sp>
        <p:nvSpPr>
          <p:cNvPr id="5" name="Footer Placeholder 4">
            <a:extLst>
              <a:ext uri="{FF2B5EF4-FFF2-40B4-BE49-F238E27FC236}">
                <a16:creationId xmlns:a16="http://schemas.microsoft.com/office/drawing/2014/main" id="{7AEA89BB-3347-78E8-70E8-45E994C658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DD28E0-9311-C6C3-07A2-895E13B30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1BBB0-DADF-5147-A59E-C1A535630120}" type="slidenum">
              <a:rPr lang="en-US" smtClean="0"/>
              <a:t>‹#›</a:t>
            </a:fld>
            <a:endParaRPr lang="en-US"/>
          </a:p>
        </p:txBody>
      </p:sp>
    </p:spTree>
    <p:extLst>
      <p:ext uri="{BB962C8B-B14F-4D97-AF65-F5344CB8AC3E}">
        <p14:creationId xmlns:p14="http://schemas.microsoft.com/office/powerpoint/2010/main" val="763778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876D1-C43B-8312-6A78-C00F849461FC}"/>
              </a:ext>
            </a:extLst>
          </p:cNvPr>
          <p:cNvSpPr>
            <a:spLocks noGrp="1"/>
          </p:cNvSpPr>
          <p:nvPr>
            <p:ph type="ctrTitle"/>
          </p:nvPr>
        </p:nvSpPr>
        <p:spPr>
          <a:xfrm>
            <a:off x="643468" y="643467"/>
            <a:ext cx="4620584" cy="4567137"/>
          </a:xfrm>
        </p:spPr>
        <p:txBody>
          <a:bodyPr>
            <a:normAutofit/>
          </a:bodyPr>
          <a:lstStyle/>
          <a:p>
            <a:pPr algn="l"/>
            <a:r>
              <a:rPr lang="en-US" sz="4400" dirty="0">
                <a:latin typeface="Powderfinger Type" panose="02020709070000000403" pitchFamily="49" charset="77"/>
              </a:rPr>
              <a:t>50 Years of Ethernet</a:t>
            </a:r>
            <a:br>
              <a:rPr lang="en-US" sz="4400" dirty="0">
                <a:latin typeface="Powderfinger Type" panose="02020709070000000403" pitchFamily="49" charset="77"/>
              </a:rPr>
            </a:br>
            <a:br>
              <a:rPr lang="en-US" sz="4400" dirty="0">
                <a:latin typeface="Powderfinger Type" panose="02020709070000000403" pitchFamily="49" charset="77"/>
              </a:rPr>
            </a:br>
            <a:endParaRPr lang="en-US" sz="4400" dirty="0">
              <a:latin typeface="Powderfinger Type" panose="02020709070000000403" pitchFamily="49" charset="77"/>
            </a:endParaRPr>
          </a:p>
        </p:txBody>
      </p:sp>
      <p:sp>
        <p:nvSpPr>
          <p:cNvPr id="3" name="Subtitle 2">
            <a:extLst>
              <a:ext uri="{FF2B5EF4-FFF2-40B4-BE49-F238E27FC236}">
                <a16:creationId xmlns:a16="http://schemas.microsoft.com/office/drawing/2014/main" id="{D87155A3-3B5F-4A42-C60D-4BABD7885D94}"/>
              </a:ext>
            </a:extLst>
          </p:cNvPr>
          <p:cNvSpPr>
            <a:spLocks noGrp="1"/>
          </p:cNvSpPr>
          <p:nvPr>
            <p:ph type="subTitle" idx="1"/>
          </p:nvPr>
        </p:nvSpPr>
        <p:spPr>
          <a:xfrm>
            <a:off x="643467" y="5277684"/>
            <a:ext cx="4620584" cy="775494"/>
          </a:xfrm>
        </p:spPr>
        <p:txBody>
          <a:bodyPr>
            <a:normAutofit/>
          </a:bodyPr>
          <a:lstStyle/>
          <a:p>
            <a:pPr algn="l"/>
            <a:r>
              <a:rPr lang="en-US" sz="2000" dirty="0">
                <a:solidFill>
                  <a:schemeClr val="bg1">
                    <a:lumMod val="65000"/>
                  </a:schemeClr>
                </a:solidFill>
                <a:latin typeface="AhnbergHand" pitchFamily="2" charset="0"/>
              </a:rPr>
              <a:t>Geoff Huston APNIC</a:t>
            </a:r>
          </a:p>
          <a:p>
            <a:pPr algn="l"/>
            <a:r>
              <a:rPr lang="en-US" sz="2000" dirty="0">
                <a:solidFill>
                  <a:schemeClr val="bg1">
                    <a:lumMod val="65000"/>
                  </a:schemeClr>
                </a:solidFill>
                <a:latin typeface="AhnbergHand" pitchFamily="2" charset="0"/>
              </a:rPr>
              <a:t>June 2026</a:t>
            </a:r>
          </a:p>
        </p:txBody>
      </p:sp>
      <p:pic>
        <p:nvPicPr>
          <p:cNvPr id="5" name="Picture 4" descr="Electronics protoboard">
            <a:extLst>
              <a:ext uri="{FF2B5EF4-FFF2-40B4-BE49-F238E27FC236}">
                <a16:creationId xmlns:a16="http://schemas.microsoft.com/office/drawing/2014/main" id="{45E58593-B2CE-726F-28DE-044BFA395D15}"/>
              </a:ext>
            </a:extLst>
          </p:cNvPr>
          <p:cNvPicPr>
            <a:picLocks noChangeAspect="1"/>
          </p:cNvPicPr>
          <p:nvPr/>
        </p:nvPicPr>
        <p:blipFill>
          <a:blip r:embed="rId2"/>
          <a:srcRect l="3042" r="38920"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9325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16696E-35D6-4BA1-250F-48307A2F530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C7E5EFC-4574-C83A-6CD5-02765639E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C522C-3C8E-B88D-BC6F-6C2347A7412E}"/>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 in 1980?</a:t>
            </a:r>
          </a:p>
        </p:txBody>
      </p:sp>
      <p:sp>
        <p:nvSpPr>
          <p:cNvPr id="3" name="Content Placeholder 2">
            <a:extLst>
              <a:ext uri="{FF2B5EF4-FFF2-40B4-BE49-F238E27FC236}">
                <a16:creationId xmlns:a16="http://schemas.microsoft.com/office/drawing/2014/main" id="{5D82DF93-D1FF-DE5C-957E-EAAEC5AA80D9}"/>
              </a:ext>
            </a:extLst>
          </p:cNvPr>
          <p:cNvSpPr>
            <a:spLocks noGrp="1"/>
          </p:cNvSpPr>
          <p:nvPr>
            <p:ph idx="1"/>
          </p:nvPr>
        </p:nvSpPr>
        <p:spPr>
          <a:xfrm>
            <a:off x="838200" y="2333296"/>
            <a:ext cx="7816702" cy="4450275"/>
          </a:xfrm>
        </p:spPr>
        <p:txBody>
          <a:bodyPr>
            <a:normAutofit/>
          </a:bodyPr>
          <a:lstStyle/>
          <a:p>
            <a:pPr marL="0" indent="0">
              <a:buNone/>
            </a:pPr>
            <a:r>
              <a:rPr lang="en-US" sz="3200" b="1" dirty="0"/>
              <a:t>It used End-to-End error handling</a:t>
            </a:r>
            <a:endParaRPr lang="en-US" sz="2000" b="1" dirty="0"/>
          </a:p>
          <a:p>
            <a:pPr lvl="1"/>
            <a:r>
              <a:rPr lang="en-US" sz="2000" dirty="0"/>
              <a:t>The Ethernet wire did not detect or correct bit errors in packets</a:t>
            </a:r>
          </a:p>
          <a:p>
            <a:pPr lvl="1"/>
            <a:r>
              <a:rPr lang="en-US" sz="2000" dirty="0"/>
              <a:t>If a receiver was unable to receive a packet within some application-determined time, then it had to signal that loss at the application layer.</a:t>
            </a:r>
          </a:p>
          <a:p>
            <a:pPr lvl="1"/>
            <a:r>
              <a:rPr lang="en-US" sz="2000" dirty="0"/>
              <a:t>Think UDP, not TCP!</a:t>
            </a:r>
          </a:p>
        </p:txBody>
      </p:sp>
      <p:pic>
        <p:nvPicPr>
          <p:cNvPr id="7" name="Picture 6" descr="A close up of a device&#10;&#10;AI-generated content may be incorrect.">
            <a:extLst>
              <a:ext uri="{FF2B5EF4-FFF2-40B4-BE49-F238E27FC236}">
                <a16:creationId xmlns:a16="http://schemas.microsoft.com/office/drawing/2014/main" id="{93733718-4DB1-9DB6-9E27-4D7C82D7CE84}"/>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FA77A7CB-DC50-3DAF-B8CB-B1EC326EBD6E}"/>
              </a:ext>
            </a:extLst>
          </p:cNvPr>
          <p:cNvSpPr>
            <a:spLocks noGrp="1"/>
          </p:cNvSpPr>
          <p:nvPr>
            <p:ph type="sldNum" sz="quarter" idx="12"/>
          </p:nvPr>
        </p:nvSpPr>
        <p:spPr/>
        <p:txBody>
          <a:bodyPr/>
          <a:lstStyle/>
          <a:p>
            <a:r>
              <a:rPr lang="en-US"/>
              <a:t>Slide </a:t>
            </a:r>
            <a:fld id="{C671BBB0-DADF-5147-A59E-C1A535630120}" type="slidenum">
              <a:rPr lang="en-US" smtClean="0"/>
              <a:t>10</a:t>
            </a:fld>
            <a:endParaRPr lang="en-US" dirty="0"/>
          </a:p>
        </p:txBody>
      </p:sp>
    </p:spTree>
    <p:extLst>
      <p:ext uri="{BB962C8B-B14F-4D97-AF65-F5344CB8AC3E}">
        <p14:creationId xmlns:p14="http://schemas.microsoft.com/office/powerpoint/2010/main" val="504827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9C0303-6DE0-E9B3-DEE9-7AF89F8D617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0164D9-A046-D79F-1641-08C6566F7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111B2-3823-D0C7-1ECB-48E7006E1162}"/>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 in 1980?</a:t>
            </a:r>
          </a:p>
        </p:txBody>
      </p:sp>
      <p:sp>
        <p:nvSpPr>
          <p:cNvPr id="3" name="Content Placeholder 2">
            <a:extLst>
              <a:ext uri="{FF2B5EF4-FFF2-40B4-BE49-F238E27FC236}">
                <a16:creationId xmlns:a16="http://schemas.microsoft.com/office/drawing/2014/main" id="{40329551-D963-5B6C-9839-C527DD0B38D1}"/>
              </a:ext>
            </a:extLst>
          </p:cNvPr>
          <p:cNvSpPr>
            <a:spLocks noGrp="1"/>
          </p:cNvSpPr>
          <p:nvPr>
            <p:ph idx="1"/>
          </p:nvPr>
        </p:nvSpPr>
        <p:spPr>
          <a:xfrm>
            <a:off x="838200" y="2333296"/>
            <a:ext cx="7816702" cy="4450275"/>
          </a:xfrm>
        </p:spPr>
        <p:txBody>
          <a:bodyPr>
            <a:normAutofit/>
          </a:bodyPr>
          <a:lstStyle/>
          <a:p>
            <a:pPr marL="0" indent="0">
              <a:buNone/>
            </a:pPr>
            <a:r>
              <a:rPr lang="en-US" sz="3200" b="1" dirty="0"/>
              <a:t>It used unique station addressing</a:t>
            </a:r>
            <a:endParaRPr lang="en-US" sz="2000" b="1" dirty="0"/>
          </a:p>
          <a:p>
            <a:pPr lvl="1"/>
            <a:r>
              <a:rPr lang="en-US" sz="2000" dirty="0"/>
              <a:t>The 48-bit MAC address was coordinated across Ethernet vendors to ensure that each device had a unique MAC addresses</a:t>
            </a:r>
          </a:p>
          <a:p>
            <a:pPr lvl="1"/>
            <a:r>
              <a:rPr lang="en-US" sz="2000" dirty="0"/>
              <a:t>No installation configuration – just plug and play</a:t>
            </a:r>
          </a:p>
        </p:txBody>
      </p:sp>
      <p:pic>
        <p:nvPicPr>
          <p:cNvPr id="7" name="Picture 6" descr="A close up of a device&#10;&#10;AI-generated content may be incorrect.">
            <a:extLst>
              <a:ext uri="{FF2B5EF4-FFF2-40B4-BE49-F238E27FC236}">
                <a16:creationId xmlns:a16="http://schemas.microsoft.com/office/drawing/2014/main" id="{66C60FB8-3561-0B9D-1F5E-63A6C6F61100}"/>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159ADFDE-2BFA-A765-8400-600E0A9A9A2D}"/>
              </a:ext>
            </a:extLst>
          </p:cNvPr>
          <p:cNvSpPr>
            <a:spLocks noGrp="1"/>
          </p:cNvSpPr>
          <p:nvPr>
            <p:ph type="sldNum" sz="quarter" idx="12"/>
          </p:nvPr>
        </p:nvSpPr>
        <p:spPr/>
        <p:txBody>
          <a:bodyPr/>
          <a:lstStyle/>
          <a:p>
            <a:r>
              <a:rPr lang="en-US"/>
              <a:t>Slide </a:t>
            </a:r>
            <a:fld id="{C671BBB0-DADF-5147-A59E-C1A535630120}" type="slidenum">
              <a:rPr lang="en-US" smtClean="0"/>
              <a:t>11</a:t>
            </a:fld>
            <a:endParaRPr lang="en-US" dirty="0"/>
          </a:p>
        </p:txBody>
      </p:sp>
    </p:spTree>
    <p:extLst>
      <p:ext uri="{BB962C8B-B14F-4D97-AF65-F5344CB8AC3E}">
        <p14:creationId xmlns:p14="http://schemas.microsoft.com/office/powerpoint/2010/main" val="156440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0B7E33-8EC4-48C5-0F6A-CF7D63F0C32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F23000A-1B23-B790-B905-2A1374B0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375C4-0C3A-4682-254E-BAA2BA24B483}"/>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 in 1980?</a:t>
            </a:r>
          </a:p>
        </p:txBody>
      </p:sp>
      <p:sp>
        <p:nvSpPr>
          <p:cNvPr id="3" name="Content Placeholder 2">
            <a:extLst>
              <a:ext uri="{FF2B5EF4-FFF2-40B4-BE49-F238E27FC236}">
                <a16:creationId xmlns:a16="http://schemas.microsoft.com/office/drawing/2014/main" id="{59FF31C7-678E-B9F3-5CCD-DE6D05318ADF}"/>
              </a:ext>
            </a:extLst>
          </p:cNvPr>
          <p:cNvSpPr>
            <a:spLocks noGrp="1"/>
          </p:cNvSpPr>
          <p:nvPr>
            <p:ph idx="1"/>
          </p:nvPr>
        </p:nvSpPr>
        <p:spPr>
          <a:xfrm>
            <a:off x="838200" y="2333296"/>
            <a:ext cx="7816702" cy="4450275"/>
          </a:xfrm>
        </p:spPr>
        <p:txBody>
          <a:bodyPr>
            <a:normAutofit/>
          </a:bodyPr>
          <a:lstStyle/>
          <a:p>
            <a:pPr marL="0" indent="0">
              <a:buNone/>
            </a:pPr>
            <a:r>
              <a:rPr lang="en-US" sz="3200" b="1" dirty="0"/>
              <a:t>It used an open accessible standard</a:t>
            </a:r>
            <a:endParaRPr lang="en-US" sz="2000" b="1" dirty="0"/>
          </a:p>
          <a:p>
            <a:pPr lvl="1"/>
            <a:r>
              <a:rPr lang="en-US" sz="2000" dirty="0"/>
              <a:t>The original Ethernet standard was openly accessible and standardized. It was first published in 1983 as the IEEE 802.3 standard after Xerox relinquished its patents to allow anyone to manufacture compatible equipment</a:t>
            </a:r>
          </a:p>
        </p:txBody>
      </p:sp>
      <p:pic>
        <p:nvPicPr>
          <p:cNvPr id="7" name="Picture 6" descr="A close up of a device&#10;&#10;AI-generated content may be incorrect.">
            <a:extLst>
              <a:ext uri="{FF2B5EF4-FFF2-40B4-BE49-F238E27FC236}">
                <a16:creationId xmlns:a16="http://schemas.microsoft.com/office/drawing/2014/main" id="{01DB3AF8-B90E-8AB2-B370-0C71C050018E}"/>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1E74DC2A-163D-B9C5-0239-2187C413318C}"/>
              </a:ext>
            </a:extLst>
          </p:cNvPr>
          <p:cNvSpPr>
            <a:spLocks noGrp="1"/>
          </p:cNvSpPr>
          <p:nvPr>
            <p:ph type="sldNum" sz="quarter" idx="12"/>
          </p:nvPr>
        </p:nvSpPr>
        <p:spPr/>
        <p:txBody>
          <a:bodyPr/>
          <a:lstStyle/>
          <a:p>
            <a:r>
              <a:rPr lang="en-US"/>
              <a:t>Slide </a:t>
            </a:r>
            <a:fld id="{C671BBB0-DADF-5147-A59E-C1A535630120}" type="slidenum">
              <a:rPr lang="en-US" smtClean="0"/>
              <a:t>12</a:t>
            </a:fld>
            <a:endParaRPr lang="en-US" dirty="0"/>
          </a:p>
        </p:txBody>
      </p:sp>
    </p:spTree>
    <p:extLst>
      <p:ext uri="{BB962C8B-B14F-4D97-AF65-F5344CB8AC3E}">
        <p14:creationId xmlns:p14="http://schemas.microsoft.com/office/powerpoint/2010/main" val="751511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43DE93-ED40-C741-82B4-55F560F2063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C4E7E5-CDFF-DD26-1E34-58DCF45FD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1CBA7-A17B-C5BF-9A63-14197B86FC78}"/>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 in 1995?</a:t>
            </a:r>
          </a:p>
        </p:txBody>
      </p:sp>
      <p:sp>
        <p:nvSpPr>
          <p:cNvPr id="3" name="Content Placeholder 2">
            <a:extLst>
              <a:ext uri="{FF2B5EF4-FFF2-40B4-BE49-F238E27FC236}">
                <a16:creationId xmlns:a16="http://schemas.microsoft.com/office/drawing/2014/main" id="{294C72C1-9F70-34A3-1509-DA7C8B123CDB}"/>
              </a:ext>
            </a:extLst>
          </p:cNvPr>
          <p:cNvSpPr>
            <a:spLocks noGrp="1"/>
          </p:cNvSpPr>
          <p:nvPr>
            <p:ph idx="1"/>
          </p:nvPr>
        </p:nvSpPr>
        <p:spPr>
          <a:xfrm>
            <a:off x="838200" y="2333296"/>
            <a:ext cx="7816702" cy="4450275"/>
          </a:xfrm>
        </p:spPr>
        <p:txBody>
          <a:bodyPr>
            <a:normAutofit/>
          </a:bodyPr>
          <a:lstStyle/>
          <a:p>
            <a:pPr marL="0" indent="0">
              <a:buNone/>
            </a:pPr>
            <a:r>
              <a:rPr lang="en-US" sz="3200" b="1" dirty="0"/>
              <a:t>It used backward-compatibility</a:t>
            </a:r>
            <a:endParaRPr lang="en-US" sz="2000" b="1" dirty="0"/>
          </a:p>
          <a:p>
            <a:pPr lvl="1"/>
            <a:r>
              <a:rPr lang="en-US" sz="2000" dirty="0"/>
              <a:t>As Ethernet evolved, the frame format and packet size ranges in the standard spec remain invariant. </a:t>
            </a:r>
          </a:p>
          <a:p>
            <a:pPr lvl="1"/>
            <a:r>
              <a:rPr lang="en-US" sz="2000" dirty="0"/>
              <a:t>New Ethernet networks using higher speed and different medium could be bridged with legacy ethernets, preserving historical capital investment</a:t>
            </a:r>
          </a:p>
        </p:txBody>
      </p:sp>
      <p:pic>
        <p:nvPicPr>
          <p:cNvPr id="7" name="Picture 6" descr="A close up of a device&#10;&#10;AI-generated content may be incorrect.">
            <a:extLst>
              <a:ext uri="{FF2B5EF4-FFF2-40B4-BE49-F238E27FC236}">
                <a16:creationId xmlns:a16="http://schemas.microsoft.com/office/drawing/2014/main" id="{43C8C0BC-F259-9BB1-3098-E28EE518E9CA}"/>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439573E6-88AE-6C44-9354-D0CEBFE76FB3}"/>
              </a:ext>
            </a:extLst>
          </p:cNvPr>
          <p:cNvSpPr>
            <a:spLocks noGrp="1"/>
          </p:cNvSpPr>
          <p:nvPr>
            <p:ph type="sldNum" sz="quarter" idx="12"/>
          </p:nvPr>
        </p:nvSpPr>
        <p:spPr/>
        <p:txBody>
          <a:bodyPr/>
          <a:lstStyle/>
          <a:p>
            <a:r>
              <a:rPr lang="en-US"/>
              <a:t>Slide </a:t>
            </a:r>
            <a:fld id="{C671BBB0-DADF-5147-A59E-C1A535630120}" type="slidenum">
              <a:rPr lang="en-US" smtClean="0"/>
              <a:t>13</a:t>
            </a:fld>
            <a:endParaRPr lang="en-US" dirty="0"/>
          </a:p>
        </p:txBody>
      </p:sp>
    </p:spTree>
    <p:extLst>
      <p:ext uri="{BB962C8B-B14F-4D97-AF65-F5344CB8AC3E}">
        <p14:creationId xmlns:p14="http://schemas.microsoft.com/office/powerpoint/2010/main" val="3610686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925D2E-9809-2883-5BE4-AFD2343E68D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E772A4-929F-4DB5-D928-2C6C74C74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2EB51-0C1D-023D-67F2-ED8FE91F7BA1}"/>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a:t>
            </a:r>
          </a:p>
        </p:txBody>
      </p:sp>
      <p:sp>
        <p:nvSpPr>
          <p:cNvPr id="3" name="Content Placeholder 2">
            <a:extLst>
              <a:ext uri="{FF2B5EF4-FFF2-40B4-BE49-F238E27FC236}">
                <a16:creationId xmlns:a16="http://schemas.microsoft.com/office/drawing/2014/main" id="{6FB1FFA7-91AA-F77C-A0DC-9CC559B73CB4}"/>
              </a:ext>
            </a:extLst>
          </p:cNvPr>
          <p:cNvSpPr>
            <a:spLocks noGrp="1"/>
          </p:cNvSpPr>
          <p:nvPr>
            <p:ph idx="1"/>
          </p:nvPr>
        </p:nvSpPr>
        <p:spPr>
          <a:xfrm>
            <a:off x="838200" y="2333296"/>
            <a:ext cx="7816702" cy="4450275"/>
          </a:xfrm>
        </p:spPr>
        <p:txBody>
          <a:bodyPr>
            <a:normAutofit/>
          </a:bodyPr>
          <a:lstStyle/>
          <a:p>
            <a:pPr marL="0" indent="0">
              <a:buNone/>
            </a:pPr>
            <a:r>
              <a:rPr lang="en-US" sz="3200" b="1" dirty="0"/>
              <a:t>It was fast!</a:t>
            </a:r>
          </a:p>
          <a:p>
            <a:pPr marL="0" indent="0">
              <a:buNone/>
            </a:pPr>
            <a:r>
              <a:rPr lang="en-US" sz="3200" b="1" dirty="0"/>
              <a:t>It was good!</a:t>
            </a:r>
          </a:p>
          <a:p>
            <a:pPr marL="0" indent="0">
              <a:buNone/>
            </a:pPr>
            <a:r>
              <a:rPr lang="en-US" sz="3200" b="1" dirty="0"/>
              <a:t>It was open!</a:t>
            </a:r>
          </a:p>
          <a:p>
            <a:pPr marL="0" indent="0">
              <a:buNone/>
            </a:pPr>
            <a:r>
              <a:rPr lang="en-US" sz="3200" b="1" dirty="0"/>
              <a:t>It was simple to build!</a:t>
            </a:r>
          </a:p>
          <a:p>
            <a:pPr marL="0" indent="0">
              <a:buNone/>
            </a:pPr>
            <a:r>
              <a:rPr lang="en-US" sz="3200" b="1" dirty="0"/>
              <a:t>It operated itself!</a:t>
            </a:r>
          </a:p>
          <a:p>
            <a:pPr marL="0" indent="0">
              <a:buNone/>
            </a:pPr>
            <a:r>
              <a:rPr lang="en-US" sz="3200" b="1" dirty="0"/>
              <a:t>It was really cheap!</a:t>
            </a:r>
          </a:p>
          <a:p>
            <a:pPr marL="0" indent="0">
              <a:buNone/>
            </a:pPr>
            <a:endParaRPr lang="en-US" sz="2000" b="1" dirty="0"/>
          </a:p>
          <a:p>
            <a:pPr marL="0" indent="0">
              <a:buNone/>
            </a:pPr>
            <a:endParaRPr lang="en-US" sz="2000" b="1" dirty="0"/>
          </a:p>
        </p:txBody>
      </p:sp>
      <p:pic>
        <p:nvPicPr>
          <p:cNvPr id="7" name="Picture 6" descr="A close up of a device&#10;&#10;AI-generated content may be incorrect.">
            <a:extLst>
              <a:ext uri="{FF2B5EF4-FFF2-40B4-BE49-F238E27FC236}">
                <a16:creationId xmlns:a16="http://schemas.microsoft.com/office/drawing/2014/main" id="{15F9B696-AFAE-E8FC-E9DC-0FB15161C734}"/>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A53DE4AA-BF48-479E-58B0-CFB7AD443A12}"/>
              </a:ext>
            </a:extLst>
          </p:cNvPr>
          <p:cNvSpPr>
            <a:spLocks noGrp="1"/>
          </p:cNvSpPr>
          <p:nvPr>
            <p:ph type="sldNum" sz="quarter" idx="12"/>
          </p:nvPr>
        </p:nvSpPr>
        <p:spPr/>
        <p:txBody>
          <a:bodyPr/>
          <a:lstStyle/>
          <a:p>
            <a:r>
              <a:rPr lang="en-US"/>
              <a:t>Slide </a:t>
            </a:r>
            <a:fld id="{C671BBB0-DADF-5147-A59E-C1A535630120}" type="slidenum">
              <a:rPr lang="en-US" smtClean="0"/>
              <a:t>14</a:t>
            </a:fld>
            <a:endParaRPr lang="en-US" dirty="0"/>
          </a:p>
        </p:txBody>
      </p:sp>
    </p:spTree>
    <p:extLst>
      <p:ext uri="{BB962C8B-B14F-4D97-AF65-F5344CB8AC3E}">
        <p14:creationId xmlns:p14="http://schemas.microsoft.com/office/powerpoint/2010/main" val="54082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532B56-5B3B-6DF7-9104-DBC371BEFFF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864B28-E528-44CB-F459-D82485676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B23636-13B9-A154-6E1A-6C17F24278EB}"/>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a:t>
            </a:r>
          </a:p>
        </p:txBody>
      </p:sp>
      <p:sp>
        <p:nvSpPr>
          <p:cNvPr id="3" name="Content Placeholder 2">
            <a:extLst>
              <a:ext uri="{FF2B5EF4-FFF2-40B4-BE49-F238E27FC236}">
                <a16:creationId xmlns:a16="http://schemas.microsoft.com/office/drawing/2014/main" id="{094BB6DA-3C57-122F-2537-9BBBE2CC182D}"/>
              </a:ext>
            </a:extLst>
          </p:cNvPr>
          <p:cNvSpPr>
            <a:spLocks noGrp="1"/>
          </p:cNvSpPr>
          <p:nvPr>
            <p:ph idx="1"/>
          </p:nvPr>
        </p:nvSpPr>
        <p:spPr>
          <a:xfrm>
            <a:off x="838200" y="2333296"/>
            <a:ext cx="7816702" cy="4450275"/>
          </a:xfrm>
        </p:spPr>
        <p:txBody>
          <a:bodyPr>
            <a:normAutofit/>
          </a:bodyPr>
          <a:lstStyle/>
          <a:p>
            <a:pPr marL="0" indent="0">
              <a:buNone/>
            </a:pPr>
            <a:r>
              <a:rPr lang="en-US" sz="3200" b="1" dirty="0"/>
              <a:t>It was fast!</a:t>
            </a:r>
          </a:p>
          <a:p>
            <a:pPr marL="0" indent="0">
              <a:buNone/>
            </a:pPr>
            <a:r>
              <a:rPr lang="en-US" sz="3200" b="1" dirty="0"/>
              <a:t>It was good!</a:t>
            </a:r>
          </a:p>
          <a:p>
            <a:pPr marL="0" indent="0">
              <a:buNone/>
            </a:pPr>
            <a:r>
              <a:rPr lang="en-US" sz="3200" b="1" dirty="0"/>
              <a:t>It was open!</a:t>
            </a:r>
          </a:p>
          <a:p>
            <a:pPr marL="0" indent="0">
              <a:buNone/>
            </a:pPr>
            <a:r>
              <a:rPr lang="en-US" sz="3200" b="1" dirty="0"/>
              <a:t>It was simple to build!</a:t>
            </a:r>
          </a:p>
          <a:p>
            <a:pPr marL="0" indent="0">
              <a:buNone/>
            </a:pPr>
            <a:r>
              <a:rPr lang="en-US" sz="3200" b="1" dirty="0"/>
              <a:t>It operated itself!</a:t>
            </a:r>
          </a:p>
          <a:p>
            <a:pPr marL="0" indent="0">
              <a:buNone/>
            </a:pPr>
            <a:r>
              <a:rPr lang="en-US" sz="3200" b="1" dirty="0"/>
              <a:t>It was really cheap!</a:t>
            </a:r>
          </a:p>
          <a:p>
            <a:pPr marL="0" indent="0">
              <a:buNone/>
            </a:pPr>
            <a:r>
              <a:rPr lang="en-US" sz="3200" b="1" dirty="0"/>
              <a:t>It was really VERY cheap!</a:t>
            </a:r>
          </a:p>
          <a:p>
            <a:pPr marL="0" indent="0">
              <a:buNone/>
            </a:pPr>
            <a:endParaRPr lang="en-US" sz="2000" b="1" dirty="0"/>
          </a:p>
          <a:p>
            <a:pPr marL="0" indent="0">
              <a:buNone/>
            </a:pPr>
            <a:endParaRPr lang="en-US" sz="2000" b="1" dirty="0"/>
          </a:p>
        </p:txBody>
      </p:sp>
      <p:pic>
        <p:nvPicPr>
          <p:cNvPr id="7" name="Picture 6" descr="A close up of a device&#10;&#10;AI-generated content may be incorrect.">
            <a:extLst>
              <a:ext uri="{FF2B5EF4-FFF2-40B4-BE49-F238E27FC236}">
                <a16:creationId xmlns:a16="http://schemas.microsoft.com/office/drawing/2014/main" id="{AD0D202E-1082-BFAB-56F7-385DA8B95B37}"/>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F7F3558D-DBE6-E0E9-6EE7-5E206970FEA1}"/>
              </a:ext>
            </a:extLst>
          </p:cNvPr>
          <p:cNvSpPr>
            <a:spLocks noGrp="1"/>
          </p:cNvSpPr>
          <p:nvPr>
            <p:ph type="sldNum" sz="quarter" idx="12"/>
          </p:nvPr>
        </p:nvSpPr>
        <p:spPr/>
        <p:txBody>
          <a:bodyPr/>
          <a:lstStyle/>
          <a:p>
            <a:r>
              <a:rPr lang="en-US"/>
              <a:t>Slide </a:t>
            </a:r>
            <a:fld id="{C671BBB0-DADF-5147-A59E-C1A535630120}" type="slidenum">
              <a:rPr lang="en-US" smtClean="0"/>
              <a:t>15</a:t>
            </a:fld>
            <a:endParaRPr lang="en-US" dirty="0"/>
          </a:p>
        </p:txBody>
      </p:sp>
      <p:sp>
        <p:nvSpPr>
          <p:cNvPr id="5" name="TextBox 4">
            <a:extLst>
              <a:ext uri="{FF2B5EF4-FFF2-40B4-BE49-F238E27FC236}">
                <a16:creationId xmlns:a16="http://schemas.microsoft.com/office/drawing/2014/main" id="{21ECBC79-4AFA-4EDA-7FD4-499980BB99E8}"/>
              </a:ext>
            </a:extLst>
          </p:cNvPr>
          <p:cNvSpPr txBox="1"/>
          <p:nvPr/>
        </p:nvSpPr>
        <p:spPr>
          <a:xfrm rot="21435754" flipH="1">
            <a:off x="1591369" y="2858981"/>
            <a:ext cx="8114686" cy="954107"/>
          </a:xfrm>
          <a:prstGeom prst="rect">
            <a:avLst/>
          </a:prstGeom>
          <a:solidFill>
            <a:schemeClr val="bg1"/>
          </a:solidFill>
        </p:spPr>
        <p:txBody>
          <a:bodyPr wrap="square" rtlCol="0">
            <a:spAutoFit/>
          </a:bodyPr>
          <a:lstStyle/>
          <a:p>
            <a:r>
              <a:rPr lang="en-US" sz="2800" dirty="0">
                <a:solidFill>
                  <a:srgbClr val="FF0000"/>
                </a:solidFill>
                <a:latin typeface="AhnbergHand" pitchFamily="2" charset="0"/>
              </a:rPr>
              <a:t>It was the </a:t>
            </a:r>
            <a:r>
              <a:rPr lang="en-US" sz="2800" dirty="0" err="1">
                <a:solidFill>
                  <a:srgbClr val="FF0000"/>
                </a:solidFill>
                <a:latin typeface="AhnbergHand" pitchFamily="2" charset="0"/>
              </a:rPr>
              <a:t>defacto</a:t>
            </a:r>
            <a:r>
              <a:rPr lang="en-US" sz="2800" dirty="0">
                <a:solidFill>
                  <a:srgbClr val="FF0000"/>
                </a:solidFill>
                <a:latin typeface="AhnbergHand" pitchFamily="2" charset="0"/>
              </a:rPr>
              <a:t> industry standard for local networks within a few years!</a:t>
            </a:r>
          </a:p>
        </p:txBody>
      </p:sp>
    </p:spTree>
    <p:extLst>
      <p:ext uri="{BB962C8B-B14F-4D97-AF65-F5344CB8AC3E}">
        <p14:creationId xmlns:p14="http://schemas.microsoft.com/office/powerpoint/2010/main" val="1276546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AD26-B3E2-5DAB-3B2D-246130163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FD334-83D0-0484-AB8B-D46DEEAAC372}"/>
              </a:ext>
            </a:extLst>
          </p:cNvPr>
          <p:cNvSpPr>
            <a:spLocks noGrp="1"/>
          </p:cNvSpPr>
          <p:nvPr>
            <p:ph type="title"/>
          </p:nvPr>
        </p:nvSpPr>
        <p:spPr/>
        <p:txBody>
          <a:bodyPr/>
          <a:lstStyle/>
          <a:p>
            <a:r>
              <a:rPr lang="en-US" dirty="0"/>
              <a:t>Ethernet Evolution</a:t>
            </a:r>
          </a:p>
        </p:txBody>
      </p:sp>
      <p:pic>
        <p:nvPicPr>
          <p:cNvPr id="1026" name="Picture 2" descr="Evolution of 100 Gigabit Ethernet">
            <a:extLst>
              <a:ext uri="{FF2B5EF4-FFF2-40B4-BE49-F238E27FC236}">
                <a16:creationId xmlns:a16="http://schemas.microsoft.com/office/drawing/2014/main" id="{BFD304DE-6340-F223-0022-5F1F4DB17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545"/>
          <a:stretch>
            <a:fillRect/>
          </a:stretch>
        </p:blipFill>
        <p:spPr bwMode="auto">
          <a:xfrm>
            <a:off x="633461" y="1406347"/>
            <a:ext cx="9133631" cy="460104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1C169CE-FC3C-D8B6-2EF9-30671D551074}"/>
              </a:ext>
            </a:extLst>
          </p:cNvPr>
          <p:cNvSpPr>
            <a:spLocks noGrp="1"/>
          </p:cNvSpPr>
          <p:nvPr>
            <p:ph type="sldNum" sz="quarter" idx="12"/>
          </p:nvPr>
        </p:nvSpPr>
        <p:spPr/>
        <p:txBody>
          <a:bodyPr/>
          <a:lstStyle/>
          <a:p>
            <a:r>
              <a:rPr lang="en-US"/>
              <a:t>Slide </a:t>
            </a:r>
            <a:fld id="{C671BBB0-DADF-5147-A59E-C1A535630120}" type="slidenum">
              <a:rPr lang="en-US" smtClean="0"/>
              <a:t>16</a:t>
            </a:fld>
            <a:endParaRPr lang="en-US" dirty="0"/>
          </a:p>
        </p:txBody>
      </p:sp>
    </p:spTree>
    <p:extLst>
      <p:ext uri="{BB962C8B-B14F-4D97-AF65-F5344CB8AC3E}">
        <p14:creationId xmlns:p14="http://schemas.microsoft.com/office/powerpoint/2010/main" val="388922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72686AE-F0B8-7320-0CDB-95335072609D}"/>
              </a:ext>
            </a:extLst>
          </p:cNvPr>
          <p:cNvSpPr>
            <a:spLocks noGrp="1"/>
          </p:cNvSpPr>
          <p:nvPr>
            <p:ph type="title"/>
          </p:nvPr>
        </p:nvSpPr>
        <p:spPr>
          <a:xfrm>
            <a:off x="579331" y="714245"/>
            <a:ext cx="5349950" cy="5431376"/>
          </a:xfrm>
        </p:spPr>
        <p:txBody>
          <a:bodyPr>
            <a:normAutofit/>
          </a:bodyPr>
          <a:lstStyle/>
          <a:p>
            <a:r>
              <a:rPr lang="en-US" dirty="0"/>
              <a:t>Is it still Ethernet?</a:t>
            </a:r>
          </a:p>
        </p:txBody>
      </p:sp>
      <p:sp>
        <p:nvSpPr>
          <p:cNvPr id="3" name="Content Placeholder 2">
            <a:extLst>
              <a:ext uri="{FF2B5EF4-FFF2-40B4-BE49-F238E27FC236}">
                <a16:creationId xmlns:a16="http://schemas.microsoft.com/office/drawing/2014/main" id="{97B428F0-AA65-D516-0D4A-E4D572709448}"/>
              </a:ext>
            </a:extLst>
          </p:cNvPr>
          <p:cNvSpPr>
            <a:spLocks noGrp="1"/>
          </p:cNvSpPr>
          <p:nvPr>
            <p:ph idx="1"/>
          </p:nvPr>
        </p:nvSpPr>
        <p:spPr>
          <a:xfrm>
            <a:off x="6095999" y="713313"/>
            <a:ext cx="5257801" cy="5431376"/>
          </a:xfrm>
        </p:spPr>
        <p:txBody>
          <a:bodyPr anchor="ctr">
            <a:normAutofit/>
          </a:bodyPr>
          <a:lstStyle/>
          <a:p>
            <a:r>
              <a:rPr lang="en-US" dirty="0"/>
              <a:t>The frame format for packets has remained constant</a:t>
            </a:r>
          </a:p>
          <a:p>
            <a:r>
              <a:rPr lang="en-US" dirty="0"/>
              <a:t>The MAC address </a:t>
            </a:r>
            <a:r>
              <a:rPr lang="en-US"/>
              <a:t>registry is </a:t>
            </a:r>
            <a:r>
              <a:rPr lang="en-US" dirty="0"/>
              <a:t>still used </a:t>
            </a:r>
          </a:p>
          <a:p>
            <a:r>
              <a:rPr lang="en-US" dirty="0"/>
              <a:t>The packet size range has remained constant</a:t>
            </a:r>
          </a:p>
          <a:p>
            <a:pPr marL="0" indent="0">
              <a:buNone/>
            </a:pPr>
            <a:endParaRPr lang="en-US" dirty="0"/>
          </a:p>
          <a:p>
            <a:pPr marL="0" indent="0">
              <a:buNone/>
            </a:pPr>
            <a:r>
              <a:rPr lang="en-US" dirty="0"/>
              <a:t>But…</a:t>
            </a:r>
          </a:p>
          <a:p>
            <a:endParaRPr lang="en-US" dirty="0"/>
          </a:p>
        </p:txBody>
      </p:sp>
      <p:sp>
        <p:nvSpPr>
          <p:cNvPr id="4" name="Slide Number Placeholder 3">
            <a:extLst>
              <a:ext uri="{FF2B5EF4-FFF2-40B4-BE49-F238E27FC236}">
                <a16:creationId xmlns:a16="http://schemas.microsoft.com/office/drawing/2014/main" id="{5B3812A1-AA26-0491-2D09-E844C5F846E7}"/>
              </a:ext>
            </a:extLst>
          </p:cNvPr>
          <p:cNvSpPr>
            <a:spLocks noGrp="1"/>
          </p:cNvSpPr>
          <p:nvPr>
            <p:ph type="sldNum" sz="quarter" idx="12"/>
          </p:nvPr>
        </p:nvSpPr>
        <p:spPr/>
        <p:txBody>
          <a:bodyPr/>
          <a:lstStyle/>
          <a:p>
            <a:r>
              <a:rPr lang="en-US"/>
              <a:t>Slide </a:t>
            </a:r>
            <a:fld id="{C671BBB0-DADF-5147-A59E-C1A535630120}" type="slidenum">
              <a:rPr lang="en-US" smtClean="0"/>
              <a:t>17</a:t>
            </a:fld>
            <a:endParaRPr lang="en-US" dirty="0"/>
          </a:p>
        </p:txBody>
      </p:sp>
    </p:spTree>
    <p:extLst>
      <p:ext uri="{BB962C8B-B14F-4D97-AF65-F5344CB8AC3E}">
        <p14:creationId xmlns:p14="http://schemas.microsoft.com/office/powerpoint/2010/main" val="94026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B0EF0267-4723-A0E3-EE6A-502876C18FF1}"/>
              </a:ext>
            </a:extLst>
          </p:cNvPr>
          <p:cNvSpPr>
            <a:spLocks noGrp="1"/>
          </p:cNvSpPr>
          <p:nvPr>
            <p:ph type="title"/>
          </p:nvPr>
        </p:nvSpPr>
        <p:spPr>
          <a:xfrm>
            <a:off x="838200" y="723945"/>
            <a:ext cx="4038600" cy="5431376"/>
          </a:xfrm>
        </p:spPr>
        <p:txBody>
          <a:bodyPr>
            <a:normAutofit/>
          </a:bodyPr>
          <a:lstStyle/>
          <a:p>
            <a:r>
              <a:rPr lang="en-US" dirty="0"/>
              <a:t>What got dropped or didn’t happen with Ethernet</a:t>
            </a:r>
          </a:p>
        </p:txBody>
      </p:sp>
      <p:sp>
        <p:nvSpPr>
          <p:cNvPr id="3" name="Content Placeholder 2">
            <a:extLst>
              <a:ext uri="{FF2B5EF4-FFF2-40B4-BE49-F238E27FC236}">
                <a16:creationId xmlns:a16="http://schemas.microsoft.com/office/drawing/2014/main" id="{8428A6DA-30D8-751A-B020-8D4F69083EAA}"/>
              </a:ext>
            </a:extLst>
          </p:cNvPr>
          <p:cNvSpPr>
            <a:spLocks noGrp="1"/>
          </p:cNvSpPr>
          <p:nvPr>
            <p:ph idx="1"/>
          </p:nvPr>
        </p:nvSpPr>
        <p:spPr>
          <a:xfrm>
            <a:off x="5714999" y="713313"/>
            <a:ext cx="6040465" cy="5431376"/>
          </a:xfrm>
        </p:spPr>
        <p:txBody>
          <a:bodyPr anchor="ctr">
            <a:normAutofit/>
          </a:bodyPr>
          <a:lstStyle/>
          <a:p>
            <a:r>
              <a:rPr lang="en-US" sz="2400" dirty="0"/>
              <a:t>No more common bus wire</a:t>
            </a:r>
          </a:p>
          <a:p>
            <a:r>
              <a:rPr lang="en-US" sz="2400" dirty="0"/>
              <a:t>No more passive cable system</a:t>
            </a:r>
          </a:p>
          <a:p>
            <a:r>
              <a:rPr lang="en-US" sz="2400" dirty="0"/>
              <a:t>No Self-clocking preamble for every packet</a:t>
            </a:r>
          </a:p>
          <a:p>
            <a:r>
              <a:rPr lang="en-US" sz="2400" dirty="0"/>
              <a:t>No more CSMA/CD common bus contention system</a:t>
            </a:r>
          </a:p>
          <a:p>
            <a:r>
              <a:rPr lang="en-US" sz="2400" dirty="0"/>
              <a:t>We just can’t agree on </a:t>
            </a:r>
            <a:r>
              <a:rPr lang="en-US" sz="2400" dirty="0" err="1"/>
              <a:t>Jumbograms</a:t>
            </a:r>
            <a:endParaRPr lang="en-US" sz="2400" dirty="0"/>
          </a:p>
          <a:p>
            <a:r>
              <a:rPr lang="en-US" sz="2400" dirty="0"/>
              <a:t>Never really figured out robust real time and related QoS prioritization</a:t>
            </a:r>
          </a:p>
          <a:p>
            <a:r>
              <a:rPr lang="en-US" sz="2400" dirty="0"/>
              <a:t>We needed a network protocol to help us scale – massive bridged networks were operationally unstable</a:t>
            </a:r>
          </a:p>
        </p:txBody>
      </p:sp>
      <p:sp>
        <p:nvSpPr>
          <p:cNvPr id="4" name="Slide Number Placeholder 3">
            <a:extLst>
              <a:ext uri="{FF2B5EF4-FFF2-40B4-BE49-F238E27FC236}">
                <a16:creationId xmlns:a16="http://schemas.microsoft.com/office/drawing/2014/main" id="{1D4236B3-C307-282F-8744-4549B033F867}"/>
              </a:ext>
            </a:extLst>
          </p:cNvPr>
          <p:cNvSpPr>
            <a:spLocks noGrp="1"/>
          </p:cNvSpPr>
          <p:nvPr>
            <p:ph type="sldNum" sz="quarter" idx="12"/>
          </p:nvPr>
        </p:nvSpPr>
        <p:spPr/>
        <p:txBody>
          <a:bodyPr/>
          <a:lstStyle/>
          <a:p>
            <a:r>
              <a:rPr lang="en-US"/>
              <a:t>Slide </a:t>
            </a:r>
            <a:fld id="{C671BBB0-DADF-5147-A59E-C1A535630120}" type="slidenum">
              <a:rPr lang="en-US" smtClean="0"/>
              <a:t>18</a:t>
            </a:fld>
            <a:endParaRPr lang="en-US" dirty="0"/>
          </a:p>
        </p:txBody>
      </p:sp>
    </p:spTree>
    <p:extLst>
      <p:ext uri="{BB962C8B-B14F-4D97-AF65-F5344CB8AC3E}">
        <p14:creationId xmlns:p14="http://schemas.microsoft.com/office/powerpoint/2010/main" val="768453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5F626E-517D-D6B5-B38B-1051025258D8}"/>
              </a:ext>
            </a:extLst>
          </p:cNvPr>
          <p:cNvSpPr>
            <a:spLocks noGrp="1"/>
          </p:cNvSpPr>
          <p:nvPr>
            <p:ph type="title"/>
          </p:nvPr>
        </p:nvSpPr>
        <p:spPr>
          <a:xfrm>
            <a:off x="838201" y="365125"/>
            <a:ext cx="5251316" cy="1807305"/>
          </a:xfrm>
        </p:spPr>
        <p:txBody>
          <a:bodyPr>
            <a:normAutofit/>
          </a:bodyPr>
          <a:lstStyle/>
          <a:p>
            <a:r>
              <a:rPr lang="en-US" dirty="0"/>
              <a:t>Local vs Wide Area networking</a:t>
            </a:r>
          </a:p>
        </p:txBody>
      </p:sp>
      <p:sp>
        <p:nvSpPr>
          <p:cNvPr id="3" name="Content Placeholder 2">
            <a:extLst>
              <a:ext uri="{FF2B5EF4-FFF2-40B4-BE49-F238E27FC236}">
                <a16:creationId xmlns:a16="http://schemas.microsoft.com/office/drawing/2014/main" id="{824EEFD3-AE29-80CE-99BA-E2FD53EBA7EC}"/>
              </a:ext>
            </a:extLst>
          </p:cNvPr>
          <p:cNvSpPr>
            <a:spLocks noGrp="1"/>
          </p:cNvSpPr>
          <p:nvPr>
            <p:ph idx="1"/>
          </p:nvPr>
        </p:nvSpPr>
        <p:spPr>
          <a:xfrm>
            <a:off x="838199" y="2333297"/>
            <a:ext cx="5251315" cy="4388178"/>
          </a:xfrm>
        </p:spPr>
        <p:txBody>
          <a:bodyPr>
            <a:normAutofit/>
          </a:bodyPr>
          <a:lstStyle/>
          <a:p>
            <a:r>
              <a:rPr lang="en-US" sz="2000" dirty="0"/>
              <a:t>Back then we used X.25 for wide area networking and Ethernet for local networking. What a clumsy distinction!</a:t>
            </a:r>
          </a:p>
          <a:p>
            <a:r>
              <a:rPr lang="en-US" sz="2000" dirty="0"/>
              <a:t>What we wanted was a universal adaptation layer that would allow an application to operate over any context, local or wide area</a:t>
            </a:r>
          </a:p>
          <a:p>
            <a:r>
              <a:rPr lang="en-US" sz="2000" dirty="0"/>
              <a:t>We wanted flexibility:</a:t>
            </a:r>
          </a:p>
          <a:p>
            <a:pPr lvl="1"/>
            <a:r>
              <a:rPr lang="en-US" sz="2000" dirty="0"/>
              <a:t>to allow new media systems to be integrated into the network model </a:t>
            </a:r>
          </a:p>
          <a:p>
            <a:pPr lvl="1"/>
            <a:r>
              <a:rPr lang="en-US" sz="2000" dirty="0"/>
              <a:t>To allow new end-to-end transport systems to integrated into the same networking model</a:t>
            </a:r>
          </a:p>
          <a:p>
            <a:pPr marL="0" indent="0">
              <a:buNone/>
            </a:pPr>
            <a:r>
              <a:rPr lang="en-US" sz="2000" b="1" dirty="0"/>
              <a:t>The Internet Protocol met those needs</a:t>
            </a:r>
          </a:p>
        </p:txBody>
      </p:sp>
      <p:pic>
        <p:nvPicPr>
          <p:cNvPr id="2050" name="Picture 2" descr="Esther's Telephone Pole Metaphor">
            <a:extLst>
              <a:ext uri="{FF2B5EF4-FFF2-40B4-BE49-F238E27FC236}">
                <a16:creationId xmlns:a16="http://schemas.microsoft.com/office/drawing/2014/main" id="{44ACD693-704D-6985-C195-1AC63073E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56" r="-1" b="7434"/>
          <a:stretch>
            <a:fillRect/>
          </a:stretch>
        </p:blipFill>
        <p:spPr bwMode="auto">
          <a:xfrm>
            <a:off x="6294492" y="26032"/>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02C5B81-5E30-9E5F-76D3-5D407B75C467}"/>
              </a:ext>
            </a:extLst>
          </p:cNvPr>
          <p:cNvSpPr>
            <a:spLocks noGrp="1"/>
          </p:cNvSpPr>
          <p:nvPr>
            <p:ph type="sldNum" sz="quarter" idx="12"/>
          </p:nvPr>
        </p:nvSpPr>
        <p:spPr/>
        <p:txBody>
          <a:bodyPr/>
          <a:lstStyle/>
          <a:p>
            <a:r>
              <a:rPr lang="en-US"/>
              <a:t>Slide </a:t>
            </a:r>
            <a:fld id="{C671BBB0-DADF-5147-A59E-C1A535630120}" type="slidenum">
              <a:rPr lang="en-US" smtClean="0"/>
              <a:t>19</a:t>
            </a:fld>
            <a:endParaRPr lang="en-US" dirty="0"/>
          </a:p>
        </p:txBody>
      </p:sp>
    </p:spTree>
    <p:extLst>
      <p:ext uri="{BB962C8B-B14F-4D97-AF65-F5344CB8AC3E}">
        <p14:creationId xmlns:p14="http://schemas.microsoft.com/office/powerpoint/2010/main" val="31709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0B9639-D718-CD0E-E514-C5D439E6731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AF8639C-5746-03A8-1907-BCF8B0D3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2C8AA-F9E5-8F79-CE10-7297AF7A078B}"/>
              </a:ext>
            </a:extLst>
          </p:cNvPr>
          <p:cNvSpPr>
            <a:spLocks noGrp="1"/>
          </p:cNvSpPr>
          <p:nvPr>
            <p:ph type="ctrTitle"/>
          </p:nvPr>
        </p:nvSpPr>
        <p:spPr>
          <a:xfrm>
            <a:off x="643468" y="643467"/>
            <a:ext cx="4620584" cy="4567137"/>
          </a:xfrm>
        </p:spPr>
        <p:txBody>
          <a:bodyPr>
            <a:normAutofit/>
          </a:bodyPr>
          <a:lstStyle/>
          <a:p>
            <a:pPr algn="l"/>
            <a:r>
              <a:rPr lang="en-US" sz="4400" dirty="0">
                <a:latin typeface="Powderfinger Type" panose="02020709070000000403" pitchFamily="49" charset="77"/>
              </a:rPr>
              <a:t>50 Years of Ethernet</a:t>
            </a:r>
            <a:br>
              <a:rPr lang="en-US" sz="4400" dirty="0">
                <a:latin typeface="Powderfinger Type" panose="02020709070000000403" pitchFamily="49" charset="77"/>
              </a:rPr>
            </a:br>
            <a:r>
              <a:rPr lang="en-US" sz="4400" dirty="0">
                <a:latin typeface="Powderfinger Type" panose="02020709070000000403" pitchFamily="49" charset="77"/>
              </a:rPr>
              <a:t>Computer Networking</a:t>
            </a:r>
            <a:br>
              <a:rPr lang="en-US" sz="4400" dirty="0">
                <a:latin typeface="Powderfinger Type" panose="02020709070000000403" pitchFamily="49" charset="77"/>
              </a:rPr>
            </a:br>
            <a:endParaRPr lang="en-US" sz="4400" dirty="0">
              <a:latin typeface="Powderfinger Type" panose="02020709070000000403" pitchFamily="49" charset="77"/>
            </a:endParaRPr>
          </a:p>
        </p:txBody>
      </p:sp>
      <p:sp>
        <p:nvSpPr>
          <p:cNvPr id="3" name="Subtitle 2">
            <a:extLst>
              <a:ext uri="{FF2B5EF4-FFF2-40B4-BE49-F238E27FC236}">
                <a16:creationId xmlns:a16="http://schemas.microsoft.com/office/drawing/2014/main" id="{4C77314E-4457-23B5-A1A6-82882A81A8D7}"/>
              </a:ext>
            </a:extLst>
          </p:cNvPr>
          <p:cNvSpPr>
            <a:spLocks noGrp="1"/>
          </p:cNvSpPr>
          <p:nvPr>
            <p:ph type="subTitle" idx="1"/>
          </p:nvPr>
        </p:nvSpPr>
        <p:spPr>
          <a:xfrm>
            <a:off x="643467" y="5277684"/>
            <a:ext cx="4620584" cy="775494"/>
          </a:xfrm>
        </p:spPr>
        <p:txBody>
          <a:bodyPr>
            <a:normAutofit/>
          </a:bodyPr>
          <a:lstStyle/>
          <a:p>
            <a:pPr algn="l"/>
            <a:r>
              <a:rPr lang="en-US" sz="2000" dirty="0">
                <a:solidFill>
                  <a:schemeClr val="bg1">
                    <a:lumMod val="65000"/>
                  </a:schemeClr>
                </a:solidFill>
                <a:latin typeface="AhnbergHand" pitchFamily="2" charset="0"/>
              </a:rPr>
              <a:t>Geoff Huston APNIC</a:t>
            </a:r>
          </a:p>
          <a:p>
            <a:pPr algn="l"/>
            <a:r>
              <a:rPr lang="en-US" sz="2000" dirty="0">
                <a:solidFill>
                  <a:schemeClr val="bg1">
                    <a:lumMod val="65000"/>
                  </a:schemeClr>
                </a:solidFill>
                <a:latin typeface="AhnbergHand" pitchFamily="2" charset="0"/>
              </a:rPr>
              <a:t>June 2026</a:t>
            </a:r>
          </a:p>
        </p:txBody>
      </p:sp>
      <p:pic>
        <p:nvPicPr>
          <p:cNvPr id="5" name="Picture 4" descr="Electronics protoboard">
            <a:extLst>
              <a:ext uri="{FF2B5EF4-FFF2-40B4-BE49-F238E27FC236}">
                <a16:creationId xmlns:a16="http://schemas.microsoft.com/office/drawing/2014/main" id="{2EDE44E0-3D10-6F15-7D22-390C172A165A}"/>
              </a:ext>
            </a:extLst>
          </p:cNvPr>
          <p:cNvPicPr>
            <a:picLocks noChangeAspect="1"/>
          </p:cNvPicPr>
          <p:nvPr/>
        </p:nvPicPr>
        <p:blipFill>
          <a:blip r:embed="rId2"/>
          <a:srcRect l="3042" r="38920"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Freeform 3">
            <a:extLst>
              <a:ext uri="{FF2B5EF4-FFF2-40B4-BE49-F238E27FC236}">
                <a16:creationId xmlns:a16="http://schemas.microsoft.com/office/drawing/2014/main" id="{7882B10C-548A-9B1F-4047-769F50DEF550}"/>
              </a:ext>
            </a:extLst>
          </p:cNvPr>
          <p:cNvSpPr/>
          <p:nvPr/>
        </p:nvSpPr>
        <p:spPr>
          <a:xfrm>
            <a:off x="657461" y="2833670"/>
            <a:ext cx="2576946" cy="498978"/>
          </a:xfrm>
          <a:custGeom>
            <a:avLst/>
            <a:gdLst>
              <a:gd name="csX0" fmla="*/ 0 w 2576946"/>
              <a:gd name="csY0" fmla="*/ 498978 h 498978"/>
              <a:gd name="csX1" fmla="*/ 566777 w 2576946"/>
              <a:gd name="csY1" fmla="*/ 214 h 498978"/>
              <a:gd name="csX2" fmla="*/ 612119 w 2576946"/>
              <a:gd name="csY2" fmla="*/ 430965 h 498978"/>
              <a:gd name="csX3" fmla="*/ 1141111 w 2576946"/>
              <a:gd name="csY3" fmla="*/ 214 h 498978"/>
              <a:gd name="csX4" fmla="*/ 1239352 w 2576946"/>
              <a:gd name="csY4" fmla="*/ 400737 h 498978"/>
              <a:gd name="csX5" fmla="*/ 1707888 w 2576946"/>
              <a:gd name="csY5" fmla="*/ 30442 h 498978"/>
              <a:gd name="csX6" fmla="*/ 1707888 w 2576946"/>
              <a:gd name="csY6" fmla="*/ 408294 h 498978"/>
              <a:gd name="csX7" fmla="*/ 2115967 w 2576946"/>
              <a:gd name="csY7" fmla="*/ 68228 h 498978"/>
              <a:gd name="csX8" fmla="*/ 2576946 w 2576946"/>
              <a:gd name="csY8" fmla="*/ 294938 h 4989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576946" h="498978">
                <a:moveTo>
                  <a:pt x="0" y="498978"/>
                </a:moveTo>
                <a:cubicBezTo>
                  <a:pt x="232378" y="255263"/>
                  <a:pt x="464757" y="11549"/>
                  <a:pt x="566777" y="214"/>
                </a:cubicBezTo>
                <a:cubicBezTo>
                  <a:pt x="668797" y="-11122"/>
                  <a:pt x="516397" y="430965"/>
                  <a:pt x="612119" y="430965"/>
                </a:cubicBezTo>
                <a:cubicBezTo>
                  <a:pt x="707841" y="430965"/>
                  <a:pt x="1036572" y="5252"/>
                  <a:pt x="1141111" y="214"/>
                </a:cubicBezTo>
                <a:cubicBezTo>
                  <a:pt x="1245650" y="-4824"/>
                  <a:pt x="1144889" y="395699"/>
                  <a:pt x="1239352" y="400737"/>
                </a:cubicBezTo>
                <a:cubicBezTo>
                  <a:pt x="1333815" y="405775"/>
                  <a:pt x="1629799" y="29183"/>
                  <a:pt x="1707888" y="30442"/>
                </a:cubicBezTo>
                <a:cubicBezTo>
                  <a:pt x="1785977" y="31701"/>
                  <a:pt x="1639875" y="401996"/>
                  <a:pt x="1707888" y="408294"/>
                </a:cubicBezTo>
                <a:cubicBezTo>
                  <a:pt x="1775901" y="414592"/>
                  <a:pt x="1971124" y="87121"/>
                  <a:pt x="2115967" y="68228"/>
                </a:cubicBezTo>
                <a:cubicBezTo>
                  <a:pt x="2260810" y="49335"/>
                  <a:pt x="2418878" y="172136"/>
                  <a:pt x="2576946" y="29493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1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F33AF-3FD0-98F1-56DF-91DDCE070438}"/>
              </a:ext>
            </a:extLst>
          </p:cNvPr>
          <p:cNvSpPr>
            <a:spLocks noGrp="1"/>
          </p:cNvSpPr>
          <p:nvPr>
            <p:ph type="title"/>
          </p:nvPr>
        </p:nvSpPr>
        <p:spPr/>
        <p:txBody>
          <a:bodyPr/>
          <a:lstStyle/>
          <a:p>
            <a:r>
              <a:rPr lang="en-US" dirty="0"/>
              <a:t>The emergence of IP</a:t>
            </a:r>
          </a:p>
        </p:txBody>
      </p:sp>
      <p:sp>
        <p:nvSpPr>
          <p:cNvPr id="3" name="Content Placeholder 2">
            <a:extLst>
              <a:ext uri="{FF2B5EF4-FFF2-40B4-BE49-F238E27FC236}">
                <a16:creationId xmlns:a16="http://schemas.microsoft.com/office/drawing/2014/main" id="{295FC6CC-5DCB-6FD4-3FBB-7C2606725B07}"/>
              </a:ext>
            </a:extLst>
          </p:cNvPr>
          <p:cNvSpPr>
            <a:spLocks noGrp="1"/>
          </p:cNvSpPr>
          <p:nvPr>
            <p:ph idx="1"/>
          </p:nvPr>
        </p:nvSpPr>
        <p:spPr/>
        <p:txBody>
          <a:bodyPr/>
          <a:lstStyle/>
          <a:p>
            <a:r>
              <a:rPr lang="en-US" dirty="0"/>
              <a:t>The Internet Protocol rose to prominence at much the same time as Ethernet local networks</a:t>
            </a:r>
          </a:p>
        </p:txBody>
      </p:sp>
      <p:sp>
        <p:nvSpPr>
          <p:cNvPr id="4" name="Slide Number Placeholder 3">
            <a:extLst>
              <a:ext uri="{FF2B5EF4-FFF2-40B4-BE49-F238E27FC236}">
                <a16:creationId xmlns:a16="http://schemas.microsoft.com/office/drawing/2014/main" id="{009B95F9-8A66-CE84-8D03-68185287916B}"/>
              </a:ext>
            </a:extLst>
          </p:cNvPr>
          <p:cNvSpPr>
            <a:spLocks noGrp="1"/>
          </p:cNvSpPr>
          <p:nvPr>
            <p:ph type="sldNum" sz="quarter" idx="12"/>
          </p:nvPr>
        </p:nvSpPr>
        <p:spPr/>
        <p:txBody>
          <a:bodyPr/>
          <a:lstStyle/>
          <a:p>
            <a:r>
              <a:rPr lang="en-US"/>
              <a:t>Slide </a:t>
            </a:r>
            <a:fld id="{C671BBB0-DADF-5147-A59E-C1A535630120}" type="slidenum">
              <a:rPr lang="en-US" smtClean="0"/>
              <a:t>20</a:t>
            </a:fld>
            <a:endParaRPr lang="en-US" dirty="0"/>
          </a:p>
        </p:txBody>
      </p:sp>
    </p:spTree>
    <p:extLst>
      <p:ext uri="{BB962C8B-B14F-4D97-AF65-F5344CB8AC3E}">
        <p14:creationId xmlns:p14="http://schemas.microsoft.com/office/powerpoint/2010/main" val="1167799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FB6543-5FD1-416D-2CAE-74F2C037355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95B6D31-8FF1-9D6A-DEF4-8E5CC6991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4C21EA3-44F0-19AB-1B1E-70D226636FF3}"/>
              </a:ext>
            </a:extLst>
          </p:cNvPr>
          <p:cNvPicPr>
            <a:picLocks noChangeAspect="1"/>
          </p:cNvPicPr>
          <p:nvPr/>
        </p:nvPicPr>
        <p:blipFill>
          <a:blip r:embed="rId2"/>
          <a:stretch>
            <a:fillRect/>
          </a:stretch>
        </p:blipFill>
        <p:spPr>
          <a:xfrm>
            <a:off x="7640944" y="365125"/>
            <a:ext cx="4492660" cy="3175534"/>
          </a:xfrm>
          <a:prstGeom prst="rect">
            <a:avLst/>
          </a:prstGeom>
        </p:spPr>
      </p:pic>
      <p:sp>
        <p:nvSpPr>
          <p:cNvPr id="2" name="Title 1">
            <a:extLst>
              <a:ext uri="{FF2B5EF4-FFF2-40B4-BE49-F238E27FC236}">
                <a16:creationId xmlns:a16="http://schemas.microsoft.com/office/drawing/2014/main" id="{02015EE4-E949-AA65-2084-F04FD1272870}"/>
              </a:ext>
            </a:extLst>
          </p:cNvPr>
          <p:cNvSpPr>
            <a:spLocks noGrp="1"/>
          </p:cNvSpPr>
          <p:nvPr>
            <p:ph type="title"/>
          </p:nvPr>
        </p:nvSpPr>
        <p:spPr>
          <a:xfrm>
            <a:off x="838200" y="365125"/>
            <a:ext cx="6126125" cy="1807305"/>
          </a:xfrm>
        </p:spPr>
        <p:txBody>
          <a:bodyPr>
            <a:normAutofit/>
          </a:bodyPr>
          <a:lstStyle/>
          <a:p>
            <a:r>
              <a:rPr lang="en-US" dirty="0"/>
              <a:t>What was so special about IP?</a:t>
            </a:r>
          </a:p>
        </p:txBody>
      </p:sp>
      <p:sp>
        <p:nvSpPr>
          <p:cNvPr id="3" name="Content Placeholder 2">
            <a:extLst>
              <a:ext uri="{FF2B5EF4-FFF2-40B4-BE49-F238E27FC236}">
                <a16:creationId xmlns:a16="http://schemas.microsoft.com/office/drawing/2014/main" id="{EF6FDE62-8F57-1077-A89F-E5B1F6C17B4F}"/>
              </a:ext>
            </a:extLst>
          </p:cNvPr>
          <p:cNvSpPr>
            <a:spLocks noGrp="1"/>
          </p:cNvSpPr>
          <p:nvPr>
            <p:ph idx="1"/>
          </p:nvPr>
        </p:nvSpPr>
        <p:spPr>
          <a:xfrm>
            <a:off x="838200" y="2333296"/>
            <a:ext cx="7816702" cy="4450275"/>
          </a:xfrm>
        </p:spPr>
        <p:txBody>
          <a:bodyPr>
            <a:normAutofit/>
          </a:bodyPr>
          <a:lstStyle/>
          <a:p>
            <a:pPr marL="0" indent="0">
              <a:buNone/>
            </a:pPr>
            <a:r>
              <a:rPr lang="en-US" sz="3200" b="1" dirty="0"/>
              <a:t>It was fast!</a:t>
            </a:r>
          </a:p>
          <a:p>
            <a:pPr marL="0" indent="0">
              <a:buNone/>
            </a:pPr>
            <a:r>
              <a:rPr lang="en-US" sz="3200" b="1" dirty="0"/>
              <a:t>It was good!</a:t>
            </a:r>
          </a:p>
          <a:p>
            <a:pPr marL="0" indent="0">
              <a:buNone/>
            </a:pPr>
            <a:r>
              <a:rPr lang="en-US" sz="3200" b="1" dirty="0"/>
              <a:t>It was open!</a:t>
            </a:r>
          </a:p>
          <a:p>
            <a:pPr marL="0" indent="0">
              <a:buNone/>
            </a:pPr>
            <a:r>
              <a:rPr lang="en-US" sz="3200" b="1" dirty="0"/>
              <a:t>It was simple to build!</a:t>
            </a:r>
          </a:p>
          <a:p>
            <a:pPr marL="0" indent="0">
              <a:buNone/>
            </a:pPr>
            <a:r>
              <a:rPr lang="en-US" sz="3200" b="1" dirty="0"/>
              <a:t>It (sort of) operated itself!</a:t>
            </a:r>
          </a:p>
          <a:p>
            <a:pPr marL="0" indent="0">
              <a:buNone/>
            </a:pPr>
            <a:r>
              <a:rPr lang="en-US" sz="3200" b="1" dirty="0"/>
              <a:t>It was really cheap!</a:t>
            </a:r>
          </a:p>
          <a:p>
            <a:pPr marL="0" indent="0">
              <a:buNone/>
            </a:pPr>
            <a:endParaRPr lang="en-US" sz="2000" b="1" dirty="0"/>
          </a:p>
        </p:txBody>
      </p:sp>
      <p:sp>
        <p:nvSpPr>
          <p:cNvPr id="4" name="Slide Number Placeholder 3">
            <a:extLst>
              <a:ext uri="{FF2B5EF4-FFF2-40B4-BE49-F238E27FC236}">
                <a16:creationId xmlns:a16="http://schemas.microsoft.com/office/drawing/2014/main" id="{F9790B6E-7315-A265-1F94-139BEF110DF9}"/>
              </a:ext>
            </a:extLst>
          </p:cNvPr>
          <p:cNvSpPr>
            <a:spLocks noGrp="1"/>
          </p:cNvSpPr>
          <p:nvPr>
            <p:ph type="sldNum" sz="quarter" idx="12"/>
          </p:nvPr>
        </p:nvSpPr>
        <p:spPr/>
        <p:txBody>
          <a:bodyPr/>
          <a:lstStyle/>
          <a:p>
            <a:r>
              <a:rPr lang="en-US"/>
              <a:t>Slide </a:t>
            </a:r>
            <a:fld id="{C671BBB0-DADF-5147-A59E-C1A535630120}" type="slidenum">
              <a:rPr lang="en-US" smtClean="0"/>
              <a:t>21</a:t>
            </a:fld>
            <a:endParaRPr lang="en-US" dirty="0"/>
          </a:p>
        </p:txBody>
      </p:sp>
    </p:spTree>
    <p:extLst>
      <p:ext uri="{BB962C8B-B14F-4D97-AF65-F5344CB8AC3E}">
        <p14:creationId xmlns:p14="http://schemas.microsoft.com/office/powerpoint/2010/main" val="1150145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FBF0D-6268-1E99-B880-E0036EBB873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E98881-7B7B-0AE9-07A1-7139D62D1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A53B51-4B51-8E5E-42BE-303F1F49F276}"/>
              </a:ext>
            </a:extLst>
          </p:cNvPr>
          <p:cNvPicPr>
            <a:picLocks noChangeAspect="1"/>
          </p:cNvPicPr>
          <p:nvPr/>
        </p:nvPicPr>
        <p:blipFill>
          <a:blip r:embed="rId2"/>
          <a:stretch>
            <a:fillRect/>
          </a:stretch>
        </p:blipFill>
        <p:spPr>
          <a:xfrm>
            <a:off x="7640944" y="365125"/>
            <a:ext cx="4492660" cy="3175534"/>
          </a:xfrm>
          <a:prstGeom prst="rect">
            <a:avLst/>
          </a:prstGeom>
        </p:spPr>
      </p:pic>
      <p:sp>
        <p:nvSpPr>
          <p:cNvPr id="2" name="Title 1">
            <a:extLst>
              <a:ext uri="{FF2B5EF4-FFF2-40B4-BE49-F238E27FC236}">
                <a16:creationId xmlns:a16="http://schemas.microsoft.com/office/drawing/2014/main" id="{A7C5ED1C-7754-DA9C-A417-A251E77C33FE}"/>
              </a:ext>
            </a:extLst>
          </p:cNvPr>
          <p:cNvSpPr>
            <a:spLocks noGrp="1"/>
          </p:cNvSpPr>
          <p:nvPr>
            <p:ph type="title"/>
          </p:nvPr>
        </p:nvSpPr>
        <p:spPr>
          <a:xfrm>
            <a:off x="838200" y="365125"/>
            <a:ext cx="6126125" cy="1807305"/>
          </a:xfrm>
        </p:spPr>
        <p:txBody>
          <a:bodyPr>
            <a:normAutofit/>
          </a:bodyPr>
          <a:lstStyle/>
          <a:p>
            <a:r>
              <a:rPr lang="en-US" dirty="0"/>
              <a:t>What was so special about IP?</a:t>
            </a:r>
          </a:p>
        </p:txBody>
      </p:sp>
      <p:sp>
        <p:nvSpPr>
          <p:cNvPr id="3" name="Content Placeholder 2">
            <a:extLst>
              <a:ext uri="{FF2B5EF4-FFF2-40B4-BE49-F238E27FC236}">
                <a16:creationId xmlns:a16="http://schemas.microsoft.com/office/drawing/2014/main" id="{3C3872AC-2754-7B09-C331-5CD64E52B27D}"/>
              </a:ext>
            </a:extLst>
          </p:cNvPr>
          <p:cNvSpPr>
            <a:spLocks noGrp="1"/>
          </p:cNvSpPr>
          <p:nvPr>
            <p:ph idx="1"/>
          </p:nvPr>
        </p:nvSpPr>
        <p:spPr>
          <a:xfrm>
            <a:off x="838200" y="2333296"/>
            <a:ext cx="7816702" cy="4450275"/>
          </a:xfrm>
        </p:spPr>
        <p:txBody>
          <a:bodyPr>
            <a:normAutofit/>
          </a:bodyPr>
          <a:lstStyle/>
          <a:p>
            <a:pPr marL="0" indent="0">
              <a:buNone/>
            </a:pPr>
            <a:r>
              <a:rPr lang="en-US" sz="3200" b="1" dirty="0"/>
              <a:t>It was fast!</a:t>
            </a:r>
          </a:p>
          <a:p>
            <a:pPr marL="0" indent="0">
              <a:buNone/>
            </a:pPr>
            <a:r>
              <a:rPr lang="en-US" sz="3200" b="1" dirty="0"/>
              <a:t>It was good!</a:t>
            </a:r>
          </a:p>
          <a:p>
            <a:pPr marL="0" indent="0">
              <a:buNone/>
            </a:pPr>
            <a:r>
              <a:rPr lang="en-US" sz="3200" b="1" dirty="0"/>
              <a:t>It was open!</a:t>
            </a:r>
          </a:p>
          <a:p>
            <a:pPr marL="0" indent="0">
              <a:buNone/>
            </a:pPr>
            <a:r>
              <a:rPr lang="en-US" sz="3200" b="1" dirty="0"/>
              <a:t>It was simple to build!</a:t>
            </a:r>
          </a:p>
          <a:p>
            <a:pPr marL="0" indent="0">
              <a:buNone/>
            </a:pPr>
            <a:r>
              <a:rPr lang="en-US" sz="3200" b="1" dirty="0"/>
              <a:t>It (sort of) operated itself!</a:t>
            </a:r>
          </a:p>
          <a:p>
            <a:pPr marL="0" indent="0">
              <a:buNone/>
            </a:pPr>
            <a:r>
              <a:rPr lang="en-US" sz="3200" b="1" dirty="0"/>
              <a:t>It was really cheap!</a:t>
            </a:r>
          </a:p>
          <a:p>
            <a:pPr marL="0" indent="0">
              <a:buNone/>
            </a:pPr>
            <a:endParaRPr lang="en-US" sz="2000" b="1" dirty="0"/>
          </a:p>
        </p:txBody>
      </p:sp>
      <p:sp>
        <p:nvSpPr>
          <p:cNvPr id="4" name="Slide Number Placeholder 3">
            <a:extLst>
              <a:ext uri="{FF2B5EF4-FFF2-40B4-BE49-F238E27FC236}">
                <a16:creationId xmlns:a16="http://schemas.microsoft.com/office/drawing/2014/main" id="{93526202-3BB0-C30F-5147-BC3EE7D52D74}"/>
              </a:ext>
            </a:extLst>
          </p:cNvPr>
          <p:cNvSpPr>
            <a:spLocks noGrp="1"/>
          </p:cNvSpPr>
          <p:nvPr>
            <p:ph type="sldNum" sz="quarter" idx="12"/>
          </p:nvPr>
        </p:nvSpPr>
        <p:spPr/>
        <p:txBody>
          <a:bodyPr/>
          <a:lstStyle/>
          <a:p>
            <a:r>
              <a:rPr lang="en-US"/>
              <a:t>Slide </a:t>
            </a:r>
            <a:fld id="{C671BBB0-DADF-5147-A59E-C1A535630120}" type="slidenum">
              <a:rPr lang="en-US" smtClean="0"/>
              <a:t>22</a:t>
            </a:fld>
            <a:endParaRPr lang="en-US" dirty="0"/>
          </a:p>
        </p:txBody>
      </p:sp>
      <p:sp>
        <p:nvSpPr>
          <p:cNvPr id="5" name="TextBox 4">
            <a:extLst>
              <a:ext uri="{FF2B5EF4-FFF2-40B4-BE49-F238E27FC236}">
                <a16:creationId xmlns:a16="http://schemas.microsoft.com/office/drawing/2014/main" id="{0FC5E8D5-E795-1112-FE76-BD5B5265A605}"/>
              </a:ext>
            </a:extLst>
          </p:cNvPr>
          <p:cNvSpPr txBox="1"/>
          <p:nvPr/>
        </p:nvSpPr>
        <p:spPr>
          <a:xfrm rot="21435754" flipH="1">
            <a:off x="1591369" y="2869614"/>
            <a:ext cx="8114686" cy="954107"/>
          </a:xfrm>
          <a:prstGeom prst="rect">
            <a:avLst/>
          </a:prstGeom>
          <a:solidFill>
            <a:schemeClr val="bg1"/>
          </a:solidFill>
        </p:spPr>
        <p:txBody>
          <a:bodyPr wrap="square" rtlCol="0">
            <a:spAutoFit/>
          </a:bodyPr>
          <a:lstStyle/>
          <a:p>
            <a:r>
              <a:rPr lang="en-US" sz="2800" dirty="0">
                <a:solidFill>
                  <a:srgbClr val="FF0000"/>
                </a:solidFill>
                <a:latin typeface="AhnbergHand" pitchFamily="2" charset="0"/>
              </a:rPr>
              <a:t>It was the </a:t>
            </a:r>
            <a:r>
              <a:rPr lang="en-US" sz="2800" dirty="0" err="1">
                <a:solidFill>
                  <a:srgbClr val="FF0000"/>
                </a:solidFill>
                <a:latin typeface="AhnbergHand" pitchFamily="2" charset="0"/>
              </a:rPr>
              <a:t>defacto</a:t>
            </a:r>
            <a:r>
              <a:rPr lang="en-US" sz="2800" dirty="0">
                <a:solidFill>
                  <a:srgbClr val="FF0000"/>
                </a:solidFill>
                <a:latin typeface="AhnbergHand" pitchFamily="2" charset="0"/>
              </a:rPr>
              <a:t> industry standard for data networks within a decade (or so)!</a:t>
            </a:r>
          </a:p>
        </p:txBody>
      </p:sp>
    </p:spTree>
    <p:extLst>
      <p:ext uri="{BB962C8B-B14F-4D97-AF65-F5344CB8AC3E}">
        <p14:creationId xmlns:p14="http://schemas.microsoft.com/office/powerpoint/2010/main" val="601596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336539-53DC-3833-CA37-2BBE7A51CF5B}"/>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F4E6A-B149-1201-1326-F68E28F2727D}"/>
              </a:ext>
            </a:extLst>
          </p:cNvPr>
          <p:cNvSpPr>
            <a:spLocks noGrp="1"/>
          </p:cNvSpPr>
          <p:nvPr>
            <p:ph type="title"/>
          </p:nvPr>
        </p:nvSpPr>
        <p:spPr>
          <a:xfrm>
            <a:off x="838201" y="365125"/>
            <a:ext cx="5251316" cy="1807305"/>
          </a:xfrm>
        </p:spPr>
        <p:txBody>
          <a:bodyPr>
            <a:normAutofit/>
          </a:bodyPr>
          <a:lstStyle/>
          <a:p>
            <a:r>
              <a:rPr lang="en-US" dirty="0"/>
              <a:t>Edge vs Middle</a:t>
            </a:r>
          </a:p>
        </p:txBody>
      </p:sp>
      <p:sp>
        <p:nvSpPr>
          <p:cNvPr id="3" name="Content Placeholder 2">
            <a:extLst>
              <a:ext uri="{FF2B5EF4-FFF2-40B4-BE49-F238E27FC236}">
                <a16:creationId xmlns:a16="http://schemas.microsoft.com/office/drawing/2014/main" id="{97743D2B-C4E7-04B2-76B0-6164F00936D3}"/>
              </a:ext>
            </a:extLst>
          </p:cNvPr>
          <p:cNvSpPr>
            <a:spLocks noGrp="1"/>
          </p:cNvSpPr>
          <p:nvPr>
            <p:ph idx="1"/>
          </p:nvPr>
        </p:nvSpPr>
        <p:spPr>
          <a:xfrm>
            <a:off x="838200" y="2333297"/>
            <a:ext cx="4914014" cy="4159578"/>
          </a:xfrm>
        </p:spPr>
        <p:txBody>
          <a:bodyPr>
            <a:normAutofit/>
          </a:bodyPr>
          <a:lstStyle/>
          <a:p>
            <a:r>
              <a:rPr lang="en-US" sz="2000" dirty="0"/>
              <a:t>The IP networking architecture could be seen as “large scale Ethernet”</a:t>
            </a:r>
          </a:p>
          <a:p>
            <a:pPr lvl="1"/>
            <a:r>
              <a:rPr lang="en-US" sz="1800" dirty="0"/>
              <a:t>Strip functionality out of the network’s control plane and reduce the network to its basic function of datagram forwarding</a:t>
            </a:r>
          </a:p>
          <a:p>
            <a:pPr lvl="1"/>
            <a:r>
              <a:rPr lang="en-US" sz="1800" dirty="0"/>
              <a:t>Push all the control functions over to the connected devices </a:t>
            </a:r>
          </a:p>
          <a:p>
            <a:r>
              <a:rPr lang="en-US" sz="2000" dirty="0"/>
              <a:t>Virtual circuits as a network state vs IP datagram core and end-to-end edge functionality</a:t>
            </a:r>
          </a:p>
          <a:p>
            <a:r>
              <a:rPr lang="en-US" sz="2000" dirty="0"/>
              <a:t>“stateful” vs “stateless” networks</a:t>
            </a:r>
          </a:p>
          <a:p>
            <a:endParaRPr lang="en-US" sz="2000" dirty="0"/>
          </a:p>
        </p:txBody>
      </p:sp>
      <p:pic>
        <p:nvPicPr>
          <p:cNvPr id="7170" name="Picture 2" descr="History of the internet: How was it born and evolved? | TecScience">
            <a:extLst>
              <a:ext uri="{FF2B5EF4-FFF2-40B4-BE49-F238E27FC236}">
                <a16:creationId xmlns:a16="http://schemas.microsoft.com/office/drawing/2014/main" id="{8352FA3B-C3DF-0698-C463-81252531A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60" r="26503"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979B5F8-BA71-9985-E88B-31643E5DE861}"/>
              </a:ext>
            </a:extLst>
          </p:cNvPr>
          <p:cNvSpPr>
            <a:spLocks noGrp="1"/>
          </p:cNvSpPr>
          <p:nvPr>
            <p:ph type="sldNum" sz="quarter" idx="12"/>
          </p:nvPr>
        </p:nvSpPr>
        <p:spPr/>
        <p:txBody>
          <a:bodyPr/>
          <a:lstStyle/>
          <a:p>
            <a:r>
              <a:rPr lang="en-US"/>
              <a:t>Slide </a:t>
            </a:r>
            <a:fld id="{C671BBB0-DADF-5147-A59E-C1A535630120}" type="slidenum">
              <a:rPr lang="en-US" smtClean="0"/>
              <a:t>23</a:t>
            </a:fld>
            <a:endParaRPr lang="en-US" dirty="0"/>
          </a:p>
        </p:txBody>
      </p:sp>
    </p:spTree>
    <p:extLst>
      <p:ext uri="{BB962C8B-B14F-4D97-AF65-F5344CB8AC3E}">
        <p14:creationId xmlns:p14="http://schemas.microsoft.com/office/powerpoint/2010/main" val="1259254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D98CE0-8B16-2CD8-E8EF-17CBC60D98BC}"/>
            </a:ext>
          </a:extLst>
        </p:cNvPr>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ADF7F-DAEC-74BA-0C48-0C1B33A550FE}"/>
              </a:ext>
            </a:extLst>
          </p:cNvPr>
          <p:cNvSpPr>
            <a:spLocks noGrp="1"/>
          </p:cNvSpPr>
          <p:nvPr>
            <p:ph type="title"/>
          </p:nvPr>
        </p:nvSpPr>
        <p:spPr>
          <a:xfrm>
            <a:off x="838201" y="365125"/>
            <a:ext cx="5251316" cy="1807305"/>
          </a:xfrm>
        </p:spPr>
        <p:txBody>
          <a:bodyPr>
            <a:normAutofit/>
          </a:bodyPr>
          <a:lstStyle/>
          <a:p>
            <a:r>
              <a:rPr lang="en-US" dirty="0"/>
              <a:t>Scaling</a:t>
            </a:r>
          </a:p>
        </p:txBody>
      </p:sp>
      <p:sp>
        <p:nvSpPr>
          <p:cNvPr id="3" name="Content Placeholder 2">
            <a:extLst>
              <a:ext uri="{FF2B5EF4-FFF2-40B4-BE49-F238E27FC236}">
                <a16:creationId xmlns:a16="http://schemas.microsoft.com/office/drawing/2014/main" id="{5F161AE2-FD91-ACC7-16E1-9915FFAC3643}"/>
              </a:ext>
            </a:extLst>
          </p:cNvPr>
          <p:cNvSpPr>
            <a:spLocks noGrp="1"/>
          </p:cNvSpPr>
          <p:nvPr>
            <p:ph idx="1"/>
          </p:nvPr>
        </p:nvSpPr>
        <p:spPr>
          <a:xfrm>
            <a:off x="838200" y="2333297"/>
            <a:ext cx="4619621" cy="3843666"/>
          </a:xfrm>
        </p:spPr>
        <p:txBody>
          <a:bodyPr>
            <a:normAutofit/>
          </a:bodyPr>
          <a:lstStyle/>
          <a:p>
            <a:r>
              <a:rPr lang="en-US" dirty="0"/>
              <a:t>All this is about “how to grow”</a:t>
            </a:r>
          </a:p>
          <a:p>
            <a:r>
              <a:rPr lang="en-US" dirty="0"/>
              <a:t>How can you construct a single network architecture that can scale a billion-fold or more?</a:t>
            </a:r>
          </a:p>
          <a:p>
            <a:pPr lvl="1"/>
            <a:r>
              <a:rPr lang="en-US" sz="2000" dirty="0"/>
              <a:t>Push complexity to the edge as much as possible</a:t>
            </a:r>
          </a:p>
          <a:p>
            <a:pPr lvl="1"/>
            <a:r>
              <a:rPr lang="en-US" sz="2000" dirty="0"/>
              <a:t>Keep the core as simple as you can</a:t>
            </a:r>
          </a:p>
          <a:p>
            <a:endParaRPr lang="en-US" dirty="0"/>
          </a:p>
        </p:txBody>
      </p:sp>
      <p:pic>
        <p:nvPicPr>
          <p:cNvPr id="9218" name="Picture 2" descr="Earth - Wikipedia">
            <a:extLst>
              <a:ext uri="{FF2B5EF4-FFF2-40B4-BE49-F238E27FC236}">
                <a16:creationId xmlns:a16="http://schemas.microsoft.com/office/drawing/2014/main" id="{4B68CDCE-E770-6E05-2699-8956DA936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6" r="11778"/>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0E932EF-C58D-5FDB-7842-F4B71A811B32}"/>
              </a:ext>
            </a:extLst>
          </p:cNvPr>
          <p:cNvSpPr>
            <a:spLocks noGrp="1"/>
          </p:cNvSpPr>
          <p:nvPr>
            <p:ph type="sldNum" sz="quarter" idx="12"/>
          </p:nvPr>
        </p:nvSpPr>
        <p:spPr/>
        <p:txBody>
          <a:bodyPr/>
          <a:lstStyle/>
          <a:p>
            <a:r>
              <a:rPr lang="en-US"/>
              <a:t>Slide </a:t>
            </a:r>
            <a:fld id="{C671BBB0-DADF-5147-A59E-C1A535630120}" type="slidenum">
              <a:rPr lang="en-US" smtClean="0"/>
              <a:t>24</a:t>
            </a:fld>
            <a:endParaRPr lang="en-US" dirty="0"/>
          </a:p>
        </p:txBody>
      </p:sp>
    </p:spTree>
    <p:extLst>
      <p:ext uri="{BB962C8B-B14F-4D97-AF65-F5344CB8AC3E}">
        <p14:creationId xmlns:p14="http://schemas.microsoft.com/office/powerpoint/2010/main" val="201815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766F83-8F83-78AA-2F00-39C8BA76A5E4}"/>
              </a:ext>
            </a:extLst>
          </p:cNvPr>
          <p:cNvSpPr>
            <a:spLocks noGrp="1"/>
          </p:cNvSpPr>
          <p:nvPr>
            <p:ph type="title"/>
          </p:nvPr>
        </p:nvSpPr>
        <p:spPr>
          <a:xfrm>
            <a:off x="838201" y="365125"/>
            <a:ext cx="5251316" cy="1807305"/>
          </a:xfrm>
        </p:spPr>
        <p:txBody>
          <a:bodyPr>
            <a:normAutofit/>
          </a:bodyPr>
          <a:lstStyle/>
          <a:p>
            <a:r>
              <a:rPr lang="en-US" dirty="0"/>
              <a:t>Behind scaling pressure is…</a:t>
            </a:r>
          </a:p>
        </p:txBody>
      </p:sp>
      <p:sp>
        <p:nvSpPr>
          <p:cNvPr id="3" name="Content Placeholder 2">
            <a:extLst>
              <a:ext uri="{FF2B5EF4-FFF2-40B4-BE49-F238E27FC236}">
                <a16:creationId xmlns:a16="http://schemas.microsoft.com/office/drawing/2014/main" id="{447AA1FB-E59A-C339-9B19-7375CF7F2F94}"/>
              </a:ext>
            </a:extLst>
          </p:cNvPr>
          <p:cNvSpPr>
            <a:spLocks noGrp="1"/>
          </p:cNvSpPr>
          <p:nvPr>
            <p:ph idx="1"/>
          </p:nvPr>
        </p:nvSpPr>
        <p:spPr>
          <a:xfrm>
            <a:off x="838200" y="2333297"/>
            <a:ext cx="4619621" cy="3843666"/>
          </a:xfrm>
        </p:spPr>
        <p:txBody>
          <a:bodyPr>
            <a:normAutofit/>
          </a:bodyPr>
          <a:lstStyle/>
          <a:p>
            <a:pPr marL="0" indent="0">
              <a:buNone/>
            </a:pPr>
            <a:r>
              <a:rPr lang="en-US" sz="3200" b="1" dirty="0"/>
              <a:t>Moore’s Law</a:t>
            </a:r>
          </a:p>
          <a:p>
            <a:r>
              <a:rPr lang="en-US" sz="2000" dirty="0"/>
              <a:t>The edge-based model of networking has benefitted greatly from the march of progress of Moore’s Law:</a:t>
            </a:r>
          </a:p>
          <a:p>
            <a:pPr lvl="1"/>
            <a:r>
              <a:rPr lang="en-US" sz="2000" dirty="0"/>
              <a:t>The unit cost of processing and storage plummets under the pressure of Moore’s Law in chip fabrication capabilities</a:t>
            </a:r>
          </a:p>
          <a:p>
            <a:pPr lvl="1"/>
            <a:r>
              <a:rPr lang="en-US" sz="2000" dirty="0"/>
              <a:t>The unit cost of communications as similarly plummeted because of massive improvements in DSP capabilities</a:t>
            </a:r>
          </a:p>
        </p:txBody>
      </p:sp>
      <p:pic>
        <p:nvPicPr>
          <p:cNvPr id="3074" name="Picture 2" descr="CPU DIE SHOTS – The Higher Inquiètude">
            <a:extLst>
              <a:ext uri="{FF2B5EF4-FFF2-40B4-BE49-F238E27FC236}">
                <a16:creationId xmlns:a16="http://schemas.microsoft.com/office/drawing/2014/main" id="{6ABF0161-60B0-8729-63E5-5DFA102D1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29" r="25864"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4C848F1-5DA2-F435-BDCA-1A9EA49E72F3}"/>
              </a:ext>
            </a:extLst>
          </p:cNvPr>
          <p:cNvSpPr>
            <a:spLocks noGrp="1"/>
          </p:cNvSpPr>
          <p:nvPr>
            <p:ph type="sldNum" sz="quarter" idx="12"/>
          </p:nvPr>
        </p:nvSpPr>
        <p:spPr/>
        <p:txBody>
          <a:bodyPr/>
          <a:lstStyle/>
          <a:p>
            <a:r>
              <a:rPr lang="en-US"/>
              <a:t>Slide </a:t>
            </a:r>
            <a:fld id="{C671BBB0-DADF-5147-A59E-C1A535630120}" type="slidenum">
              <a:rPr lang="en-US" smtClean="0"/>
              <a:t>25</a:t>
            </a:fld>
            <a:endParaRPr lang="en-US" dirty="0"/>
          </a:p>
        </p:txBody>
      </p:sp>
    </p:spTree>
    <p:extLst>
      <p:ext uri="{BB962C8B-B14F-4D97-AF65-F5344CB8AC3E}">
        <p14:creationId xmlns:p14="http://schemas.microsoft.com/office/powerpoint/2010/main" val="1253779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7BC5826-D2F6-2875-A615-05676C429D54}"/>
              </a:ext>
            </a:extLst>
          </p:cNvPr>
          <p:cNvSpPr>
            <a:spLocks noGrp="1"/>
          </p:cNvSpPr>
          <p:nvPr>
            <p:ph type="title"/>
          </p:nvPr>
        </p:nvSpPr>
        <p:spPr>
          <a:xfrm>
            <a:off x="838200" y="365125"/>
            <a:ext cx="5387502" cy="1325563"/>
          </a:xfrm>
        </p:spPr>
        <p:txBody>
          <a:bodyPr>
            <a:normAutofit/>
          </a:bodyPr>
          <a:lstStyle/>
          <a:p>
            <a:r>
              <a:rPr lang="en-US"/>
              <a:t>The Result</a:t>
            </a:r>
            <a:endParaRPr lang="en-US" dirty="0"/>
          </a:p>
        </p:txBody>
      </p:sp>
      <p:sp>
        <p:nvSpPr>
          <p:cNvPr id="3" name="Content Placeholder 2">
            <a:extLst>
              <a:ext uri="{FF2B5EF4-FFF2-40B4-BE49-F238E27FC236}">
                <a16:creationId xmlns:a16="http://schemas.microsoft.com/office/drawing/2014/main" id="{CFECEAE5-5C8B-F5BB-A017-A2DBF746B224}"/>
              </a:ext>
            </a:extLst>
          </p:cNvPr>
          <p:cNvSpPr>
            <a:spLocks noGrp="1"/>
          </p:cNvSpPr>
          <p:nvPr>
            <p:ph idx="1"/>
          </p:nvPr>
        </p:nvSpPr>
        <p:spPr>
          <a:xfrm>
            <a:off x="838200" y="1825625"/>
            <a:ext cx="5387502" cy="4351338"/>
          </a:xfrm>
        </p:spPr>
        <p:txBody>
          <a:bodyPr>
            <a:normAutofit/>
          </a:bodyPr>
          <a:lstStyle/>
          <a:p>
            <a:r>
              <a:rPr lang="en-US" sz="2400" dirty="0"/>
              <a:t>Shift in the mode of operation of communications systems from </a:t>
            </a:r>
            <a:r>
              <a:rPr lang="en-US" sz="2400" b="1" dirty="0"/>
              <a:t>scarcity rationing </a:t>
            </a:r>
            <a:r>
              <a:rPr lang="en-US" sz="2400" dirty="0"/>
              <a:t>to </a:t>
            </a:r>
            <a:r>
              <a:rPr lang="en-US" sz="2400" b="1" dirty="0"/>
              <a:t>overwhelming abundance</a:t>
            </a:r>
          </a:p>
          <a:p>
            <a:r>
              <a:rPr lang="en-US" sz="2400" dirty="0"/>
              <a:t>A shift in the mode of service delivery from “just in time” retrieval to “just in case” pre-provisioning through the rise in Content Data Networks</a:t>
            </a:r>
          </a:p>
          <a:p>
            <a:r>
              <a:rPr lang="en-US" sz="2400" dirty="0"/>
              <a:t>Which has caused shared IP service delivery networks to shrink to </a:t>
            </a:r>
            <a:r>
              <a:rPr lang="en-US" sz="2400" b="1" dirty="0"/>
              <a:t>last mile switched access networks</a:t>
            </a:r>
          </a:p>
        </p:txBody>
      </p:sp>
      <p:pic>
        <p:nvPicPr>
          <p:cNvPr id="5" name="Picture 4">
            <a:extLst>
              <a:ext uri="{FF2B5EF4-FFF2-40B4-BE49-F238E27FC236}">
                <a16:creationId xmlns:a16="http://schemas.microsoft.com/office/drawing/2014/main" id="{9DCE89BB-75E2-3EA6-8D77-40DC883C248C}"/>
              </a:ext>
            </a:extLst>
          </p:cNvPr>
          <p:cNvPicPr>
            <a:picLocks noChangeAspect="1"/>
          </p:cNvPicPr>
          <p:nvPr/>
        </p:nvPicPr>
        <p:blipFill>
          <a:blip r:embed="rId2"/>
          <a:srcRect l="15451" r="17784" b="-1"/>
          <a:stretch>
            <a:fillRect/>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AutoShape 2">
            <a:extLst>
              <a:ext uri="{FF2B5EF4-FFF2-40B4-BE49-F238E27FC236}">
                <a16:creationId xmlns:a16="http://schemas.microsoft.com/office/drawing/2014/main" id="{202BB29D-BF0F-84BB-763D-935D80656C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FBB02FCF-1270-C079-A729-FD23DAE9B9C1}"/>
              </a:ext>
            </a:extLst>
          </p:cNvPr>
          <p:cNvSpPr>
            <a:spLocks noGrp="1"/>
          </p:cNvSpPr>
          <p:nvPr>
            <p:ph type="sldNum" sz="quarter" idx="12"/>
          </p:nvPr>
        </p:nvSpPr>
        <p:spPr/>
        <p:txBody>
          <a:bodyPr/>
          <a:lstStyle/>
          <a:p>
            <a:r>
              <a:rPr lang="en-US"/>
              <a:t>Slide </a:t>
            </a:r>
            <a:fld id="{C671BBB0-DADF-5147-A59E-C1A535630120}" type="slidenum">
              <a:rPr lang="en-US" smtClean="0"/>
              <a:t>26</a:t>
            </a:fld>
            <a:endParaRPr lang="en-US" dirty="0"/>
          </a:p>
        </p:txBody>
      </p:sp>
    </p:spTree>
    <p:extLst>
      <p:ext uri="{BB962C8B-B14F-4D97-AF65-F5344CB8AC3E}">
        <p14:creationId xmlns:p14="http://schemas.microsoft.com/office/powerpoint/2010/main" val="873114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AA461-FE7B-0990-DA1D-E122A934559D}"/>
              </a:ext>
            </a:extLst>
          </p:cNvPr>
          <p:cNvSpPr>
            <a:spLocks noGrp="1"/>
          </p:cNvSpPr>
          <p:nvPr>
            <p:ph type="title"/>
          </p:nvPr>
        </p:nvSpPr>
        <p:spPr>
          <a:xfrm>
            <a:off x="838201" y="365125"/>
            <a:ext cx="5251316" cy="1807305"/>
          </a:xfrm>
        </p:spPr>
        <p:txBody>
          <a:bodyPr>
            <a:normAutofit/>
          </a:bodyPr>
          <a:lstStyle/>
          <a:p>
            <a:r>
              <a:rPr lang="en-US" dirty="0"/>
              <a:t>Today’s Picture</a:t>
            </a:r>
          </a:p>
        </p:txBody>
      </p:sp>
      <p:sp>
        <p:nvSpPr>
          <p:cNvPr id="3" name="Content Placeholder 2">
            <a:extLst>
              <a:ext uri="{FF2B5EF4-FFF2-40B4-BE49-F238E27FC236}">
                <a16:creationId xmlns:a16="http://schemas.microsoft.com/office/drawing/2014/main" id="{D5542093-AB3E-46A1-DA7F-4A9C3E871297}"/>
              </a:ext>
            </a:extLst>
          </p:cNvPr>
          <p:cNvSpPr>
            <a:spLocks noGrp="1"/>
          </p:cNvSpPr>
          <p:nvPr>
            <p:ph idx="1"/>
          </p:nvPr>
        </p:nvSpPr>
        <p:spPr>
          <a:xfrm>
            <a:off x="921181" y="1812301"/>
            <a:ext cx="5041605" cy="4680574"/>
          </a:xfrm>
        </p:spPr>
        <p:txBody>
          <a:bodyPr>
            <a:normAutofit lnSpcReduction="10000"/>
          </a:bodyPr>
          <a:lstStyle/>
          <a:p>
            <a:r>
              <a:rPr lang="en-US" sz="2000" dirty="0"/>
              <a:t>Hop-by-hop forwarding address-based networking is being replaced by name-based service delivery systems</a:t>
            </a:r>
          </a:p>
          <a:p>
            <a:pPr lvl="1"/>
            <a:r>
              <a:rPr lang="en-US" sz="2000" dirty="0"/>
              <a:t>We are living the reality of name-based networking</a:t>
            </a:r>
          </a:p>
          <a:p>
            <a:r>
              <a:rPr lang="en-US" sz="2000" dirty="0"/>
              <a:t>The Internet has shrunk into a collection of last mile feeder systems that connect edge devices to services that are preloaded into local data </a:t>
            </a:r>
            <a:r>
              <a:rPr lang="en-US" sz="2000" dirty="0" err="1"/>
              <a:t>centres</a:t>
            </a:r>
            <a:endParaRPr lang="en-US" sz="2000" dirty="0"/>
          </a:p>
          <a:p>
            <a:r>
              <a:rPr lang="en-US" sz="2000" dirty="0"/>
              <a:t>There is no “core” of today’s Internet – just a collection of private feeder systems that feed collections of CDN at the edge</a:t>
            </a:r>
          </a:p>
          <a:p>
            <a:r>
              <a:rPr lang="en-US" sz="2000" dirty="0"/>
              <a:t>Is there even a “network” left in today’s Internet?</a:t>
            </a:r>
          </a:p>
          <a:p>
            <a:r>
              <a:rPr lang="en-US" sz="2000" dirty="0"/>
              <a:t>Does routing even matter any more in what’s left of the public Internet?</a:t>
            </a:r>
          </a:p>
        </p:txBody>
      </p:sp>
      <p:pic>
        <p:nvPicPr>
          <p:cNvPr id="5" name="Picture 4" descr="Illuminated server room panel">
            <a:extLst>
              <a:ext uri="{FF2B5EF4-FFF2-40B4-BE49-F238E27FC236}">
                <a16:creationId xmlns:a16="http://schemas.microsoft.com/office/drawing/2014/main" id="{353549F6-6DC8-9A83-183F-F7D0DFF4A334}"/>
              </a:ext>
            </a:extLst>
          </p:cNvPr>
          <p:cNvPicPr>
            <a:picLocks noChangeAspect="1"/>
          </p:cNvPicPr>
          <p:nvPr/>
        </p:nvPicPr>
        <p:blipFill>
          <a:blip r:embed="rId2"/>
          <a:srcRect l="17342" r="24621"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73C8DDB4-951B-C439-4C4F-792A1E3D770E}"/>
              </a:ext>
            </a:extLst>
          </p:cNvPr>
          <p:cNvSpPr>
            <a:spLocks noGrp="1"/>
          </p:cNvSpPr>
          <p:nvPr>
            <p:ph type="sldNum" sz="quarter" idx="12"/>
          </p:nvPr>
        </p:nvSpPr>
        <p:spPr/>
        <p:txBody>
          <a:bodyPr/>
          <a:lstStyle/>
          <a:p>
            <a:r>
              <a:rPr lang="en-US"/>
              <a:t>Slide </a:t>
            </a:r>
            <a:fld id="{C671BBB0-DADF-5147-A59E-C1A535630120}" type="slidenum">
              <a:rPr lang="en-US" smtClean="0"/>
              <a:t>27</a:t>
            </a:fld>
            <a:endParaRPr lang="en-US" dirty="0"/>
          </a:p>
        </p:txBody>
      </p:sp>
    </p:spTree>
    <p:extLst>
      <p:ext uri="{BB962C8B-B14F-4D97-AF65-F5344CB8AC3E}">
        <p14:creationId xmlns:p14="http://schemas.microsoft.com/office/powerpoint/2010/main" val="1170709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r>
              <a:rPr lang="en-US">
                <a:latin typeface="Powderfinger Type" charset="0"/>
                <a:ea typeface="Powderfinger Type" charset="0"/>
                <a:cs typeface="Powderfinger Type" charset="0"/>
              </a:rPr>
              <a:t>Exactly where </a:t>
            </a:r>
            <a:r>
              <a:rPr lang="en-US"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a:xfrm>
            <a:off x="838200" y="1825625"/>
            <a:ext cx="5393361" cy="4351338"/>
          </a:xfrm>
        </p:spPr>
        <p:txBody>
          <a:bodyPr>
            <a:normAutofit fontScale="92500" lnSpcReduction="10000"/>
          </a:bodyPr>
          <a:lstStyle/>
          <a:p>
            <a:r>
              <a:rPr lang="en-US" sz="2200" dirty="0"/>
              <a:t>We started this journey building a telephone network for computers to communicate between each other</a:t>
            </a:r>
          </a:p>
          <a:p>
            <a:r>
              <a:rPr lang="en-US" sz="2200" dirty="0"/>
              <a:t>We leveraged Moore’s Law to push the technology burden to the edge and reduce the dependence on shared common public networks </a:t>
            </a:r>
          </a:p>
          <a:p>
            <a:r>
              <a:rPr lang="en-US" sz="2200" dirty="0"/>
              <a:t>Now one-way content distribution lies at the core of today’s Internet</a:t>
            </a:r>
          </a:p>
          <a:p>
            <a:r>
              <a:rPr lang="en-US" sz="2200" dirty="0"/>
              <a:t>This content distribution role is an enterprise service framework rather than a public carriage service</a:t>
            </a:r>
          </a:p>
          <a:p>
            <a:r>
              <a:rPr lang="en-US" sz="2200" dirty="0"/>
              <a:t>The internal parts of the carriage network are now being privatized and removed from most forms of public regulatory oversight</a:t>
            </a:r>
          </a:p>
          <a:p>
            <a:endParaRPr lang="en-US" sz="2200" dirty="0"/>
          </a:p>
        </p:txBody>
      </p:sp>
      <p:pic>
        <p:nvPicPr>
          <p:cNvPr id="6" name="Picture 5" descr="A compass on a table&#10;&#10;AI-generated content may be incorrect.">
            <a:extLst>
              <a:ext uri="{FF2B5EF4-FFF2-40B4-BE49-F238E27FC236}">
                <a16:creationId xmlns:a16="http://schemas.microsoft.com/office/drawing/2014/main" id="{963A32BE-6004-03FA-79A1-8A9ED628E1BC}"/>
              </a:ext>
            </a:extLst>
          </p:cNvPr>
          <p:cNvPicPr>
            <a:picLocks noChangeAspect="1"/>
          </p:cNvPicPr>
          <p:nvPr/>
        </p:nvPicPr>
        <p:blipFill>
          <a:blip r:embed="rId2"/>
          <a:srcRect r="3" b="3"/>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p:cNvSpPr>
            <a:spLocks noGrp="1"/>
          </p:cNvSpPr>
          <p:nvPr>
            <p:ph type="sldNum" sz="quarter" idx="4"/>
          </p:nvPr>
        </p:nvSpPr>
        <p:spPr>
          <a:xfrm>
            <a:off x="8610600" y="6356349"/>
            <a:ext cx="2743200" cy="365125"/>
          </a:xfrm>
          <a:prstGeom prst="rect">
            <a:avLst/>
          </a:prstGeom>
        </p:spPr>
        <p:txBody>
          <a:bodyPr lIns="0" tIns="0" rIns="0" bIns="0">
            <a:normAutofit/>
          </a:bodyPr>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8B2A337-2C29-4402-A0A2-E290C184D5D3}" type="slidenum">
              <a:rPr lang="en-AU" kern="0" smtClean="0"/>
              <a:pPr>
                <a:spcAft>
                  <a:spcPts val="600"/>
                </a:spcAft>
              </a:pPr>
              <a:t>28</a:t>
            </a:fld>
            <a:endParaRPr lang="en-AU" kern="0"/>
          </a:p>
        </p:txBody>
      </p:sp>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647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A7557F-20FC-691E-CFE7-EB6FEE65E464}"/>
            </a:ext>
          </a:extLst>
        </p:cNvPr>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369FA0E-8CF0-E035-85F5-A8F361892C7D}"/>
              </a:ext>
            </a:extLst>
          </p:cNvPr>
          <p:cNvSpPr>
            <a:spLocks noGrp="1"/>
          </p:cNvSpPr>
          <p:nvPr>
            <p:ph type="title"/>
          </p:nvPr>
        </p:nvSpPr>
        <p:spPr>
          <a:xfrm>
            <a:off x="838200" y="365125"/>
            <a:ext cx="5393361" cy="1325563"/>
          </a:xfrm>
        </p:spPr>
        <p:txBody>
          <a:bodyPr>
            <a:normAutofit/>
          </a:bodyPr>
          <a:lstStyle/>
          <a:p>
            <a:r>
              <a:rPr lang="en-US" dirty="0"/>
              <a:t>Tomorrow</a:t>
            </a:r>
          </a:p>
        </p:txBody>
      </p:sp>
      <p:sp>
        <p:nvSpPr>
          <p:cNvPr id="3" name="Content Placeholder 2">
            <a:extLst>
              <a:ext uri="{FF2B5EF4-FFF2-40B4-BE49-F238E27FC236}">
                <a16:creationId xmlns:a16="http://schemas.microsoft.com/office/drawing/2014/main" id="{46C8D9FA-7593-AF10-9456-5DE3F60AA9E0}"/>
              </a:ext>
            </a:extLst>
          </p:cNvPr>
          <p:cNvSpPr>
            <a:spLocks noGrp="1"/>
          </p:cNvSpPr>
          <p:nvPr>
            <p:ph idx="1"/>
          </p:nvPr>
        </p:nvSpPr>
        <p:spPr>
          <a:xfrm>
            <a:off x="838200" y="1825625"/>
            <a:ext cx="5393361" cy="4351338"/>
          </a:xfrm>
        </p:spPr>
        <p:txBody>
          <a:bodyPr>
            <a:normAutofit/>
          </a:bodyPr>
          <a:lstStyle/>
          <a:p>
            <a:r>
              <a:rPr lang="en-US" dirty="0"/>
              <a:t>What if we can continue to improve the cost performance of silicon systems for the next 50 years?</a:t>
            </a:r>
          </a:p>
          <a:p>
            <a:r>
              <a:rPr lang="en-US" sz="2400" dirty="0"/>
              <a:t>What new models are enabled in the nature of digital services by such a set of changes? </a:t>
            </a:r>
          </a:p>
          <a:p>
            <a:endParaRPr lang="en-US" sz="2400" dirty="0"/>
          </a:p>
        </p:txBody>
      </p:sp>
      <p:pic>
        <p:nvPicPr>
          <p:cNvPr id="6148" name="Picture 4" descr="Looking Through Telescope Images – Browse 21,852 Stock Photos, Vectors, and  Video | Adobe Stock">
            <a:extLst>
              <a:ext uri="{FF2B5EF4-FFF2-40B4-BE49-F238E27FC236}">
                <a16:creationId xmlns:a16="http://schemas.microsoft.com/office/drawing/2014/main" id="{E41E6B65-5B88-1AEF-2CD8-5F572C2C0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102" r="18146" b="-2"/>
          <a:stretch>
            <a:fillRect/>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615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5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27F62C9-88F2-1EC5-007B-887C0F13712F}"/>
              </a:ext>
            </a:extLst>
          </p:cNvPr>
          <p:cNvSpPr>
            <a:spLocks noGrp="1"/>
          </p:cNvSpPr>
          <p:nvPr>
            <p:ph type="sldNum" sz="quarter" idx="12"/>
          </p:nvPr>
        </p:nvSpPr>
        <p:spPr/>
        <p:txBody>
          <a:bodyPr/>
          <a:lstStyle/>
          <a:p>
            <a:r>
              <a:rPr lang="en-US"/>
              <a:t>Slide </a:t>
            </a:r>
            <a:fld id="{C671BBB0-DADF-5147-A59E-C1A535630120}" type="slidenum">
              <a:rPr lang="en-US" smtClean="0"/>
              <a:t>29</a:t>
            </a:fld>
            <a:endParaRPr lang="en-US" dirty="0"/>
          </a:p>
        </p:txBody>
      </p:sp>
    </p:spTree>
    <p:extLst>
      <p:ext uri="{BB962C8B-B14F-4D97-AF65-F5344CB8AC3E}">
        <p14:creationId xmlns:p14="http://schemas.microsoft.com/office/powerpoint/2010/main" val="171718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4C2BC98-F1B5-290D-693A-094B3895E4BE}"/>
              </a:ext>
            </a:extLst>
          </p:cNvPr>
          <p:cNvSpPr>
            <a:spLocks noGrp="1"/>
          </p:cNvSpPr>
          <p:nvPr>
            <p:ph type="title"/>
          </p:nvPr>
        </p:nvSpPr>
        <p:spPr>
          <a:xfrm>
            <a:off x="838201" y="643467"/>
            <a:ext cx="3888526" cy="1800526"/>
          </a:xfrm>
        </p:spPr>
        <p:txBody>
          <a:bodyPr>
            <a:normAutofit/>
          </a:bodyPr>
          <a:lstStyle/>
          <a:p>
            <a:r>
              <a:rPr lang="en-US" dirty="0"/>
              <a:t>53 Years Ago</a:t>
            </a:r>
          </a:p>
        </p:txBody>
      </p:sp>
      <p:sp>
        <p:nvSpPr>
          <p:cNvPr id="3" name="Content Placeholder 2">
            <a:extLst>
              <a:ext uri="{FF2B5EF4-FFF2-40B4-BE49-F238E27FC236}">
                <a16:creationId xmlns:a16="http://schemas.microsoft.com/office/drawing/2014/main" id="{059E3F83-4E17-23BF-3AA3-B0931F54C394}"/>
              </a:ext>
            </a:extLst>
          </p:cNvPr>
          <p:cNvSpPr>
            <a:spLocks noGrp="1"/>
          </p:cNvSpPr>
          <p:nvPr>
            <p:ph idx="1"/>
          </p:nvPr>
        </p:nvSpPr>
        <p:spPr>
          <a:xfrm>
            <a:off x="838201" y="2623381"/>
            <a:ext cx="3888528" cy="3553581"/>
          </a:xfrm>
        </p:spPr>
        <p:txBody>
          <a:bodyPr>
            <a:normAutofit/>
          </a:bodyPr>
          <a:lstStyle/>
          <a:p>
            <a:pPr marL="0" indent="0">
              <a:buNone/>
            </a:pPr>
            <a:r>
              <a:rPr lang="en-US" sz="2000" dirty="0"/>
              <a:t>In May 1973 Bob Metcalf from the Xerox Palo Alto Research Centre published a memo that described “X-Wire”, a 3Mbps common bus local area network which became the ubiquitous “Ethernet” which has dominated the networking space for the next 53 years</a:t>
            </a:r>
          </a:p>
        </p:txBody>
      </p:sp>
      <p:pic>
        <p:nvPicPr>
          <p:cNvPr id="6" name="Picture 5">
            <a:extLst>
              <a:ext uri="{FF2B5EF4-FFF2-40B4-BE49-F238E27FC236}">
                <a16:creationId xmlns:a16="http://schemas.microsoft.com/office/drawing/2014/main" id="{8932E83C-0553-F028-2B5B-2D83B2861C1C}"/>
              </a:ext>
            </a:extLst>
          </p:cNvPr>
          <p:cNvPicPr>
            <a:picLocks noChangeAspect="1"/>
          </p:cNvPicPr>
          <p:nvPr/>
        </p:nvPicPr>
        <p:blipFill>
          <a:blip r:embed="rId2"/>
          <a:stretch>
            <a:fillRect/>
          </a:stretch>
        </p:blipFill>
        <p:spPr>
          <a:xfrm>
            <a:off x="6800986" y="2227337"/>
            <a:ext cx="4747547" cy="2431670"/>
          </a:xfrm>
          <a:prstGeom prst="rect">
            <a:avLst/>
          </a:prstGeom>
        </p:spPr>
      </p:pic>
      <p:sp>
        <p:nvSpPr>
          <p:cNvPr id="4" name="Slide Number Placeholder 3">
            <a:extLst>
              <a:ext uri="{FF2B5EF4-FFF2-40B4-BE49-F238E27FC236}">
                <a16:creationId xmlns:a16="http://schemas.microsoft.com/office/drawing/2014/main" id="{6668C4C4-40F9-BCC8-E6E6-F5689127DC70}"/>
              </a:ext>
            </a:extLst>
          </p:cNvPr>
          <p:cNvSpPr>
            <a:spLocks noGrp="1"/>
          </p:cNvSpPr>
          <p:nvPr>
            <p:ph type="sldNum" sz="quarter" idx="12"/>
          </p:nvPr>
        </p:nvSpPr>
        <p:spPr/>
        <p:txBody>
          <a:bodyPr/>
          <a:lstStyle/>
          <a:p>
            <a:r>
              <a:rPr lang="en-US"/>
              <a:t>Slide </a:t>
            </a:r>
            <a:fld id="{C671BBB0-DADF-5147-A59E-C1A535630120}" type="slidenum">
              <a:rPr lang="en-US" smtClean="0"/>
              <a:t>3</a:t>
            </a:fld>
            <a:endParaRPr lang="en-US" dirty="0"/>
          </a:p>
        </p:txBody>
      </p:sp>
    </p:spTree>
    <p:extLst>
      <p:ext uri="{BB962C8B-B14F-4D97-AF65-F5344CB8AC3E}">
        <p14:creationId xmlns:p14="http://schemas.microsoft.com/office/powerpoint/2010/main" val="2832056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2514" y="365125"/>
            <a:ext cx="11407216" cy="1807305"/>
          </a:xfrm>
        </p:spPr>
        <p:txBody>
          <a:bodyPr>
            <a:normAutofit/>
          </a:bodyPr>
          <a:lstStyle/>
          <a:p>
            <a:r>
              <a:rPr lang="en-US" sz="4100" dirty="0">
                <a:latin typeface="Powderfinger Type" charset="0"/>
                <a:ea typeface="Powderfinger Type" charset="0"/>
                <a:cs typeface="Powderfinger Type" charset="0"/>
              </a:rPr>
              <a:t>What about AI and AI Data </a:t>
            </a:r>
            <a:r>
              <a:rPr lang="en-US" sz="4100" dirty="0" err="1">
                <a:latin typeface="Powderfinger Type" charset="0"/>
                <a:ea typeface="Powderfinger Type" charset="0"/>
                <a:cs typeface="Powderfinger Type" charset="0"/>
              </a:rPr>
              <a:t>Centres</a:t>
            </a:r>
            <a:r>
              <a:rPr lang="en-US" sz="4100" dirty="0">
                <a:latin typeface="Powderfinger Type" charset="0"/>
                <a:ea typeface="Powderfinger Type" charset="0"/>
                <a:cs typeface="Powderfinger Type" charset="0"/>
              </a:rPr>
              <a:t>?</a:t>
            </a:r>
          </a:p>
        </p:txBody>
      </p:sp>
      <p:sp>
        <p:nvSpPr>
          <p:cNvPr id="3" name="Content Placeholder 2"/>
          <p:cNvSpPr>
            <a:spLocks noGrp="1"/>
          </p:cNvSpPr>
          <p:nvPr>
            <p:ph idx="1"/>
          </p:nvPr>
        </p:nvSpPr>
        <p:spPr>
          <a:xfrm>
            <a:off x="1317171" y="2333297"/>
            <a:ext cx="10036627" cy="3843666"/>
          </a:xfrm>
        </p:spPr>
        <p:txBody>
          <a:bodyPr>
            <a:normAutofit/>
          </a:bodyPr>
          <a:lstStyle/>
          <a:p>
            <a:pPr marL="0" indent="0">
              <a:spcAft>
                <a:spcPts val="800"/>
              </a:spcAft>
              <a:buNone/>
            </a:pPr>
            <a:r>
              <a:rPr lang="en-US" sz="2000" dirty="0"/>
              <a:t>Specialized data centers for AI token processing don’t make a huge amount of make no sense if the edge just keeps on getting faster and cheaper</a:t>
            </a:r>
          </a:p>
          <a:p>
            <a:pPr marL="0" indent="0">
              <a:spcAft>
                <a:spcPts val="800"/>
              </a:spcAft>
              <a:buNone/>
            </a:pPr>
            <a:r>
              <a:rPr lang="en-US" sz="2000" dirty="0"/>
              <a:t>Even specialized storage </a:t>
            </a:r>
            <a:r>
              <a:rPr lang="en-US" sz="2000" dirty="0" err="1"/>
              <a:t>centres</a:t>
            </a:r>
            <a:r>
              <a:rPr lang="en-US" sz="2000" dirty="0"/>
              <a:t> don’t make sense if storage keeps on getting smaller and cheaper</a:t>
            </a:r>
          </a:p>
          <a:p>
            <a:pPr marL="0" indent="0">
              <a:spcAft>
                <a:spcPts val="800"/>
              </a:spcAft>
              <a:buNone/>
            </a:pPr>
            <a:r>
              <a:rPr lang="en-US" sz="2000" dirty="0"/>
              <a:t>If Moore’s Law can be sustained over the coming decades, then 2076 will bear absolutely no resemblance today -- in exactly the same way as today’s digital technology landscape has almost nothing in common with 1976!</a:t>
            </a:r>
          </a:p>
        </p:txBody>
      </p:sp>
      <p:sp>
        <p:nvSpPr>
          <p:cNvPr id="4" name="Slide Number Placeholder 3"/>
          <p:cNvSpPr>
            <a:spLocks noGrp="1"/>
          </p:cNvSpPr>
          <p:nvPr>
            <p:ph type="sldNum" sz="quarter" idx="4"/>
          </p:nvPr>
        </p:nvSpPr>
        <p:spPr>
          <a:xfrm>
            <a:off x="8610600" y="6356350"/>
            <a:ext cx="2743200" cy="365125"/>
          </a:xfrm>
          <a:prstGeom prst="rect">
            <a:avLst/>
          </a:prstGeom>
        </p:spPr>
        <p:txBody>
          <a:bodyPr lIns="0" tIns="0" rIns="0" bIns="0">
            <a:normAutofit/>
          </a:bodyPr>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8B2A337-2C29-4402-A0A2-E290C184D5D3}" type="slidenum">
              <a:rPr lang="en-AU" kern="0"/>
              <a:pPr>
                <a:spcAft>
                  <a:spcPts val="600"/>
                </a:spcAft>
              </a:pPr>
              <a:t>30</a:t>
            </a:fld>
            <a:endParaRPr lang="en-AU" kern="0"/>
          </a:p>
        </p:txBody>
      </p:sp>
      <p:sp>
        <p:nvSpPr>
          <p:cNvPr id="5" name="AutoShape 2" descr="Image of ">
            <a:extLst>
              <a:ext uri="{FF2B5EF4-FFF2-40B4-BE49-F238E27FC236}">
                <a16:creationId xmlns:a16="http://schemas.microsoft.com/office/drawing/2014/main" id="{AFF5B0B1-AF94-1125-7EEC-DB794E1906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4941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8675A-E9AB-9E5F-BF38-3E22C736BDAA}"/>
            </a:ext>
          </a:extLst>
        </p:cNvPr>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6EDE7-E791-64D1-128C-E1C192F1A269}"/>
              </a:ext>
            </a:extLst>
          </p:cNvPr>
          <p:cNvSpPr>
            <a:spLocks noGrp="1"/>
          </p:cNvSpPr>
          <p:nvPr>
            <p:ph type="title"/>
          </p:nvPr>
        </p:nvSpPr>
        <p:spPr>
          <a:xfrm>
            <a:off x="838201" y="365125"/>
            <a:ext cx="5251316" cy="1807305"/>
          </a:xfrm>
        </p:spPr>
        <p:txBody>
          <a:bodyPr>
            <a:normAutofit/>
          </a:bodyPr>
          <a:lstStyle/>
          <a:p>
            <a:r>
              <a:rPr lang="en-US" dirty="0"/>
              <a:t>The Alternate Tomorrow …	</a:t>
            </a:r>
          </a:p>
        </p:txBody>
      </p:sp>
      <p:sp>
        <p:nvSpPr>
          <p:cNvPr id="3" name="Content Placeholder 2">
            <a:extLst>
              <a:ext uri="{FF2B5EF4-FFF2-40B4-BE49-F238E27FC236}">
                <a16:creationId xmlns:a16="http://schemas.microsoft.com/office/drawing/2014/main" id="{7780899B-175C-9689-0B1B-6A54F821B646}"/>
              </a:ext>
            </a:extLst>
          </p:cNvPr>
          <p:cNvSpPr>
            <a:spLocks noGrp="1"/>
          </p:cNvSpPr>
          <p:nvPr>
            <p:ph idx="1"/>
          </p:nvPr>
        </p:nvSpPr>
        <p:spPr>
          <a:xfrm>
            <a:off x="838200" y="2333297"/>
            <a:ext cx="4619621" cy="3843666"/>
          </a:xfrm>
        </p:spPr>
        <p:txBody>
          <a:bodyPr>
            <a:normAutofit/>
          </a:bodyPr>
          <a:lstStyle/>
          <a:p>
            <a:r>
              <a:rPr lang="en-US" sz="2400" dirty="0"/>
              <a:t>What if we can’t continue to improve the cost performance of silicon systems for the next 50 years?</a:t>
            </a:r>
          </a:p>
        </p:txBody>
      </p:sp>
      <p:pic>
        <p:nvPicPr>
          <p:cNvPr id="1026" name="Picture 2" descr="Brake buffer stop,buffer stop,end of track,track completion,wooden beams -  free image from needpix.com">
            <a:extLst>
              <a:ext uri="{FF2B5EF4-FFF2-40B4-BE49-F238E27FC236}">
                <a16:creationId xmlns:a16="http://schemas.microsoft.com/office/drawing/2014/main" id="{78A3D773-875F-4D4C-5E21-53592028B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75" r="2020"/>
          <a:stretch>
            <a:fillRect/>
          </a:stretch>
        </p:blipFill>
        <p:spPr bwMode="auto">
          <a:xfrm>
            <a:off x="6623687" y="0"/>
            <a:ext cx="5565265" cy="64007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70EAE1D-4D69-DAC0-CE96-E37590374B21}"/>
              </a:ext>
            </a:extLst>
          </p:cNvPr>
          <p:cNvSpPr>
            <a:spLocks noGrp="1"/>
          </p:cNvSpPr>
          <p:nvPr>
            <p:ph type="sldNum" sz="quarter" idx="12"/>
          </p:nvPr>
        </p:nvSpPr>
        <p:spPr/>
        <p:txBody>
          <a:bodyPr/>
          <a:lstStyle/>
          <a:p>
            <a:r>
              <a:rPr lang="en-US"/>
              <a:t>Slide </a:t>
            </a:r>
            <a:fld id="{C671BBB0-DADF-5147-A59E-C1A535630120}" type="slidenum">
              <a:rPr lang="en-US" smtClean="0"/>
              <a:t>31</a:t>
            </a:fld>
            <a:endParaRPr lang="en-US" dirty="0"/>
          </a:p>
        </p:txBody>
      </p:sp>
    </p:spTree>
    <p:extLst>
      <p:ext uri="{BB962C8B-B14F-4D97-AF65-F5344CB8AC3E}">
        <p14:creationId xmlns:p14="http://schemas.microsoft.com/office/powerpoint/2010/main" val="3222560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8D94-E8A0-7A20-DDCF-21E6D69AD6B2}"/>
              </a:ext>
            </a:extLst>
          </p:cNvPr>
          <p:cNvSpPr>
            <a:spLocks noGrp="1"/>
          </p:cNvSpPr>
          <p:nvPr>
            <p:ph type="title"/>
          </p:nvPr>
        </p:nvSpPr>
        <p:spPr/>
        <p:txBody>
          <a:bodyPr/>
          <a:lstStyle/>
          <a:p>
            <a:r>
              <a:rPr lang="en-US" dirty="0"/>
              <a:t>Faster?</a:t>
            </a:r>
          </a:p>
        </p:txBody>
      </p:sp>
      <p:sp>
        <p:nvSpPr>
          <p:cNvPr id="3" name="Content Placeholder 2">
            <a:extLst>
              <a:ext uri="{FF2B5EF4-FFF2-40B4-BE49-F238E27FC236}">
                <a16:creationId xmlns:a16="http://schemas.microsoft.com/office/drawing/2014/main" id="{00C3434A-2B68-DC62-F6B9-929047EE4357}"/>
              </a:ext>
            </a:extLst>
          </p:cNvPr>
          <p:cNvSpPr>
            <a:spLocks noGrp="1"/>
          </p:cNvSpPr>
          <p:nvPr>
            <p:ph idx="1"/>
          </p:nvPr>
        </p:nvSpPr>
        <p:spPr/>
        <p:txBody>
          <a:bodyPr/>
          <a:lstStyle/>
          <a:p>
            <a:r>
              <a:rPr lang="en-US" dirty="0"/>
              <a:t>Nope!</a:t>
            </a:r>
          </a:p>
        </p:txBody>
      </p:sp>
      <p:pic>
        <p:nvPicPr>
          <p:cNvPr id="4" name="Content Placeholder 4">
            <a:extLst>
              <a:ext uri="{FF2B5EF4-FFF2-40B4-BE49-F238E27FC236}">
                <a16:creationId xmlns:a16="http://schemas.microsoft.com/office/drawing/2014/main" id="{2B3E9B6F-B1B5-A4D0-5EAD-C3B5281E7F79}"/>
              </a:ext>
            </a:extLst>
          </p:cNvPr>
          <p:cNvPicPr>
            <a:picLocks noChangeAspect="1"/>
          </p:cNvPicPr>
          <p:nvPr/>
        </p:nvPicPr>
        <p:blipFill>
          <a:blip r:embed="rId2"/>
          <a:stretch>
            <a:fillRect/>
          </a:stretch>
        </p:blipFill>
        <p:spPr>
          <a:xfrm>
            <a:off x="3516647" y="1503702"/>
            <a:ext cx="6792124" cy="5191737"/>
          </a:xfrm>
          <a:prstGeom prst="rect">
            <a:avLst/>
          </a:prstGeom>
        </p:spPr>
      </p:pic>
      <p:sp>
        <p:nvSpPr>
          <p:cNvPr id="5" name="Slide Number Placeholder 4">
            <a:extLst>
              <a:ext uri="{FF2B5EF4-FFF2-40B4-BE49-F238E27FC236}">
                <a16:creationId xmlns:a16="http://schemas.microsoft.com/office/drawing/2014/main" id="{F5A8636B-27CA-21C3-36EF-235BCC28BA2C}"/>
              </a:ext>
            </a:extLst>
          </p:cNvPr>
          <p:cNvSpPr>
            <a:spLocks noGrp="1"/>
          </p:cNvSpPr>
          <p:nvPr>
            <p:ph type="sldNum" sz="quarter" idx="12"/>
          </p:nvPr>
        </p:nvSpPr>
        <p:spPr/>
        <p:txBody>
          <a:bodyPr/>
          <a:lstStyle/>
          <a:p>
            <a:r>
              <a:rPr lang="en-US"/>
              <a:t>Slide </a:t>
            </a:r>
            <a:fld id="{C671BBB0-DADF-5147-A59E-C1A535630120}" type="slidenum">
              <a:rPr lang="en-US" smtClean="0"/>
              <a:t>32</a:t>
            </a:fld>
            <a:endParaRPr lang="en-US" dirty="0"/>
          </a:p>
        </p:txBody>
      </p:sp>
    </p:spTree>
    <p:extLst>
      <p:ext uri="{BB962C8B-B14F-4D97-AF65-F5344CB8AC3E}">
        <p14:creationId xmlns:p14="http://schemas.microsoft.com/office/powerpoint/2010/main" val="2116224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FF11-EB92-9AE5-22CD-C347306B4E55}"/>
              </a:ext>
            </a:extLst>
          </p:cNvPr>
          <p:cNvSpPr>
            <a:spLocks noGrp="1"/>
          </p:cNvSpPr>
          <p:nvPr>
            <p:ph type="title"/>
          </p:nvPr>
        </p:nvSpPr>
        <p:spPr/>
        <p:txBody>
          <a:bodyPr/>
          <a:lstStyle/>
          <a:p>
            <a:r>
              <a:rPr lang="en-US" dirty="0"/>
              <a:t>Cheaper?</a:t>
            </a:r>
          </a:p>
        </p:txBody>
      </p:sp>
      <p:sp>
        <p:nvSpPr>
          <p:cNvPr id="3" name="Content Placeholder 2">
            <a:extLst>
              <a:ext uri="{FF2B5EF4-FFF2-40B4-BE49-F238E27FC236}">
                <a16:creationId xmlns:a16="http://schemas.microsoft.com/office/drawing/2014/main" id="{6EC06546-FB76-AF6D-9E0A-2DB78A3180F5}"/>
              </a:ext>
            </a:extLst>
          </p:cNvPr>
          <p:cNvSpPr>
            <a:spLocks noGrp="1"/>
          </p:cNvSpPr>
          <p:nvPr>
            <p:ph idx="1"/>
          </p:nvPr>
        </p:nvSpPr>
        <p:spPr/>
        <p:txBody>
          <a:bodyPr/>
          <a:lstStyle/>
          <a:p>
            <a:r>
              <a:rPr lang="en-US" dirty="0"/>
              <a:t>Nope!</a:t>
            </a:r>
          </a:p>
        </p:txBody>
      </p:sp>
      <p:pic>
        <p:nvPicPr>
          <p:cNvPr id="5" name="Picture 4">
            <a:extLst>
              <a:ext uri="{FF2B5EF4-FFF2-40B4-BE49-F238E27FC236}">
                <a16:creationId xmlns:a16="http://schemas.microsoft.com/office/drawing/2014/main" id="{4633E7BD-86A8-6F13-CE1C-8F63A1F92F38}"/>
              </a:ext>
            </a:extLst>
          </p:cNvPr>
          <p:cNvPicPr>
            <a:picLocks noChangeAspect="1"/>
          </p:cNvPicPr>
          <p:nvPr/>
        </p:nvPicPr>
        <p:blipFill>
          <a:blip r:embed="rId2"/>
          <a:stretch>
            <a:fillRect/>
          </a:stretch>
        </p:blipFill>
        <p:spPr>
          <a:xfrm>
            <a:off x="3996871" y="365125"/>
            <a:ext cx="7772400" cy="6387098"/>
          </a:xfrm>
          <a:prstGeom prst="rect">
            <a:avLst/>
          </a:prstGeom>
        </p:spPr>
      </p:pic>
      <p:sp>
        <p:nvSpPr>
          <p:cNvPr id="4" name="Slide Number Placeholder 3">
            <a:extLst>
              <a:ext uri="{FF2B5EF4-FFF2-40B4-BE49-F238E27FC236}">
                <a16:creationId xmlns:a16="http://schemas.microsoft.com/office/drawing/2014/main" id="{DEAAB6A0-4F7A-B5E4-45D5-FC0AB310F218}"/>
              </a:ext>
            </a:extLst>
          </p:cNvPr>
          <p:cNvSpPr>
            <a:spLocks noGrp="1"/>
          </p:cNvSpPr>
          <p:nvPr>
            <p:ph type="sldNum" sz="quarter" idx="12"/>
          </p:nvPr>
        </p:nvSpPr>
        <p:spPr/>
        <p:txBody>
          <a:bodyPr/>
          <a:lstStyle/>
          <a:p>
            <a:r>
              <a:rPr lang="en-US"/>
              <a:t>Slide </a:t>
            </a:r>
            <a:fld id="{C671BBB0-DADF-5147-A59E-C1A535630120}" type="slidenum">
              <a:rPr lang="en-US" smtClean="0"/>
              <a:t>33</a:t>
            </a:fld>
            <a:endParaRPr lang="en-US" dirty="0"/>
          </a:p>
        </p:txBody>
      </p:sp>
    </p:spTree>
    <p:extLst>
      <p:ext uri="{BB962C8B-B14F-4D97-AF65-F5344CB8AC3E}">
        <p14:creationId xmlns:p14="http://schemas.microsoft.com/office/powerpoint/2010/main" val="507233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2530F7-3E84-E38B-817B-DD0AD1045FCF}"/>
            </a:ext>
          </a:extLst>
        </p:cNvPr>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605562AF-7AC2-F787-5254-4E45990E1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B7FE2A-B4F8-EE3E-E8BD-FCD48E4CC706}"/>
              </a:ext>
            </a:extLst>
          </p:cNvPr>
          <p:cNvSpPr>
            <a:spLocks noGrp="1"/>
          </p:cNvSpPr>
          <p:nvPr>
            <p:ph type="title"/>
          </p:nvPr>
        </p:nvSpPr>
        <p:spPr>
          <a:xfrm>
            <a:off x="838201" y="365125"/>
            <a:ext cx="5251316" cy="1807305"/>
          </a:xfrm>
        </p:spPr>
        <p:txBody>
          <a:bodyPr>
            <a:normAutofit/>
          </a:bodyPr>
          <a:lstStyle/>
          <a:p>
            <a:r>
              <a:rPr lang="en-US" dirty="0"/>
              <a:t>The Alternate Tomorrow	</a:t>
            </a:r>
          </a:p>
        </p:txBody>
      </p:sp>
      <p:sp>
        <p:nvSpPr>
          <p:cNvPr id="3" name="Content Placeholder 2">
            <a:extLst>
              <a:ext uri="{FF2B5EF4-FFF2-40B4-BE49-F238E27FC236}">
                <a16:creationId xmlns:a16="http://schemas.microsoft.com/office/drawing/2014/main" id="{FE192661-84B3-D014-C916-BE30B79755EA}"/>
              </a:ext>
            </a:extLst>
          </p:cNvPr>
          <p:cNvSpPr>
            <a:spLocks noGrp="1"/>
          </p:cNvSpPr>
          <p:nvPr>
            <p:ph idx="1"/>
          </p:nvPr>
        </p:nvSpPr>
        <p:spPr>
          <a:xfrm>
            <a:off x="838200" y="2333297"/>
            <a:ext cx="4619621" cy="3843666"/>
          </a:xfrm>
        </p:spPr>
        <p:txBody>
          <a:bodyPr>
            <a:normAutofit/>
          </a:bodyPr>
          <a:lstStyle/>
          <a:p>
            <a:r>
              <a:rPr lang="en-US" sz="1800" dirty="0"/>
              <a:t>What if we can’t continue to improve the cost performance of silicon systems for the next 50 years?</a:t>
            </a:r>
          </a:p>
          <a:p>
            <a:r>
              <a:rPr lang="en-US" sz="1800" dirty="0"/>
              <a:t>What if faster and more capable compute engines requires specialized data centers with extreme demands of concentrated power and performance ?</a:t>
            </a:r>
          </a:p>
          <a:p>
            <a:r>
              <a:rPr lang="en-US" sz="1800" dirty="0"/>
              <a:t>What if advances in computing head to the world of quantum computing and are not amenable to miniaturization and cost reduction?</a:t>
            </a:r>
          </a:p>
          <a:p>
            <a:r>
              <a:rPr lang="en-US" sz="1800" dirty="0"/>
              <a:t>What if Moore’s Law runs out?  </a:t>
            </a:r>
          </a:p>
        </p:txBody>
      </p:sp>
      <p:pic>
        <p:nvPicPr>
          <p:cNvPr id="1026" name="Picture 2" descr="Brake buffer stop,buffer stop,end of track,track completion,wooden beams -  free image from needpix.com">
            <a:extLst>
              <a:ext uri="{FF2B5EF4-FFF2-40B4-BE49-F238E27FC236}">
                <a16:creationId xmlns:a16="http://schemas.microsoft.com/office/drawing/2014/main" id="{45FD7AC2-6EEA-2EBC-3C8A-26C8723CE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75" r="2020"/>
          <a:stretch>
            <a:fillRect/>
          </a:stretch>
        </p:blipFill>
        <p:spPr bwMode="auto">
          <a:xfrm>
            <a:off x="6303164" y="0"/>
            <a:ext cx="5888836" cy="677294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7D7BE15-8C56-4DF4-A13B-F83D345E6A3B}"/>
              </a:ext>
            </a:extLst>
          </p:cNvPr>
          <p:cNvSpPr>
            <a:spLocks noGrp="1"/>
          </p:cNvSpPr>
          <p:nvPr>
            <p:ph type="sldNum" sz="quarter" idx="12"/>
          </p:nvPr>
        </p:nvSpPr>
        <p:spPr/>
        <p:txBody>
          <a:bodyPr/>
          <a:lstStyle/>
          <a:p>
            <a:r>
              <a:rPr lang="en-US"/>
              <a:t>Slide </a:t>
            </a:r>
            <a:fld id="{C671BBB0-DADF-5147-A59E-C1A535630120}" type="slidenum">
              <a:rPr lang="en-US" smtClean="0"/>
              <a:t>34</a:t>
            </a:fld>
            <a:endParaRPr lang="en-US" dirty="0"/>
          </a:p>
        </p:txBody>
      </p:sp>
    </p:spTree>
    <p:extLst>
      <p:ext uri="{BB962C8B-B14F-4D97-AF65-F5344CB8AC3E}">
        <p14:creationId xmlns:p14="http://schemas.microsoft.com/office/powerpoint/2010/main" val="551530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04180E-3164-998C-E26F-F002AC2B68DE}"/>
            </a:ext>
          </a:extLst>
        </p:cNvPr>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2F2CB-99C7-A9EB-F24B-1BD455E02A45}"/>
              </a:ext>
            </a:extLst>
          </p:cNvPr>
          <p:cNvSpPr>
            <a:spLocks noGrp="1"/>
          </p:cNvSpPr>
          <p:nvPr>
            <p:ph type="title"/>
          </p:nvPr>
        </p:nvSpPr>
        <p:spPr>
          <a:xfrm>
            <a:off x="643467" y="643468"/>
            <a:ext cx="5582699" cy="1472412"/>
          </a:xfrm>
        </p:spPr>
        <p:txBody>
          <a:bodyPr vert="horz" lIns="91440" tIns="45720" rIns="91440" bIns="45720" rtlCol="0" anchor="b">
            <a:normAutofit/>
          </a:bodyPr>
          <a:lstStyle/>
          <a:p>
            <a:r>
              <a:rPr lang="en-US" dirty="0"/>
              <a:t>The Heart of AI</a:t>
            </a:r>
          </a:p>
        </p:txBody>
      </p:sp>
      <p:sp>
        <p:nvSpPr>
          <p:cNvPr id="3" name="Content Placeholder 2">
            <a:extLst>
              <a:ext uri="{FF2B5EF4-FFF2-40B4-BE49-F238E27FC236}">
                <a16:creationId xmlns:a16="http://schemas.microsoft.com/office/drawing/2014/main" id="{9205D9AF-5496-9671-DE3D-A9E677C2FD9D}"/>
              </a:ext>
            </a:extLst>
          </p:cNvPr>
          <p:cNvSpPr>
            <a:spLocks noGrp="1"/>
          </p:cNvSpPr>
          <p:nvPr>
            <p:ph idx="1"/>
          </p:nvPr>
        </p:nvSpPr>
        <p:spPr>
          <a:xfrm>
            <a:off x="643467" y="2460056"/>
            <a:ext cx="4620584" cy="3754476"/>
          </a:xfrm>
        </p:spPr>
        <p:txBody>
          <a:bodyPr vert="horz" lIns="91440" tIns="45720" rIns="91440" bIns="45720" rtlCol="0">
            <a:normAutofit lnSpcReduction="10000"/>
          </a:bodyPr>
          <a:lstStyle/>
          <a:p>
            <a:r>
              <a:rPr lang="en-US" sz="1800" dirty="0"/>
              <a:t>We are in the middle of a massive trillion-dollar build of a very small set of highly specialized large-scale environments that support large scale neural network computing platforms</a:t>
            </a:r>
          </a:p>
          <a:p>
            <a:r>
              <a:rPr lang="en-US" sz="1800" dirty="0"/>
              <a:t>This is the core of new form of a </a:t>
            </a:r>
            <a:r>
              <a:rPr lang="en-US" sz="1800" b="1" dirty="0"/>
              <a:t>centralized</a:t>
            </a:r>
            <a:r>
              <a:rPr lang="en-US" sz="1800" dirty="0"/>
              <a:t> compute and network service model</a:t>
            </a:r>
          </a:p>
          <a:p>
            <a:r>
              <a:rPr lang="en-US" sz="1800" dirty="0"/>
              <a:t>The investors funding these highly specialized (and expensive) technology temples are actually betting that Moore’s law is finished and future needs cannot be met by more of smaller, faster, cheaper devices</a:t>
            </a:r>
          </a:p>
        </p:txBody>
      </p:sp>
      <p:pic>
        <p:nvPicPr>
          <p:cNvPr id="4" name="Picture 3">
            <a:extLst>
              <a:ext uri="{FF2B5EF4-FFF2-40B4-BE49-F238E27FC236}">
                <a16:creationId xmlns:a16="http://schemas.microsoft.com/office/drawing/2014/main" id="{3F6AFED7-7BFB-D2FA-3AE8-72835AD8A4A9}"/>
              </a:ext>
            </a:extLst>
          </p:cNvPr>
          <p:cNvPicPr>
            <a:picLocks noChangeAspect="1"/>
          </p:cNvPicPr>
          <p:nvPr/>
        </p:nvPicPr>
        <p:blipFill>
          <a:blip r:embed="rId2"/>
          <a:srcRect l="28960" r="13002"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4">
            <a:extLst>
              <a:ext uri="{FF2B5EF4-FFF2-40B4-BE49-F238E27FC236}">
                <a16:creationId xmlns:a16="http://schemas.microsoft.com/office/drawing/2014/main" id="{14033F8E-6853-F064-A066-AD3B670CE045}"/>
              </a:ext>
            </a:extLst>
          </p:cNvPr>
          <p:cNvSpPr>
            <a:spLocks noGrp="1"/>
          </p:cNvSpPr>
          <p:nvPr>
            <p:ph type="sldNum" sz="quarter" idx="12"/>
          </p:nvPr>
        </p:nvSpPr>
        <p:spPr/>
        <p:txBody>
          <a:bodyPr/>
          <a:lstStyle/>
          <a:p>
            <a:r>
              <a:rPr lang="en-US"/>
              <a:t>Slide </a:t>
            </a:r>
            <a:fld id="{C671BBB0-DADF-5147-A59E-C1A535630120}" type="slidenum">
              <a:rPr lang="en-US" smtClean="0"/>
              <a:t>35</a:t>
            </a:fld>
            <a:endParaRPr lang="en-US" dirty="0"/>
          </a:p>
        </p:txBody>
      </p:sp>
    </p:spTree>
    <p:extLst>
      <p:ext uri="{BB962C8B-B14F-4D97-AF65-F5344CB8AC3E}">
        <p14:creationId xmlns:p14="http://schemas.microsoft.com/office/powerpoint/2010/main" val="1929091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F74416-011F-ACEC-74EA-6308CDA85ED0}"/>
            </a:ext>
          </a:extLst>
        </p:cNvPr>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5BCE4-B3BE-B0B9-27EB-AB9EC6D3EB3C}"/>
              </a:ext>
            </a:extLst>
          </p:cNvPr>
          <p:cNvSpPr>
            <a:spLocks noGrp="1"/>
          </p:cNvSpPr>
          <p:nvPr>
            <p:ph type="title"/>
          </p:nvPr>
        </p:nvSpPr>
        <p:spPr>
          <a:xfrm>
            <a:off x="838201" y="365125"/>
            <a:ext cx="5251316" cy="1807305"/>
          </a:xfrm>
        </p:spPr>
        <p:txBody>
          <a:bodyPr vert="horz" lIns="91440" tIns="45720" rIns="91440" bIns="45720" rtlCol="0">
            <a:normAutofit/>
          </a:bodyPr>
          <a:lstStyle/>
          <a:p>
            <a:r>
              <a:rPr lang="en-US" dirty="0"/>
              <a:t>Quantum Computing</a:t>
            </a:r>
          </a:p>
        </p:txBody>
      </p:sp>
      <p:sp>
        <p:nvSpPr>
          <p:cNvPr id="3" name="Content Placeholder 2">
            <a:extLst>
              <a:ext uri="{FF2B5EF4-FFF2-40B4-BE49-F238E27FC236}">
                <a16:creationId xmlns:a16="http://schemas.microsoft.com/office/drawing/2014/main" id="{DC8B98E0-6AB0-7FD5-0913-524593506703}"/>
              </a:ext>
            </a:extLst>
          </p:cNvPr>
          <p:cNvSpPr>
            <a:spLocks noGrp="1"/>
          </p:cNvSpPr>
          <p:nvPr>
            <p:ph idx="1"/>
          </p:nvPr>
        </p:nvSpPr>
        <p:spPr>
          <a:xfrm>
            <a:off x="838200" y="2333297"/>
            <a:ext cx="5391015" cy="4388178"/>
          </a:xfrm>
        </p:spPr>
        <p:txBody>
          <a:bodyPr vert="horz" lIns="91440" tIns="45720" rIns="91440" bIns="45720" rtlCol="0">
            <a:normAutofit/>
          </a:bodyPr>
          <a:lstStyle/>
          <a:p>
            <a:r>
              <a:rPr lang="en-US" sz="2000" dirty="0"/>
              <a:t>So far, we’ve seen quantum computers being constructed as high cost highly specialized devices operating in extreme environments in order to preserve quantum properties</a:t>
            </a:r>
          </a:p>
          <a:p>
            <a:r>
              <a:rPr lang="en-US" sz="2000" dirty="0"/>
              <a:t>It’s an entirely open question as to how this will scale?</a:t>
            </a:r>
          </a:p>
          <a:p>
            <a:r>
              <a:rPr lang="en-US" sz="2000" dirty="0"/>
              <a:t>And at what cost?</a:t>
            </a:r>
          </a:p>
          <a:p>
            <a:pPr marL="0" indent="0">
              <a:buNone/>
            </a:pPr>
            <a:endParaRPr lang="en-US" sz="2000" dirty="0"/>
          </a:p>
          <a:p>
            <a:pPr marL="0" indent="0">
              <a:buNone/>
            </a:pPr>
            <a:endParaRPr lang="en-US" sz="2000" dirty="0"/>
          </a:p>
          <a:p>
            <a:pPr marL="0" indent="0">
              <a:buNone/>
            </a:pPr>
            <a:r>
              <a:rPr lang="en-US" sz="2000" dirty="0"/>
              <a:t>Hint: So far scaling of quantum is not looking good! </a:t>
            </a:r>
          </a:p>
        </p:txBody>
      </p:sp>
      <p:pic>
        <p:nvPicPr>
          <p:cNvPr id="4100" name="Picture 4" descr="Trapped-ion quantum computer - Wikipedia">
            <a:extLst>
              <a:ext uri="{FF2B5EF4-FFF2-40B4-BE49-F238E27FC236}">
                <a16:creationId xmlns:a16="http://schemas.microsoft.com/office/drawing/2014/main" id="{C4474B19-22B9-EA83-50DD-7C177F988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27" r="1699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08717FB-6277-4034-C3DB-AD8FE3568666}"/>
              </a:ext>
            </a:extLst>
          </p:cNvPr>
          <p:cNvSpPr>
            <a:spLocks noGrp="1"/>
          </p:cNvSpPr>
          <p:nvPr>
            <p:ph type="sldNum" sz="quarter" idx="12"/>
          </p:nvPr>
        </p:nvSpPr>
        <p:spPr/>
        <p:txBody>
          <a:bodyPr/>
          <a:lstStyle/>
          <a:p>
            <a:r>
              <a:rPr lang="en-US"/>
              <a:t>Slide </a:t>
            </a:r>
            <a:fld id="{C671BBB0-DADF-5147-A59E-C1A535630120}" type="slidenum">
              <a:rPr lang="en-US" smtClean="0"/>
              <a:t>36</a:t>
            </a:fld>
            <a:endParaRPr lang="en-US" dirty="0"/>
          </a:p>
        </p:txBody>
      </p:sp>
    </p:spTree>
    <p:extLst>
      <p:ext uri="{BB962C8B-B14F-4D97-AF65-F5344CB8AC3E}">
        <p14:creationId xmlns:p14="http://schemas.microsoft.com/office/powerpoint/2010/main" val="3271182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10D47-3BDD-C47D-BC30-9CA1C3B7B623}"/>
              </a:ext>
            </a:extLst>
          </p:cNvPr>
          <p:cNvSpPr>
            <a:spLocks noGrp="1"/>
          </p:cNvSpPr>
          <p:nvPr>
            <p:ph type="title"/>
          </p:nvPr>
        </p:nvSpPr>
        <p:spPr>
          <a:xfrm>
            <a:off x="838201" y="365125"/>
            <a:ext cx="5251316" cy="1807305"/>
          </a:xfrm>
        </p:spPr>
        <p:txBody>
          <a:bodyPr>
            <a:normAutofit/>
          </a:bodyPr>
          <a:lstStyle/>
          <a:p>
            <a:r>
              <a:rPr lang="en-US" dirty="0"/>
              <a:t>The pendulum of compute</a:t>
            </a:r>
          </a:p>
        </p:txBody>
      </p:sp>
      <p:sp>
        <p:nvSpPr>
          <p:cNvPr id="3" name="Content Placeholder 2">
            <a:extLst>
              <a:ext uri="{FF2B5EF4-FFF2-40B4-BE49-F238E27FC236}">
                <a16:creationId xmlns:a16="http://schemas.microsoft.com/office/drawing/2014/main" id="{147B5D70-89EC-96C6-3DD1-99A306FF9FBD}"/>
              </a:ext>
            </a:extLst>
          </p:cNvPr>
          <p:cNvSpPr>
            <a:spLocks noGrp="1"/>
          </p:cNvSpPr>
          <p:nvPr>
            <p:ph idx="1"/>
          </p:nvPr>
        </p:nvSpPr>
        <p:spPr>
          <a:xfrm>
            <a:off x="838200" y="2333297"/>
            <a:ext cx="4898571" cy="4388178"/>
          </a:xfrm>
        </p:spPr>
        <p:txBody>
          <a:bodyPr>
            <a:normAutofit/>
          </a:bodyPr>
          <a:lstStyle/>
          <a:p>
            <a:r>
              <a:rPr lang="en-US" sz="2000" dirty="0"/>
              <a:t>Expensive technology tends to use centralized shared access models to defray  these costs against a large pool of users</a:t>
            </a:r>
          </a:p>
          <a:p>
            <a:pPr lvl="1"/>
            <a:r>
              <a:rPr lang="en-US" sz="2000" dirty="0"/>
              <a:t>Telephony</a:t>
            </a:r>
          </a:p>
          <a:p>
            <a:pPr lvl="1"/>
            <a:r>
              <a:rPr lang="en-US" sz="2000" dirty="0"/>
              <a:t>Mainframes</a:t>
            </a:r>
          </a:p>
          <a:p>
            <a:pPr lvl="1"/>
            <a:endParaRPr lang="en-US" sz="2000" dirty="0"/>
          </a:p>
          <a:p>
            <a:r>
              <a:rPr lang="en-US" sz="2000" dirty="0"/>
              <a:t>Abundant inexpensive technology tends to use highly duplicated and dispersed deployment models that rely of networks to support service coherence</a:t>
            </a:r>
          </a:p>
          <a:p>
            <a:pPr lvl="1"/>
            <a:r>
              <a:rPr lang="en-US" sz="2000" dirty="0"/>
              <a:t>Mobiles</a:t>
            </a:r>
          </a:p>
          <a:p>
            <a:pPr lvl="1"/>
            <a:r>
              <a:rPr lang="en-US" sz="2000" dirty="0"/>
              <a:t>IoT</a:t>
            </a:r>
          </a:p>
          <a:p>
            <a:endParaRPr lang="en-US" sz="2400" dirty="0"/>
          </a:p>
        </p:txBody>
      </p:sp>
      <p:pic>
        <p:nvPicPr>
          <p:cNvPr id="5122" name="Picture 2" descr="Foucault's Pendulum - RK's Physics Blog - APlusPhysics Community">
            <a:extLst>
              <a:ext uri="{FF2B5EF4-FFF2-40B4-BE49-F238E27FC236}">
                <a16:creationId xmlns:a16="http://schemas.microsoft.com/office/drawing/2014/main" id="{D151A50A-165D-E586-972B-A04DDA692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63" r="17143" b="-2"/>
          <a:stretch>
            <a:fillRect/>
          </a:stretch>
        </p:blipFill>
        <p:spPr bwMode="auto">
          <a:xfrm>
            <a:off x="6229215" y="32668"/>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0359043-EE0E-490D-CAA7-E4C0FBAC7B5D}"/>
              </a:ext>
            </a:extLst>
          </p:cNvPr>
          <p:cNvSpPr>
            <a:spLocks noGrp="1"/>
          </p:cNvSpPr>
          <p:nvPr>
            <p:ph type="sldNum" sz="quarter" idx="12"/>
          </p:nvPr>
        </p:nvSpPr>
        <p:spPr/>
        <p:txBody>
          <a:bodyPr/>
          <a:lstStyle/>
          <a:p>
            <a:r>
              <a:rPr lang="en-US"/>
              <a:t>Slide </a:t>
            </a:r>
            <a:fld id="{C671BBB0-DADF-5147-A59E-C1A535630120}" type="slidenum">
              <a:rPr lang="en-US" smtClean="0"/>
              <a:t>37</a:t>
            </a:fld>
            <a:endParaRPr lang="en-US" dirty="0"/>
          </a:p>
        </p:txBody>
      </p:sp>
    </p:spTree>
    <p:extLst>
      <p:ext uri="{BB962C8B-B14F-4D97-AF65-F5344CB8AC3E}">
        <p14:creationId xmlns:p14="http://schemas.microsoft.com/office/powerpoint/2010/main" val="2215202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5C3087-9A1A-708C-B2E5-6F6EEEAF2B9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B2084-3528-9161-5E92-44A30E13EDB5}"/>
              </a:ext>
            </a:extLst>
          </p:cNvPr>
          <p:cNvSpPr>
            <a:spLocks noGrp="1"/>
          </p:cNvSpPr>
          <p:nvPr>
            <p:ph type="title"/>
          </p:nvPr>
        </p:nvSpPr>
        <p:spPr>
          <a:xfrm>
            <a:off x="7320466" y="609600"/>
            <a:ext cx="4140014" cy="1330839"/>
          </a:xfrm>
        </p:spPr>
        <p:txBody>
          <a:bodyPr>
            <a:normAutofit/>
          </a:bodyPr>
          <a:lstStyle/>
          <a:p>
            <a:r>
              <a:rPr lang="en-AU" dirty="0"/>
              <a:t>What’s the problem?</a:t>
            </a:r>
          </a:p>
        </p:txBody>
      </p:sp>
      <p:pic>
        <p:nvPicPr>
          <p:cNvPr id="6" name="Picture 5" descr="A large white building with solar panels&#10;&#10;AI-generated content may be incorrect.">
            <a:extLst>
              <a:ext uri="{FF2B5EF4-FFF2-40B4-BE49-F238E27FC236}">
                <a16:creationId xmlns:a16="http://schemas.microsoft.com/office/drawing/2014/main" id="{3D479818-657B-C813-E6C8-48447BCF7D22}"/>
              </a:ext>
            </a:extLst>
          </p:cNvPr>
          <p:cNvPicPr>
            <a:picLocks noChangeAspect="1"/>
          </p:cNvPicPr>
          <p:nvPr/>
        </p:nvPicPr>
        <p:blipFill>
          <a:blip r:embed="rId2"/>
          <a:srcRect t="633" r="-2" b="-2"/>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8E77AE81-0E82-7FEE-AE22-D4412F9069FA}"/>
              </a:ext>
            </a:extLst>
          </p:cNvPr>
          <p:cNvSpPr>
            <a:spLocks noGrp="1"/>
          </p:cNvSpPr>
          <p:nvPr>
            <p:ph idx="1"/>
          </p:nvPr>
        </p:nvSpPr>
        <p:spPr>
          <a:xfrm>
            <a:off x="7320465" y="2194102"/>
            <a:ext cx="4140013" cy="3908586"/>
          </a:xfrm>
        </p:spPr>
        <p:txBody>
          <a:bodyPr>
            <a:normAutofit/>
          </a:bodyPr>
          <a:lstStyle/>
          <a:p>
            <a:r>
              <a:rPr lang="en-AU" sz="2000" dirty="0"/>
              <a:t>In the quest for more complex compute power at scale we are seeing the return of proprietary solutions in applications and service delivery platforms that expose as little as possible to the underlying network platform</a:t>
            </a:r>
          </a:p>
          <a:p>
            <a:endParaRPr lang="en-AU" sz="2000" dirty="0"/>
          </a:p>
          <a:p>
            <a:r>
              <a:rPr lang="en-AU" sz="2000" dirty="0"/>
              <a:t>Its all “Black Box” engineering in white wrappers!</a:t>
            </a:r>
          </a:p>
          <a:p>
            <a:pPr marL="0" indent="0">
              <a:buNone/>
            </a:pPr>
            <a:endParaRPr lang="en-AU" sz="2000" dirty="0"/>
          </a:p>
        </p:txBody>
      </p:sp>
      <p:sp>
        <p:nvSpPr>
          <p:cNvPr id="4" name="Slide Number Placeholder 3">
            <a:extLst>
              <a:ext uri="{FF2B5EF4-FFF2-40B4-BE49-F238E27FC236}">
                <a16:creationId xmlns:a16="http://schemas.microsoft.com/office/drawing/2014/main" id="{7D2800EC-E63B-859C-D5C6-920720C65120}"/>
              </a:ext>
            </a:extLst>
          </p:cNvPr>
          <p:cNvSpPr>
            <a:spLocks noGrp="1"/>
          </p:cNvSpPr>
          <p:nvPr>
            <p:ph type="sldNum" sz="quarter" idx="4"/>
          </p:nvPr>
        </p:nvSpPr>
        <p:spPr>
          <a:xfrm>
            <a:off x="8610600" y="6356350"/>
            <a:ext cx="2743200" cy="365125"/>
          </a:xfrm>
          <a:prstGeom prst="rect">
            <a:avLst/>
          </a:prstGeom>
        </p:spPr>
        <p:txBody>
          <a:bodyPr lIns="0" tIns="0" rIns="0" bIns="0">
            <a:normAutofit/>
          </a:bodyPr>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8B2A337-2C29-4402-A0A2-E290C184D5D3}" type="slidenum">
              <a:rPr lang="en-AU" sz="1000" kern="0">
                <a:solidFill>
                  <a:schemeClr val="tx1">
                    <a:lumMod val="50000"/>
                    <a:lumOff val="50000"/>
                  </a:schemeClr>
                </a:solidFill>
              </a:rPr>
              <a:pPr>
                <a:spcAft>
                  <a:spcPts val="600"/>
                </a:spcAft>
              </a:pPr>
              <a:t>38</a:t>
            </a:fld>
            <a:endParaRPr lang="en-AU" sz="1000" kern="0">
              <a:solidFill>
                <a:schemeClr val="tx1">
                  <a:lumMod val="50000"/>
                  <a:lumOff val="50000"/>
                </a:schemeClr>
              </a:solidFill>
            </a:endParaRPr>
          </a:p>
        </p:txBody>
      </p:sp>
    </p:spTree>
    <p:extLst>
      <p:ext uri="{BB962C8B-B14F-4D97-AF65-F5344CB8AC3E}">
        <p14:creationId xmlns:p14="http://schemas.microsoft.com/office/powerpoint/2010/main" val="2359271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a:xfrm>
            <a:off x="838201" y="365125"/>
            <a:ext cx="5251316" cy="1807305"/>
          </a:xfrm>
        </p:spPr>
        <p:txBody>
          <a:bodyPr>
            <a:normAutofit/>
          </a:bodyPr>
          <a:lstStyle/>
          <a:p>
            <a:r>
              <a:rPr lang="en-AU" dirty="0"/>
              <a:t>What’s the problem?</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838200" y="2322664"/>
            <a:ext cx="4988442" cy="4312052"/>
          </a:xfrm>
        </p:spPr>
        <p:txBody>
          <a:bodyPr>
            <a:normAutofit/>
          </a:bodyPr>
          <a:lstStyle/>
          <a:p>
            <a:pPr marL="0" indent="0">
              <a:buNone/>
            </a:pPr>
            <a:r>
              <a:rPr lang="en-AU" sz="1800" dirty="0"/>
              <a:t>Perhaps the problem is a looming demise of open technologies and open technology standards</a:t>
            </a:r>
          </a:p>
          <a:p>
            <a:pPr lvl="1"/>
            <a:r>
              <a:rPr lang="en-AU" sz="1800" dirty="0"/>
              <a:t>All content distributions systems now use strong encryption to hide the application from the network and the platform </a:t>
            </a:r>
          </a:p>
          <a:p>
            <a:pPr lvl="1"/>
            <a:r>
              <a:rPr lang="en-AU" sz="1800" dirty="0"/>
              <a:t>Applications are no longer constructed on a platform of common libraries provided by the platform</a:t>
            </a:r>
          </a:p>
          <a:p>
            <a:pPr lvl="1"/>
            <a:r>
              <a:rPr lang="en-AU" sz="1800" dirty="0"/>
              <a:t>Applications are now paranoid and avoid exposing their behaviour wherever and whenever possible</a:t>
            </a:r>
          </a:p>
          <a:p>
            <a:pPr lvl="1"/>
            <a:r>
              <a:rPr lang="en-AU" sz="1800" dirty="0"/>
              <a:t>Applications are increasingly reluctant to use standard open technologies in standard and open ways</a:t>
            </a:r>
          </a:p>
          <a:p>
            <a:pPr marL="0" indent="0">
              <a:buNone/>
            </a:pPr>
            <a:endParaRPr lang="en-AU" sz="1800" dirty="0"/>
          </a:p>
        </p:txBody>
      </p:sp>
      <p:pic>
        <p:nvPicPr>
          <p:cNvPr id="6" name="Picture 5" descr="Blue blocks and networks technology background">
            <a:extLst>
              <a:ext uri="{FF2B5EF4-FFF2-40B4-BE49-F238E27FC236}">
                <a16:creationId xmlns:a16="http://schemas.microsoft.com/office/drawing/2014/main" id="{2E0AA59F-FA5C-5E06-8D19-8D99A50A4063}"/>
              </a:ext>
            </a:extLst>
          </p:cNvPr>
          <p:cNvPicPr>
            <a:picLocks noChangeAspect="1"/>
          </p:cNvPicPr>
          <p:nvPr/>
        </p:nvPicPr>
        <p:blipFill>
          <a:blip r:embed="rId2"/>
          <a:srcRect l="10091" r="41002" b="-446"/>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a:xfrm>
            <a:off x="8610600" y="6356350"/>
            <a:ext cx="2743200" cy="365125"/>
          </a:xfrm>
          <a:prstGeom prst="rect">
            <a:avLst/>
          </a:prstGeom>
        </p:spPr>
        <p:txBody>
          <a:bodyPr lIns="0" tIns="0" rIns="0" bIns="0">
            <a:normAutofit/>
          </a:bodyPr>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8B2A337-2C29-4402-A0A2-E290C184D5D3}" type="slidenum">
              <a:rPr lang="en-AU" kern="0">
                <a:solidFill>
                  <a:srgbClr val="FFFFFF"/>
                </a:solidFill>
              </a:rPr>
              <a:pPr>
                <a:spcAft>
                  <a:spcPts val="600"/>
                </a:spcAft>
              </a:pPr>
              <a:t>39</a:t>
            </a:fld>
            <a:endParaRPr lang="en-AU" kern="0">
              <a:solidFill>
                <a:srgbClr val="FFFFFF"/>
              </a:solidFill>
            </a:endParaRPr>
          </a:p>
        </p:txBody>
      </p:sp>
    </p:spTree>
    <p:extLst>
      <p:ext uri="{BB962C8B-B14F-4D97-AF65-F5344CB8AC3E}">
        <p14:creationId xmlns:p14="http://schemas.microsoft.com/office/powerpoint/2010/main" val="1828414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F8D82-6E0F-6C98-6D42-A5FC764C4A34}"/>
              </a:ext>
            </a:extLst>
          </p:cNvPr>
          <p:cNvSpPr>
            <a:spLocks noGrp="1"/>
          </p:cNvSpPr>
          <p:nvPr>
            <p:ph type="title"/>
          </p:nvPr>
        </p:nvSpPr>
        <p:spPr>
          <a:xfrm>
            <a:off x="838201" y="365125"/>
            <a:ext cx="5251316" cy="1807305"/>
          </a:xfrm>
        </p:spPr>
        <p:txBody>
          <a:bodyPr>
            <a:normAutofit/>
          </a:bodyPr>
          <a:lstStyle/>
          <a:p>
            <a:r>
              <a:rPr lang="en-US" dirty="0"/>
              <a:t>Ethernet Evolution</a:t>
            </a:r>
          </a:p>
        </p:txBody>
      </p:sp>
      <p:sp>
        <p:nvSpPr>
          <p:cNvPr id="3" name="Content Placeholder 2">
            <a:extLst>
              <a:ext uri="{FF2B5EF4-FFF2-40B4-BE49-F238E27FC236}">
                <a16:creationId xmlns:a16="http://schemas.microsoft.com/office/drawing/2014/main" id="{DB9DF9A2-DBEC-A116-A945-E25A48EE1823}"/>
              </a:ext>
            </a:extLst>
          </p:cNvPr>
          <p:cNvSpPr>
            <a:spLocks noGrp="1"/>
          </p:cNvSpPr>
          <p:nvPr>
            <p:ph idx="1"/>
          </p:nvPr>
        </p:nvSpPr>
        <p:spPr>
          <a:xfrm>
            <a:off x="838200" y="2333297"/>
            <a:ext cx="4619621" cy="3843666"/>
          </a:xfrm>
        </p:spPr>
        <p:txBody>
          <a:bodyPr>
            <a:normAutofit/>
          </a:bodyPr>
          <a:lstStyle/>
          <a:p>
            <a:r>
              <a:rPr lang="en-US" sz="1600" dirty="0"/>
              <a:t>1980 – 10Base5   10Mbps common bus system released using 75 ohm “thick wire” coax with vampire taps</a:t>
            </a:r>
          </a:p>
          <a:p>
            <a:r>
              <a:rPr lang="en-US" sz="1600" dirty="0"/>
              <a:t>1985 – 10Base2   10Mbps system using “thin wire” 50 ohm coax cable bus</a:t>
            </a:r>
          </a:p>
          <a:p>
            <a:r>
              <a:rPr lang="en-US" sz="1600" dirty="0"/>
              <a:t>1990 – 10BaseT   10Mbps system using twisted pair cables in a radial topology and a central hub in place of a common bus</a:t>
            </a:r>
          </a:p>
          <a:p>
            <a:r>
              <a:rPr lang="en-US" sz="1600" dirty="0"/>
              <a:t>1995 - 100Mbps “Fast Ethernet”</a:t>
            </a:r>
          </a:p>
          <a:p>
            <a:r>
              <a:rPr lang="en-US" sz="1600" dirty="0"/>
              <a:t>1998 - 1Gbit Ethernet</a:t>
            </a:r>
          </a:p>
          <a:p>
            <a:r>
              <a:rPr lang="en-US" sz="1600" dirty="0"/>
              <a:t>2002 - 10Gbit Ethernet</a:t>
            </a:r>
          </a:p>
          <a:p>
            <a:r>
              <a:rPr lang="en-US" sz="1600" dirty="0"/>
              <a:t>2015 - 40G and 100G Ethernet</a:t>
            </a:r>
          </a:p>
          <a:p>
            <a:r>
              <a:rPr lang="en-US" sz="1600" dirty="0"/>
              <a:t>? – Terabit Ethernet</a:t>
            </a:r>
          </a:p>
          <a:p>
            <a:endParaRPr lang="en-US" sz="1600" dirty="0"/>
          </a:p>
          <a:p>
            <a:endParaRPr lang="en-US" sz="1600" dirty="0"/>
          </a:p>
          <a:p>
            <a:endParaRPr lang="en-US" sz="1600" dirty="0"/>
          </a:p>
        </p:txBody>
      </p:sp>
      <p:pic>
        <p:nvPicPr>
          <p:cNvPr id="4" name="Picture 3" descr="A bunch of black wires&#10;&#10;AI-generated content may be incorrect.">
            <a:extLst>
              <a:ext uri="{FF2B5EF4-FFF2-40B4-BE49-F238E27FC236}">
                <a16:creationId xmlns:a16="http://schemas.microsoft.com/office/drawing/2014/main" id="{C4E407E1-2488-22AF-43C0-30D641E1ED87}"/>
              </a:ext>
            </a:extLst>
          </p:cNvPr>
          <p:cNvPicPr>
            <a:picLocks noChangeAspect="1"/>
          </p:cNvPicPr>
          <p:nvPr/>
        </p:nvPicPr>
        <p:blipFill>
          <a:blip r:embed="rId2"/>
          <a:srcRect l="12174" r="22617"/>
          <a:stretch>
            <a:fillRect/>
          </a:stretch>
        </p:blipFill>
        <p:spPr>
          <a:xfrm>
            <a:off x="6229215" y="10643"/>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4">
            <a:extLst>
              <a:ext uri="{FF2B5EF4-FFF2-40B4-BE49-F238E27FC236}">
                <a16:creationId xmlns:a16="http://schemas.microsoft.com/office/drawing/2014/main" id="{EDB4C3A5-0918-DD7C-D867-BE8AEFE33BA2}"/>
              </a:ext>
            </a:extLst>
          </p:cNvPr>
          <p:cNvSpPr>
            <a:spLocks noGrp="1"/>
          </p:cNvSpPr>
          <p:nvPr>
            <p:ph type="sldNum" sz="quarter" idx="12"/>
          </p:nvPr>
        </p:nvSpPr>
        <p:spPr/>
        <p:txBody>
          <a:bodyPr/>
          <a:lstStyle/>
          <a:p>
            <a:r>
              <a:rPr lang="en-US"/>
              <a:t>Slide </a:t>
            </a:r>
            <a:fld id="{C671BBB0-DADF-5147-A59E-C1A535630120}" type="slidenum">
              <a:rPr lang="en-US" smtClean="0"/>
              <a:t>4</a:t>
            </a:fld>
            <a:endParaRPr lang="en-US" dirty="0"/>
          </a:p>
        </p:txBody>
      </p:sp>
    </p:spTree>
    <p:extLst>
      <p:ext uri="{BB962C8B-B14F-4D97-AF65-F5344CB8AC3E}">
        <p14:creationId xmlns:p14="http://schemas.microsoft.com/office/powerpoint/2010/main" val="1034190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a:xfrm>
            <a:off x="838201" y="365125"/>
            <a:ext cx="5251316" cy="1807305"/>
          </a:xfrm>
        </p:spPr>
        <p:txBody>
          <a:bodyPr>
            <a:normAutofit/>
          </a:bodyPr>
          <a:lstStyle/>
          <a:p>
            <a:r>
              <a:rPr lang="en-AU"/>
              <a:t>What’s the problem?</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838200" y="2333297"/>
            <a:ext cx="4619621" cy="3843666"/>
          </a:xfrm>
        </p:spPr>
        <p:txBody>
          <a:bodyPr>
            <a:normAutofit/>
          </a:bodyPr>
          <a:lstStyle/>
          <a:p>
            <a:r>
              <a:rPr lang="en-AU" sz="1900"/>
              <a:t>In its place we are seeing a resurgence of various closed technologies that create a set of datacentre-to-application bindings that are impervious to all third parties</a:t>
            </a:r>
          </a:p>
          <a:p>
            <a:r>
              <a:rPr lang="en-AU" sz="1900"/>
              <a:t>These closed architectures make minimal assumptions about a common network protocol, a common name space or even a common name space</a:t>
            </a:r>
          </a:p>
          <a:p>
            <a:r>
              <a:rPr lang="en-AU" sz="1900"/>
              <a:t>What happens to the efforts that support open technologies, open standards and open networking in such a world?</a:t>
            </a:r>
          </a:p>
          <a:p>
            <a:pPr marL="0" indent="0">
              <a:buNone/>
            </a:pPr>
            <a:endParaRPr lang="en-AU" sz="1900"/>
          </a:p>
        </p:txBody>
      </p:sp>
      <p:pic>
        <p:nvPicPr>
          <p:cNvPr id="7" name="Picture 6" descr="A group of boxes in a room&#10;&#10;AI-generated content may be incorrect.">
            <a:extLst>
              <a:ext uri="{FF2B5EF4-FFF2-40B4-BE49-F238E27FC236}">
                <a16:creationId xmlns:a16="http://schemas.microsoft.com/office/drawing/2014/main" id="{3ECE547A-A672-3D9B-5BE8-DC99637E5A5F}"/>
              </a:ext>
            </a:extLst>
          </p:cNvPr>
          <p:cNvPicPr>
            <a:picLocks noChangeAspect="1"/>
          </p:cNvPicPr>
          <p:nvPr/>
        </p:nvPicPr>
        <p:blipFill>
          <a:blip r:embed="rId2"/>
          <a:srcRect l="6664" r="6390"/>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a:xfrm>
            <a:off x="8610600" y="6356350"/>
            <a:ext cx="2743200" cy="365125"/>
          </a:xfrm>
          <a:prstGeom prst="rect">
            <a:avLst/>
          </a:prstGeom>
        </p:spPr>
        <p:txBody>
          <a:bodyPr lIns="0" tIns="0" rIns="0" bIns="0">
            <a:normAutofit/>
          </a:bodyPr>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8B2A337-2C29-4402-A0A2-E290C184D5D3}" type="slidenum">
              <a:rPr lang="en-AU" kern="0">
                <a:solidFill>
                  <a:srgbClr val="FFFFFF"/>
                </a:solidFill>
              </a:rPr>
              <a:pPr>
                <a:spcAft>
                  <a:spcPts val="600"/>
                </a:spcAft>
              </a:pPr>
              <a:t>40</a:t>
            </a:fld>
            <a:endParaRPr lang="en-AU" kern="0">
              <a:solidFill>
                <a:srgbClr val="FFFFFF"/>
              </a:solidFill>
            </a:endParaRPr>
          </a:p>
        </p:txBody>
      </p:sp>
    </p:spTree>
    <p:extLst>
      <p:ext uri="{BB962C8B-B14F-4D97-AF65-F5344CB8AC3E}">
        <p14:creationId xmlns:p14="http://schemas.microsoft.com/office/powerpoint/2010/main" val="1611058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1753437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2351584" y="2276873"/>
            <a:ext cx="9313035" cy="3888433"/>
          </a:xfrm>
        </p:spPr>
        <p:txBody>
          <a:bodyPr>
            <a:normAutofit/>
          </a:bodyPr>
          <a:lstStyle/>
          <a:p>
            <a:pPr marL="0" indent="0">
              <a:buNone/>
            </a:pPr>
            <a:r>
              <a:rPr lang="en-AU" b="1" dirty="0">
                <a:solidFill>
                  <a:schemeClr val="accent2">
                    <a:lumMod val="50000"/>
                  </a:schemeClr>
                </a:solidFill>
                <a:latin typeface="AhnbergHand" pitchFamily="2" charset="0"/>
              </a:rPr>
              <a:t>I just don’t know!</a:t>
            </a:r>
          </a:p>
          <a:p>
            <a:pPr marL="0" indent="0">
              <a:buNone/>
            </a:pPr>
            <a:endParaRPr lang="en-AU" b="1" dirty="0">
              <a:solidFill>
                <a:schemeClr val="accent6">
                  <a:lumMod val="50000"/>
                </a:schemeClr>
              </a:solidFill>
              <a:latin typeface="AhnbergHand" pitchFamily="2" charset="0"/>
            </a:endParaRP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42</a:t>
            </a:fld>
            <a:endParaRPr lang="en-AU" kern="0" dirty="0"/>
          </a:p>
        </p:txBody>
      </p:sp>
    </p:spTree>
    <p:extLst>
      <p:ext uri="{BB962C8B-B14F-4D97-AF65-F5344CB8AC3E}">
        <p14:creationId xmlns:p14="http://schemas.microsoft.com/office/powerpoint/2010/main" val="3999080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F5EA6-A35C-E86E-BB7E-518A85969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7D356-6C5E-1530-FD77-2CBEA19E7928}"/>
              </a:ext>
            </a:extLst>
          </p:cNvPr>
          <p:cNvSpPr>
            <a:spLocks noGrp="1"/>
          </p:cNvSpPr>
          <p:nvPr>
            <p:ph type="title"/>
          </p:nvPr>
        </p:nvSpPr>
        <p:spPr/>
        <p:txBody>
          <a:bodyPr/>
          <a:lstStyle/>
          <a:p>
            <a:r>
              <a:rPr lang="en-AU" dirty="0"/>
              <a:t>Where does all this head?</a:t>
            </a:r>
          </a:p>
        </p:txBody>
      </p:sp>
      <p:sp>
        <p:nvSpPr>
          <p:cNvPr id="3" name="Content Placeholder 2">
            <a:extLst>
              <a:ext uri="{FF2B5EF4-FFF2-40B4-BE49-F238E27FC236}">
                <a16:creationId xmlns:a16="http://schemas.microsoft.com/office/drawing/2014/main" id="{DF9A4DA4-BB41-AA02-B52D-1E269E28AB46}"/>
              </a:ext>
            </a:extLst>
          </p:cNvPr>
          <p:cNvSpPr>
            <a:spLocks noGrp="1"/>
          </p:cNvSpPr>
          <p:nvPr>
            <p:ph idx="1"/>
          </p:nvPr>
        </p:nvSpPr>
        <p:spPr>
          <a:xfrm>
            <a:off x="2351584" y="2276873"/>
            <a:ext cx="8566787" cy="3888433"/>
          </a:xfrm>
        </p:spPr>
        <p:txBody>
          <a:bodyPr>
            <a:normAutofit/>
          </a:bodyPr>
          <a:lstStyle/>
          <a:p>
            <a:pPr marL="0" indent="0">
              <a:buNone/>
            </a:pPr>
            <a:r>
              <a:rPr lang="en-AU" b="1" dirty="0">
                <a:solidFill>
                  <a:schemeClr val="accent2">
                    <a:lumMod val="50000"/>
                  </a:schemeClr>
                </a:solidFill>
                <a:latin typeface="AhnbergHand" pitchFamily="2" charset="0"/>
              </a:rPr>
              <a:t>I just don’t know!</a:t>
            </a:r>
          </a:p>
          <a:p>
            <a:pPr marL="0" indent="0">
              <a:buNone/>
            </a:pPr>
            <a:endParaRPr lang="en-AU" b="1" dirty="0">
              <a:solidFill>
                <a:schemeClr val="accent2">
                  <a:lumMod val="50000"/>
                </a:schemeClr>
              </a:solidFill>
              <a:latin typeface="AhnbergHand" pitchFamily="2" charset="0"/>
            </a:endParaRPr>
          </a:p>
          <a:p>
            <a:pPr marL="0" indent="0">
              <a:buNone/>
            </a:pPr>
            <a:r>
              <a:rPr lang="en-AU" b="1" dirty="0">
                <a:solidFill>
                  <a:schemeClr val="accent2">
                    <a:lumMod val="50000"/>
                  </a:schemeClr>
                </a:solidFill>
                <a:latin typeface="AhnbergHand" pitchFamily="2" charset="0"/>
              </a:rPr>
              <a:t>But I’m not convinced that it’s going to be good for us – as </a:t>
            </a:r>
            <a:r>
              <a:rPr lang="en-AU" b="1">
                <a:solidFill>
                  <a:schemeClr val="accent2">
                    <a:lumMod val="50000"/>
                  </a:schemeClr>
                </a:solidFill>
                <a:latin typeface="AhnbergHand" pitchFamily="2" charset="0"/>
              </a:rPr>
              <a:t>a society or as humans!</a:t>
            </a:r>
            <a:endParaRPr lang="en-AU" b="1" dirty="0">
              <a:solidFill>
                <a:schemeClr val="accent2">
                  <a:lumMod val="50000"/>
                </a:schemeClr>
              </a:solidFill>
              <a:latin typeface="AhnbergHand" pitchFamily="2" charset="0"/>
            </a:endParaRPr>
          </a:p>
        </p:txBody>
      </p:sp>
      <p:sp>
        <p:nvSpPr>
          <p:cNvPr id="4" name="Slide Number Placeholder 3">
            <a:extLst>
              <a:ext uri="{FF2B5EF4-FFF2-40B4-BE49-F238E27FC236}">
                <a16:creationId xmlns:a16="http://schemas.microsoft.com/office/drawing/2014/main" id="{82DF818A-0E6A-F7FC-334F-135831723233}"/>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43</a:t>
            </a:fld>
            <a:endParaRPr lang="en-AU" kern="0" dirty="0"/>
          </a:p>
        </p:txBody>
      </p:sp>
    </p:spTree>
    <p:extLst>
      <p:ext uri="{BB962C8B-B14F-4D97-AF65-F5344CB8AC3E}">
        <p14:creationId xmlns:p14="http://schemas.microsoft.com/office/powerpoint/2010/main" val="3683978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DFF0E9-0E9D-B9C8-9CCC-FFCCB40E64BA}"/>
              </a:ext>
            </a:extLst>
          </p:cNvPr>
          <p:cNvSpPr txBox="1"/>
          <p:nvPr/>
        </p:nvSpPr>
        <p:spPr>
          <a:xfrm rot="21078236">
            <a:off x="4470400" y="2692401"/>
            <a:ext cx="4643120" cy="769441"/>
          </a:xfrm>
          <a:prstGeom prst="rect">
            <a:avLst/>
          </a:prstGeom>
          <a:noFill/>
        </p:spPr>
        <p:txBody>
          <a:bodyPr wrap="square" rtlCol="0">
            <a:spAutoFit/>
          </a:bodyPr>
          <a:lstStyle/>
          <a:p>
            <a:r>
              <a:rPr lang="en-US" sz="4400" dirty="0">
                <a:latin typeface="AhnbergHand" pitchFamily="2" charset="0"/>
              </a:rPr>
              <a:t>Thanks!</a:t>
            </a:r>
          </a:p>
        </p:txBody>
      </p:sp>
      <p:sp>
        <p:nvSpPr>
          <p:cNvPr id="2" name="Slide Number Placeholder 1">
            <a:extLst>
              <a:ext uri="{FF2B5EF4-FFF2-40B4-BE49-F238E27FC236}">
                <a16:creationId xmlns:a16="http://schemas.microsoft.com/office/drawing/2014/main" id="{EB15287D-1B59-6FC5-7396-3ADD9D0CAD22}"/>
              </a:ext>
            </a:extLst>
          </p:cNvPr>
          <p:cNvSpPr>
            <a:spLocks noGrp="1"/>
          </p:cNvSpPr>
          <p:nvPr>
            <p:ph type="sldNum" sz="quarter" idx="12"/>
          </p:nvPr>
        </p:nvSpPr>
        <p:spPr/>
        <p:txBody>
          <a:bodyPr/>
          <a:lstStyle/>
          <a:p>
            <a:r>
              <a:rPr lang="en-US"/>
              <a:t>Slide </a:t>
            </a:r>
            <a:fld id="{C671BBB0-DADF-5147-A59E-C1A535630120}" type="slidenum">
              <a:rPr lang="en-US" smtClean="0"/>
              <a:t>44</a:t>
            </a:fld>
            <a:endParaRPr lang="en-US" dirty="0"/>
          </a:p>
        </p:txBody>
      </p:sp>
    </p:spTree>
    <p:extLst>
      <p:ext uri="{BB962C8B-B14F-4D97-AF65-F5344CB8AC3E}">
        <p14:creationId xmlns:p14="http://schemas.microsoft.com/office/powerpoint/2010/main" val="367894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168468-3FA7-807E-64F8-F8ACE4795CA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37FAD5-45EF-8E07-F99E-19B9F57F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92DD76-00FA-E53E-033A-F1D5EF38F8D9}"/>
              </a:ext>
            </a:extLst>
          </p:cNvPr>
          <p:cNvSpPr>
            <a:spLocks noGrp="1"/>
          </p:cNvSpPr>
          <p:nvPr>
            <p:ph type="title"/>
          </p:nvPr>
        </p:nvSpPr>
        <p:spPr>
          <a:xfrm>
            <a:off x="838201" y="365125"/>
            <a:ext cx="5251316" cy="1807305"/>
          </a:xfrm>
        </p:spPr>
        <p:txBody>
          <a:bodyPr>
            <a:normAutofit/>
          </a:bodyPr>
          <a:lstStyle/>
          <a:p>
            <a:r>
              <a:rPr lang="en-US" dirty="0"/>
              <a:t>Ethernet Evolution</a:t>
            </a:r>
          </a:p>
        </p:txBody>
      </p:sp>
      <p:sp>
        <p:nvSpPr>
          <p:cNvPr id="3" name="Content Placeholder 2">
            <a:extLst>
              <a:ext uri="{FF2B5EF4-FFF2-40B4-BE49-F238E27FC236}">
                <a16:creationId xmlns:a16="http://schemas.microsoft.com/office/drawing/2014/main" id="{8584B997-469B-6615-D3D6-4B258C034647}"/>
              </a:ext>
            </a:extLst>
          </p:cNvPr>
          <p:cNvSpPr>
            <a:spLocks noGrp="1"/>
          </p:cNvSpPr>
          <p:nvPr>
            <p:ph idx="1"/>
          </p:nvPr>
        </p:nvSpPr>
        <p:spPr>
          <a:xfrm>
            <a:off x="838200" y="2333297"/>
            <a:ext cx="4619621" cy="3843666"/>
          </a:xfrm>
        </p:spPr>
        <p:txBody>
          <a:bodyPr>
            <a:normAutofit/>
          </a:bodyPr>
          <a:lstStyle/>
          <a:p>
            <a:r>
              <a:rPr lang="en-US" sz="1600" dirty="0"/>
              <a:t>1980 – 10Base5   10Mbps common bus system released using 75 ohm “thick wire” coax with vampire taps</a:t>
            </a:r>
          </a:p>
          <a:p>
            <a:r>
              <a:rPr lang="en-US" sz="1600" dirty="0"/>
              <a:t>1985 – 10Base2   10Mbps system using “thin wire” 50 ohm coax cable bus</a:t>
            </a:r>
          </a:p>
          <a:p>
            <a:r>
              <a:rPr lang="en-US" sz="1600" dirty="0"/>
              <a:t>1990 – 10BaseT   10Mbps system using twisted pair cables in a radial topology and a central hub in place of a common bus</a:t>
            </a:r>
          </a:p>
          <a:p>
            <a:r>
              <a:rPr lang="en-US" sz="1600" dirty="0"/>
              <a:t>1995 - 100Mbps “Fast Ethernet”</a:t>
            </a:r>
          </a:p>
          <a:p>
            <a:r>
              <a:rPr lang="en-US" sz="1600" dirty="0"/>
              <a:t>1998 - 1Gbit Ethernet</a:t>
            </a:r>
          </a:p>
          <a:p>
            <a:r>
              <a:rPr lang="en-US" sz="1600" dirty="0"/>
              <a:t>2002 - 10Gbit Ethernet</a:t>
            </a:r>
          </a:p>
          <a:p>
            <a:r>
              <a:rPr lang="en-US" sz="1600" dirty="0"/>
              <a:t>2015 - 40G and 100G Ethernet</a:t>
            </a:r>
          </a:p>
          <a:p>
            <a:r>
              <a:rPr lang="en-US" sz="1600" dirty="0"/>
              <a:t>? – Terabit Ethernet</a:t>
            </a:r>
          </a:p>
          <a:p>
            <a:endParaRPr lang="en-US" sz="1600" dirty="0"/>
          </a:p>
          <a:p>
            <a:endParaRPr lang="en-US" sz="1600" dirty="0"/>
          </a:p>
          <a:p>
            <a:endParaRPr lang="en-US" sz="1600" dirty="0"/>
          </a:p>
        </p:txBody>
      </p:sp>
      <p:pic>
        <p:nvPicPr>
          <p:cNvPr id="4" name="Picture 3" descr="A bunch of black wires&#10;&#10;AI-generated content may be incorrect.">
            <a:extLst>
              <a:ext uri="{FF2B5EF4-FFF2-40B4-BE49-F238E27FC236}">
                <a16:creationId xmlns:a16="http://schemas.microsoft.com/office/drawing/2014/main" id="{27194649-83E6-BAB2-AB20-E54DE4B83594}"/>
              </a:ext>
            </a:extLst>
          </p:cNvPr>
          <p:cNvPicPr>
            <a:picLocks noChangeAspect="1"/>
          </p:cNvPicPr>
          <p:nvPr/>
        </p:nvPicPr>
        <p:blipFill>
          <a:blip r:embed="rId2"/>
          <a:srcRect l="12174" r="22617"/>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539375EC-FFC6-3F51-65AD-406798521F01}"/>
              </a:ext>
            </a:extLst>
          </p:cNvPr>
          <p:cNvSpPr txBox="1"/>
          <p:nvPr/>
        </p:nvSpPr>
        <p:spPr>
          <a:xfrm rot="20918414">
            <a:off x="283167" y="2542407"/>
            <a:ext cx="10349308" cy="707886"/>
          </a:xfrm>
          <a:prstGeom prst="rect">
            <a:avLst/>
          </a:prstGeom>
          <a:solidFill>
            <a:schemeClr val="bg1"/>
          </a:solidFill>
        </p:spPr>
        <p:txBody>
          <a:bodyPr wrap="none" rtlCol="0">
            <a:spAutoFit/>
          </a:bodyPr>
          <a:lstStyle/>
          <a:p>
            <a:r>
              <a:rPr lang="en-US" sz="4000" dirty="0">
                <a:solidFill>
                  <a:srgbClr val="FF0000"/>
                </a:solidFill>
                <a:latin typeface="AhnbergHand" pitchFamily="2" charset="0"/>
              </a:rPr>
              <a:t>Why has Ethernet been so long-lived?</a:t>
            </a:r>
          </a:p>
        </p:txBody>
      </p:sp>
      <p:sp>
        <p:nvSpPr>
          <p:cNvPr id="6" name="Slide Number Placeholder 5">
            <a:extLst>
              <a:ext uri="{FF2B5EF4-FFF2-40B4-BE49-F238E27FC236}">
                <a16:creationId xmlns:a16="http://schemas.microsoft.com/office/drawing/2014/main" id="{64F9B9AC-AFC8-3283-754B-507503423DF6}"/>
              </a:ext>
            </a:extLst>
          </p:cNvPr>
          <p:cNvSpPr>
            <a:spLocks noGrp="1"/>
          </p:cNvSpPr>
          <p:nvPr>
            <p:ph type="sldNum" sz="quarter" idx="12"/>
          </p:nvPr>
        </p:nvSpPr>
        <p:spPr/>
        <p:txBody>
          <a:bodyPr/>
          <a:lstStyle/>
          <a:p>
            <a:r>
              <a:rPr lang="en-US"/>
              <a:t>Slide </a:t>
            </a:r>
            <a:fld id="{C671BBB0-DADF-5147-A59E-C1A535630120}" type="slidenum">
              <a:rPr lang="en-US" smtClean="0"/>
              <a:t>5</a:t>
            </a:fld>
            <a:endParaRPr lang="en-US" dirty="0"/>
          </a:p>
        </p:txBody>
      </p:sp>
    </p:spTree>
    <p:extLst>
      <p:ext uri="{BB962C8B-B14F-4D97-AF65-F5344CB8AC3E}">
        <p14:creationId xmlns:p14="http://schemas.microsoft.com/office/powerpoint/2010/main" val="1999066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F446E-4C31-DC22-C3D4-07D116D1A063}"/>
              </a:ext>
            </a:extLst>
          </p:cNvPr>
          <p:cNvSpPr>
            <a:spLocks noGrp="1"/>
          </p:cNvSpPr>
          <p:nvPr>
            <p:ph type="title"/>
          </p:nvPr>
        </p:nvSpPr>
        <p:spPr>
          <a:xfrm>
            <a:off x="838200" y="365125"/>
            <a:ext cx="6179287" cy="1807305"/>
          </a:xfrm>
        </p:spPr>
        <p:txBody>
          <a:bodyPr>
            <a:normAutofit fontScale="90000"/>
          </a:bodyPr>
          <a:lstStyle/>
          <a:p>
            <a:r>
              <a:rPr lang="en-US" dirty="0"/>
              <a:t>What was so special about Ethernet in 1980?</a:t>
            </a:r>
          </a:p>
        </p:txBody>
      </p:sp>
      <p:sp>
        <p:nvSpPr>
          <p:cNvPr id="3" name="Content Placeholder 2">
            <a:extLst>
              <a:ext uri="{FF2B5EF4-FFF2-40B4-BE49-F238E27FC236}">
                <a16:creationId xmlns:a16="http://schemas.microsoft.com/office/drawing/2014/main" id="{6D89E197-2875-F45E-C0B0-BBB14DC21432}"/>
              </a:ext>
            </a:extLst>
          </p:cNvPr>
          <p:cNvSpPr>
            <a:spLocks noGrp="1"/>
          </p:cNvSpPr>
          <p:nvPr>
            <p:ph idx="1"/>
          </p:nvPr>
        </p:nvSpPr>
        <p:spPr>
          <a:xfrm>
            <a:off x="838200" y="2333296"/>
            <a:ext cx="7816702" cy="4450275"/>
          </a:xfrm>
        </p:spPr>
        <p:txBody>
          <a:bodyPr>
            <a:normAutofit/>
          </a:bodyPr>
          <a:lstStyle/>
          <a:p>
            <a:pPr marL="0" indent="0">
              <a:buNone/>
            </a:pPr>
            <a:r>
              <a:rPr lang="en-US" sz="3200" b="1" dirty="0"/>
              <a:t>It was just a common wire!</a:t>
            </a:r>
            <a:endParaRPr lang="en-US" sz="2000" b="1" dirty="0"/>
          </a:p>
          <a:p>
            <a:pPr lvl="1"/>
            <a:endParaRPr lang="en-US" sz="2000" dirty="0"/>
          </a:p>
          <a:p>
            <a:pPr lvl="1"/>
            <a:r>
              <a:rPr lang="en-US" sz="2000" dirty="0"/>
              <a:t>It was the classic minimalist network where the collective “intelligence” was placed into the devices that connected to a common wire</a:t>
            </a:r>
          </a:p>
          <a:p>
            <a:pPr lvl="1"/>
            <a:endParaRPr lang="en-US" sz="2000" dirty="0"/>
          </a:p>
          <a:p>
            <a:pPr lvl="1"/>
            <a:r>
              <a:rPr lang="en-US" sz="2000" dirty="0"/>
              <a:t>It pushed functionality and cost off a common network infrastructure and out to the edge devices</a:t>
            </a:r>
          </a:p>
          <a:p>
            <a:pPr lvl="1"/>
            <a:endParaRPr lang="en-US" sz="2000" dirty="0"/>
          </a:p>
          <a:p>
            <a:pPr lvl="1"/>
            <a:r>
              <a:rPr lang="en-US" sz="2000" dirty="0"/>
              <a:t>It changed traditional hub-and spoke local networks into a distributed peer topology</a:t>
            </a:r>
          </a:p>
        </p:txBody>
      </p:sp>
      <p:pic>
        <p:nvPicPr>
          <p:cNvPr id="7" name="Picture 6" descr="A close up of a device&#10;&#10;AI-generated content may be incorrect.">
            <a:extLst>
              <a:ext uri="{FF2B5EF4-FFF2-40B4-BE49-F238E27FC236}">
                <a16:creationId xmlns:a16="http://schemas.microsoft.com/office/drawing/2014/main" id="{C736C021-CD1E-EDD0-0B3B-52A1954DD52B}"/>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AB1252C8-DC14-0266-31BC-507EC80D1336}"/>
              </a:ext>
            </a:extLst>
          </p:cNvPr>
          <p:cNvSpPr>
            <a:spLocks noGrp="1"/>
          </p:cNvSpPr>
          <p:nvPr>
            <p:ph type="sldNum" sz="quarter" idx="12"/>
          </p:nvPr>
        </p:nvSpPr>
        <p:spPr/>
        <p:txBody>
          <a:bodyPr/>
          <a:lstStyle/>
          <a:p>
            <a:r>
              <a:rPr lang="en-US"/>
              <a:t>Slide </a:t>
            </a:r>
            <a:fld id="{C671BBB0-DADF-5147-A59E-C1A535630120}" type="slidenum">
              <a:rPr lang="en-US" smtClean="0"/>
              <a:t>6</a:t>
            </a:fld>
            <a:endParaRPr lang="en-US" dirty="0"/>
          </a:p>
        </p:txBody>
      </p:sp>
    </p:spTree>
    <p:extLst>
      <p:ext uri="{BB962C8B-B14F-4D97-AF65-F5344CB8AC3E}">
        <p14:creationId xmlns:p14="http://schemas.microsoft.com/office/powerpoint/2010/main" val="129735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39C243-DA86-06F0-7F38-1A7F79D3E89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C4BAED6-CAD7-20CE-6D2A-8CB14F803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D2276-8924-1A35-0A4C-6E96D306FE70}"/>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 in 1980?</a:t>
            </a:r>
          </a:p>
        </p:txBody>
      </p:sp>
      <p:sp>
        <p:nvSpPr>
          <p:cNvPr id="3" name="Content Placeholder 2">
            <a:extLst>
              <a:ext uri="{FF2B5EF4-FFF2-40B4-BE49-F238E27FC236}">
                <a16:creationId xmlns:a16="http://schemas.microsoft.com/office/drawing/2014/main" id="{D4A2EBC5-925A-23B8-E89B-8CC2F764B4FA}"/>
              </a:ext>
            </a:extLst>
          </p:cNvPr>
          <p:cNvSpPr>
            <a:spLocks noGrp="1"/>
          </p:cNvSpPr>
          <p:nvPr>
            <p:ph idx="1"/>
          </p:nvPr>
        </p:nvSpPr>
        <p:spPr>
          <a:xfrm>
            <a:off x="838200" y="2333296"/>
            <a:ext cx="7816702" cy="4450275"/>
          </a:xfrm>
        </p:spPr>
        <p:txBody>
          <a:bodyPr>
            <a:normAutofit/>
          </a:bodyPr>
          <a:lstStyle/>
          <a:p>
            <a:pPr marL="0" indent="0">
              <a:buNone/>
            </a:pPr>
            <a:r>
              <a:rPr lang="en-US" sz="3200" b="1" dirty="0"/>
              <a:t>It was self-clocked!</a:t>
            </a:r>
            <a:endParaRPr lang="en-US" sz="2000" b="1" dirty="0"/>
          </a:p>
          <a:p>
            <a:pPr lvl="1"/>
            <a:r>
              <a:rPr lang="en-US" sz="2000" dirty="0"/>
              <a:t>Ethernet used Manchester encoding where both ”1” and ”0” are encoded with a voltage transition, so there was no need for a separate clock signal to time the bits on the carrier.</a:t>
            </a:r>
          </a:p>
          <a:p>
            <a:pPr lvl="1"/>
            <a:r>
              <a:rPr lang="en-US" sz="2000" dirty="0"/>
              <a:t>There was no DC bias as there was an equal number of low/high ands high/low transitions so there was no DC buildup on the wire</a:t>
            </a:r>
          </a:p>
          <a:p>
            <a:pPr lvl="1"/>
            <a:r>
              <a:rPr lang="en-US" sz="2000" dirty="0"/>
              <a:t>It did not need to distribute a high precision stable clock signal to every attached device</a:t>
            </a:r>
          </a:p>
          <a:p>
            <a:pPr lvl="1"/>
            <a:r>
              <a:rPr lang="en-US" sz="2000" dirty="0"/>
              <a:t>All packets used a 64-bit preamble to allow all receivers to sync their receiver clock against the packet sender’s clock</a:t>
            </a:r>
          </a:p>
          <a:p>
            <a:pPr lvl="1"/>
            <a:r>
              <a:rPr lang="en-US" sz="2000" dirty="0"/>
              <a:t>Strict clock stability needed to be sustained over one packet interval</a:t>
            </a:r>
          </a:p>
        </p:txBody>
      </p:sp>
      <p:pic>
        <p:nvPicPr>
          <p:cNvPr id="7" name="Picture 6" descr="A close up of a device&#10;&#10;AI-generated content may be incorrect.">
            <a:extLst>
              <a:ext uri="{FF2B5EF4-FFF2-40B4-BE49-F238E27FC236}">
                <a16:creationId xmlns:a16="http://schemas.microsoft.com/office/drawing/2014/main" id="{BACEB4EC-2A95-A25B-0B67-F83A1A858A81}"/>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F698CF68-AF7A-D076-1347-B60446D939C2}"/>
              </a:ext>
            </a:extLst>
          </p:cNvPr>
          <p:cNvSpPr>
            <a:spLocks noGrp="1"/>
          </p:cNvSpPr>
          <p:nvPr>
            <p:ph type="sldNum" sz="quarter" idx="12"/>
          </p:nvPr>
        </p:nvSpPr>
        <p:spPr/>
        <p:txBody>
          <a:bodyPr/>
          <a:lstStyle/>
          <a:p>
            <a:r>
              <a:rPr lang="en-US"/>
              <a:t>Slide </a:t>
            </a:r>
            <a:fld id="{C671BBB0-DADF-5147-A59E-C1A535630120}" type="slidenum">
              <a:rPr lang="en-US" smtClean="0"/>
              <a:t>7</a:t>
            </a:fld>
            <a:endParaRPr lang="en-US" dirty="0"/>
          </a:p>
        </p:txBody>
      </p:sp>
    </p:spTree>
    <p:extLst>
      <p:ext uri="{BB962C8B-B14F-4D97-AF65-F5344CB8AC3E}">
        <p14:creationId xmlns:p14="http://schemas.microsoft.com/office/powerpoint/2010/main" val="3749287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91A8F6-D761-CD84-D2C2-1CFDB9FDF0F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17AAA9-40BD-A260-70AA-C4BAC5A73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326774-20BD-0CA6-3DF2-BB0D8E290065}"/>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 in 1980?</a:t>
            </a:r>
          </a:p>
        </p:txBody>
      </p:sp>
      <p:sp>
        <p:nvSpPr>
          <p:cNvPr id="3" name="Content Placeholder 2">
            <a:extLst>
              <a:ext uri="{FF2B5EF4-FFF2-40B4-BE49-F238E27FC236}">
                <a16:creationId xmlns:a16="http://schemas.microsoft.com/office/drawing/2014/main" id="{F57C95E9-C322-F0B5-AD36-ED7247C8D76B}"/>
              </a:ext>
            </a:extLst>
          </p:cNvPr>
          <p:cNvSpPr>
            <a:spLocks noGrp="1"/>
          </p:cNvSpPr>
          <p:nvPr>
            <p:ph idx="1"/>
          </p:nvPr>
        </p:nvSpPr>
        <p:spPr>
          <a:xfrm>
            <a:off x="838200" y="2333296"/>
            <a:ext cx="7816702" cy="4450275"/>
          </a:xfrm>
        </p:spPr>
        <p:txBody>
          <a:bodyPr>
            <a:normAutofit/>
          </a:bodyPr>
          <a:lstStyle/>
          <a:p>
            <a:pPr marL="0" indent="0">
              <a:buNone/>
            </a:pPr>
            <a:r>
              <a:rPr lang="en-US" sz="3200" b="1" dirty="0"/>
              <a:t>Packets were BIG and </a:t>
            </a:r>
            <a:r>
              <a:rPr lang="en-US" sz="1800" b="1" dirty="0"/>
              <a:t>SMALL</a:t>
            </a:r>
            <a:r>
              <a:rPr lang="en-US" sz="3200" b="1" dirty="0"/>
              <a:t>!</a:t>
            </a:r>
            <a:endParaRPr lang="en-US" sz="2000" b="1" dirty="0"/>
          </a:p>
          <a:p>
            <a:pPr lvl="1"/>
            <a:r>
              <a:rPr lang="en-US" sz="2000" dirty="0"/>
              <a:t>Ethernet packets were variably sized, where packets were between 64 and 1,518 bytes in total length</a:t>
            </a:r>
          </a:p>
          <a:p>
            <a:pPr lvl="1"/>
            <a:r>
              <a:rPr lang="en-US" sz="2000" dirty="0"/>
              <a:t>This was a radical departure in building constant rate networks that supported telephony and also allowed for data, into a network designed specifically for data</a:t>
            </a:r>
          </a:p>
          <a:p>
            <a:pPr lvl="1"/>
            <a:r>
              <a:rPr lang="en-US" sz="2000" dirty="0"/>
              <a:t>Larger packets allowed for more efficient network use for high data volume transfer, while smaller packets allowed for efficient use in small data transactions (think </a:t>
            </a:r>
            <a:r>
              <a:rPr lang="en-US" sz="2000" i="1" dirty="0"/>
              <a:t>telnet</a:t>
            </a:r>
            <a:r>
              <a:rPr lang="en-US" sz="2000" dirty="0"/>
              <a:t>!)</a:t>
            </a:r>
          </a:p>
        </p:txBody>
      </p:sp>
      <p:pic>
        <p:nvPicPr>
          <p:cNvPr id="7" name="Picture 6" descr="A close up of a device&#10;&#10;AI-generated content may be incorrect.">
            <a:extLst>
              <a:ext uri="{FF2B5EF4-FFF2-40B4-BE49-F238E27FC236}">
                <a16:creationId xmlns:a16="http://schemas.microsoft.com/office/drawing/2014/main" id="{F4F97795-FDD5-31AB-C561-C656EA7CC9D2}"/>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39B0FD21-2B06-EC05-1C29-57C993A11E79}"/>
              </a:ext>
            </a:extLst>
          </p:cNvPr>
          <p:cNvSpPr>
            <a:spLocks noGrp="1"/>
          </p:cNvSpPr>
          <p:nvPr>
            <p:ph type="sldNum" sz="quarter" idx="12"/>
          </p:nvPr>
        </p:nvSpPr>
        <p:spPr/>
        <p:txBody>
          <a:bodyPr/>
          <a:lstStyle/>
          <a:p>
            <a:r>
              <a:rPr lang="en-US"/>
              <a:t>Slide </a:t>
            </a:r>
            <a:fld id="{C671BBB0-DADF-5147-A59E-C1A535630120}" type="slidenum">
              <a:rPr lang="en-US" smtClean="0"/>
              <a:t>8</a:t>
            </a:fld>
            <a:endParaRPr lang="en-US" dirty="0"/>
          </a:p>
        </p:txBody>
      </p:sp>
    </p:spTree>
    <p:extLst>
      <p:ext uri="{BB962C8B-B14F-4D97-AF65-F5344CB8AC3E}">
        <p14:creationId xmlns:p14="http://schemas.microsoft.com/office/powerpoint/2010/main" val="287581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B03A8-E0E9-63C9-C027-2429A682187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92FFE4-AEFE-0DE1-60A4-04DBA07E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E7068-423B-95C3-1684-B602AC59CE2D}"/>
              </a:ext>
            </a:extLst>
          </p:cNvPr>
          <p:cNvSpPr>
            <a:spLocks noGrp="1"/>
          </p:cNvSpPr>
          <p:nvPr>
            <p:ph type="title"/>
          </p:nvPr>
        </p:nvSpPr>
        <p:spPr>
          <a:xfrm>
            <a:off x="838200" y="365125"/>
            <a:ext cx="6126125" cy="1807305"/>
          </a:xfrm>
        </p:spPr>
        <p:txBody>
          <a:bodyPr>
            <a:normAutofit fontScale="90000"/>
          </a:bodyPr>
          <a:lstStyle/>
          <a:p>
            <a:r>
              <a:rPr lang="en-US" dirty="0"/>
              <a:t>What was so special about Ethernet in 1980?</a:t>
            </a:r>
          </a:p>
        </p:txBody>
      </p:sp>
      <p:sp>
        <p:nvSpPr>
          <p:cNvPr id="3" name="Content Placeholder 2">
            <a:extLst>
              <a:ext uri="{FF2B5EF4-FFF2-40B4-BE49-F238E27FC236}">
                <a16:creationId xmlns:a16="http://schemas.microsoft.com/office/drawing/2014/main" id="{9C1F1795-EB8E-1F43-EDCA-7C974ADABAB0}"/>
              </a:ext>
            </a:extLst>
          </p:cNvPr>
          <p:cNvSpPr>
            <a:spLocks noGrp="1"/>
          </p:cNvSpPr>
          <p:nvPr>
            <p:ph idx="1"/>
          </p:nvPr>
        </p:nvSpPr>
        <p:spPr>
          <a:xfrm>
            <a:off x="838200" y="2333296"/>
            <a:ext cx="7816702" cy="4450275"/>
          </a:xfrm>
        </p:spPr>
        <p:txBody>
          <a:bodyPr>
            <a:normAutofit/>
          </a:bodyPr>
          <a:lstStyle/>
          <a:p>
            <a:pPr marL="0" indent="0">
              <a:buNone/>
            </a:pPr>
            <a:r>
              <a:rPr lang="en-US" sz="3200" b="1" dirty="0"/>
              <a:t>Distributed Collision control </a:t>
            </a:r>
            <a:endParaRPr lang="en-US" sz="2000" b="1" dirty="0"/>
          </a:p>
          <a:p>
            <a:pPr lvl="1"/>
            <a:r>
              <a:rPr lang="en-US" sz="2000" dirty="0"/>
              <a:t>There was no single coordination control to allow a station to start transmission. The attached devices worked it out by all using the same access algorithm </a:t>
            </a:r>
          </a:p>
          <a:p>
            <a:pPr lvl="1"/>
            <a:r>
              <a:rPr lang="en-US" sz="2000" dirty="0"/>
              <a:t>When transmitting, a sender monitored the wire to detect if there was another simultaneous sender (a “collision”). The sender aborted the collision (sending a “jam”) and reverted to waiting for a “collision avoidance period” to try again</a:t>
            </a:r>
          </a:p>
          <a:p>
            <a:pPr lvl="1"/>
            <a:r>
              <a:rPr lang="en-US" sz="2000" dirty="0"/>
              <a:t>All packets had a minimum inter-packet gap to allow equal access!</a:t>
            </a:r>
          </a:p>
          <a:p>
            <a:pPr lvl="1"/>
            <a:r>
              <a:rPr lang="en-US" sz="2000" dirty="0"/>
              <a:t>Performance was non-deterministic and degraded when the ethernet had too many active attached devices</a:t>
            </a:r>
          </a:p>
          <a:p>
            <a:pPr lvl="1"/>
            <a:endParaRPr lang="en-US" sz="2000" dirty="0"/>
          </a:p>
        </p:txBody>
      </p:sp>
      <p:pic>
        <p:nvPicPr>
          <p:cNvPr id="7" name="Picture 6" descr="A close up of a device&#10;&#10;AI-generated content may be incorrect.">
            <a:extLst>
              <a:ext uri="{FF2B5EF4-FFF2-40B4-BE49-F238E27FC236}">
                <a16:creationId xmlns:a16="http://schemas.microsoft.com/office/drawing/2014/main" id="{E236A4E4-85E6-7AF1-2E31-964E588EFF82}"/>
              </a:ext>
            </a:extLst>
          </p:cNvPr>
          <p:cNvPicPr>
            <a:picLocks noChangeAspect="1"/>
          </p:cNvPicPr>
          <p:nvPr/>
        </p:nvPicPr>
        <p:blipFill>
          <a:blip r:embed="rId2"/>
          <a:srcRect l="22971" r="14862"/>
          <a:stretch>
            <a:fillRect/>
          </a:stretch>
        </p:blipFill>
        <p:spPr>
          <a:xfrm>
            <a:off x="9172671" y="249865"/>
            <a:ext cx="2764148" cy="31791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E41A5B10-DA77-28B7-7BA5-886D04C84835}"/>
              </a:ext>
            </a:extLst>
          </p:cNvPr>
          <p:cNvSpPr>
            <a:spLocks noGrp="1"/>
          </p:cNvSpPr>
          <p:nvPr>
            <p:ph type="sldNum" sz="quarter" idx="12"/>
          </p:nvPr>
        </p:nvSpPr>
        <p:spPr/>
        <p:txBody>
          <a:bodyPr/>
          <a:lstStyle/>
          <a:p>
            <a:r>
              <a:rPr lang="en-US"/>
              <a:t>Slide </a:t>
            </a:r>
            <a:fld id="{C671BBB0-DADF-5147-A59E-C1A535630120}" type="slidenum">
              <a:rPr lang="en-US" smtClean="0"/>
              <a:t>9</a:t>
            </a:fld>
            <a:endParaRPr lang="en-US" dirty="0"/>
          </a:p>
        </p:txBody>
      </p:sp>
    </p:spTree>
    <p:extLst>
      <p:ext uri="{BB962C8B-B14F-4D97-AF65-F5344CB8AC3E}">
        <p14:creationId xmlns:p14="http://schemas.microsoft.com/office/powerpoint/2010/main" val="3788834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1455</TotalTime>
  <Words>2372</Words>
  <Application>Microsoft Macintosh PowerPoint</Application>
  <PresentationFormat>Widescreen</PresentationFormat>
  <Paragraphs>260</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AhnbergHand</vt:lpstr>
      <vt:lpstr>Aptos</vt:lpstr>
      <vt:lpstr>Aptos Display</vt:lpstr>
      <vt:lpstr>Arial</vt:lpstr>
      <vt:lpstr>Calibri</vt:lpstr>
      <vt:lpstr>Powderfinger Type</vt:lpstr>
      <vt:lpstr>Office Theme</vt:lpstr>
      <vt:lpstr>50 Years of Ethernet  </vt:lpstr>
      <vt:lpstr>50 Years of Ethernet Computer Networking </vt:lpstr>
      <vt:lpstr>53 Years Ago</vt:lpstr>
      <vt:lpstr>Ethernet Evolution</vt:lpstr>
      <vt:lpstr>Ethernet Evolution</vt:lpstr>
      <vt:lpstr>What was so special about Ethernet in 1980?</vt:lpstr>
      <vt:lpstr>What was so special about Ethernet in 1980?</vt:lpstr>
      <vt:lpstr>What was so special about Ethernet in 1980?</vt:lpstr>
      <vt:lpstr>What was so special about Ethernet in 1980?</vt:lpstr>
      <vt:lpstr>What was so special about Ethernet in 1980?</vt:lpstr>
      <vt:lpstr>What was so special about Ethernet in 1980?</vt:lpstr>
      <vt:lpstr>What was so special about Ethernet in 1980?</vt:lpstr>
      <vt:lpstr>What was so special about Ethernet in 1995?</vt:lpstr>
      <vt:lpstr>What was so special about Ethernet?</vt:lpstr>
      <vt:lpstr>What was so special about Ethernet?</vt:lpstr>
      <vt:lpstr>Ethernet Evolution</vt:lpstr>
      <vt:lpstr>Is it still Ethernet?</vt:lpstr>
      <vt:lpstr>What got dropped or didn’t happen with Ethernet</vt:lpstr>
      <vt:lpstr>Local vs Wide Area networking</vt:lpstr>
      <vt:lpstr>The emergence of IP</vt:lpstr>
      <vt:lpstr>What was so special about IP?</vt:lpstr>
      <vt:lpstr>What was so special about IP?</vt:lpstr>
      <vt:lpstr>Edge vs Middle</vt:lpstr>
      <vt:lpstr>Scaling</vt:lpstr>
      <vt:lpstr>Behind scaling pressure is…</vt:lpstr>
      <vt:lpstr>The Result</vt:lpstr>
      <vt:lpstr>Today’s Picture</vt:lpstr>
      <vt:lpstr>Exactly where are we?</vt:lpstr>
      <vt:lpstr>Tomorrow</vt:lpstr>
      <vt:lpstr>What about AI and AI Data Centres?</vt:lpstr>
      <vt:lpstr>The Alternate Tomorrow … </vt:lpstr>
      <vt:lpstr>Faster?</vt:lpstr>
      <vt:lpstr>Cheaper?</vt:lpstr>
      <vt:lpstr>The Alternate Tomorrow </vt:lpstr>
      <vt:lpstr>The Heart of AI</vt:lpstr>
      <vt:lpstr>Quantum Computing</vt:lpstr>
      <vt:lpstr>The pendulum of compute</vt:lpstr>
      <vt:lpstr>What’s the problem?</vt:lpstr>
      <vt:lpstr>What’s the problem?</vt:lpstr>
      <vt:lpstr>What’s the problem?</vt:lpstr>
      <vt:lpstr>Where does all this head?</vt:lpstr>
      <vt:lpstr>Where does all this head?</vt:lpstr>
      <vt:lpstr>Where does all this head?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Geoff Huston</dc:creator>
  <cp:lastModifiedBy>Geoff Huston</cp:lastModifiedBy>
  <cp:revision>23</cp:revision>
  <cp:lastPrinted>2026-06-01T17:19:11Z</cp:lastPrinted>
  <dcterms:created xsi:type="dcterms:W3CDTF">2025-09-30T06:42:06Z</dcterms:created>
  <dcterms:modified xsi:type="dcterms:W3CDTF">2026-06-05T05:57:58Z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2025-10-01T05:32:41Z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c6daedc9-e0e6-4f4c-9441-4270afa5d3bb</vt:lpwstr>
  </property>
  <property fmtid="{D5CDD505-2E9C-101B-9397-08002B2CF9AE}" pid="8" name="MSIP_Label_66ca7b2a-4f6d-4766-806a-1a0c76ea1c59_ContentBits">
    <vt:lpwstr>0</vt:lpwstr>
  </property>
  <property fmtid="{D5CDD505-2E9C-101B-9397-08002B2CF9AE}" pid="9" name="MSIP_Label_66ca7b2a-4f6d-4766-806a-1a0c76ea1c59_Tag">
    <vt:lpwstr>50, 3, 0, 1</vt:lpwstr>
  </property>
</Properties>
</file>